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9.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0.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charts/chart3.xml" ContentType="application/vnd.openxmlformats-officedocument.drawingml.chart+xml"/>
  <Override PartName="/ppt/notesSlides/notesSlide6.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7.xml" ContentType="application/vnd.openxmlformats-officedocument.presentationml.notesSlide+xml"/>
  <Override PartName="/ppt/charts/chart6.xml" ContentType="application/vnd.openxmlformats-officedocument.drawingml.chart+xml"/>
  <Override PartName="/ppt/notesSlides/notesSlide8.xml" ContentType="application/vnd.openxmlformats-officedocument.presentationml.notesSlide+xml"/>
  <Override PartName="/ppt/charts/chart7.xml" ContentType="application/vnd.openxmlformats-officedocument.drawingml.chart+xml"/>
  <Override PartName="/ppt/notesSlides/notesSlide9.xml" ContentType="application/vnd.openxmlformats-officedocument.presentationml.notesSlide+xml"/>
  <Override PartName="/ppt/charts/chart8.xml" ContentType="application/vnd.openxmlformats-officedocument.drawingml.chart+xml"/>
  <Override PartName="/ppt/notesSlides/notesSlide10.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notesSlides/notesSlide11.xml" ContentType="application/vnd.openxmlformats-officedocument.presentationml.notesSlide+xml"/>
  <Override PartName="/ppt/charts/chart11.xml" ContentType="application/vnd.openxmlformats-officedocument.drawingml.chart+xml"/>
  <Override PartName="/ppt/notesSlides/notesSlide12.xml" ContentType="application/vnd.openxmlformats-officedocument.presentationml.notesSlide+xml"/>
  <Override PartName="/ppt/charts/chart12.xml" ContentType="application/vnd.openxmlformats-officedocument.drawingml.chart+xml"/>
  <Override PartName="/ppt/charts/chart13.xml" ContentType="application/vnd.openxmlformats-officedocument.drawingml.chart+xml"/>
  <Override PartName="/ppt/notesSlides/notesSlide13.xml" ContentType="application/vnd.openxmlformats-officedocument.presentationml.notesSlide+xml"/>
  <Override PartName="/ppt/charts/chart14.xml" ContentType="application/vnd.openxmlformats-officedocument.drawingml.chart+xml"/>
  <Override PartName="/ppt/notesSlides/notesSlide14.xml" ContentType="application/vnd.openxmlformats-officedocument.presentationml.notesSlide+xml"/>
  <Override PartName="/ppt/charts/chart15.xml" ContentType="application/vnd.openxmlformats-officedocument.drawingml.chart+xml"/>
  <Override PartName="/ppt/notesSlides/notesSlide15.xml" ContentType="application/vnd.openxmlformats-officedocument.presentationml.notesSlide+xml"/>
  <Override PartName="/ppt/charts/chart16.xml" ContentType="application/vnd.openxmlformats-officedocument.drawingml.chart+xml"/>
  <Override PartName="/ppt/charts/chart17.xml" ContentType="application/vnd.openxmlformats-officedocument.drawingml.chart+xml"/>
  <Override PartName="/ppt/notesSlides/notesSlide16.xml" ContentType="application/vnd.openxmlformats-officedocument.presentationml.notesSlide+xml"/>
  <Override PartName="/ppt/charts/chart18.xml" ContentType="application/vnd.openxmlformats-officedocument.drawingml.chart+xml"/>
  <Override PartName="/ppt/charts/chart19.xml" ContentType="application/vnd.openxmlformats-officedocument.drawingml.chart+xml"/>
  <Override PartName="/ppt/notesSlides/notesSlide17.xml" ContentType="application/vnd.openxmlformats-officedocument.presentationml.notesSlide+xml"/>
  <Override PartName="/ppt/charts/chart20.xml" ContentType="application/vnd.openxmlformats-officedocument.drawingml.chart+xml"/>
  <Override PartName="/ppt/notesSlides/notesSlide18.xml" ContentType="application/vnd.openxmlformats-officedocument.presentationml.notesSlide+xml"/>
  <Override PartName="/ppt/charts/chart21.xml" ContentType="application/vnd.openxmlformats-officedocument.drawingml.chart+xml"/>
  <Override PartName="/ppt/charts/chart22.xml" ContentType="application/vnd.openxmlformats-officedocument.drawingml.chart+xml"/>
  <Override PartName="/ppt/notesSlides/notesSlide19.xml" ContentType="application/vnd.openxmlformats-officedocument.presentationml.notesSlide+xml"/>
  <Override PartName="/ppt/charts/chart23.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55" r:id="rId2"/>
    <p:sldMasterId id="2147483662" r:id="rId3"/>
    <p:sldMasterId id="2147483665" r:id="rId4"/>
    <p:sldMasterId id="2147483668" r:id="rId5"/>
    <p:sldMasterId id="2147483671" r:id="rId6"/>
    <p:sldMasterId id="2147483674" r:id="rId7"/>
    <p:sldMasterId id="2147483681" r:id="rId8"/>
    <p:sldMasterId id="2147483688" r:id="rId9"/>
    <p:sldMasterId id="2147483695" r:id="rId10"/>
    <p:sldMasterId id="2147483702" r:id="rId11"/>
  </p:sldMasterIdLst>
  <p:notesMasterIdLst>
    <p:notesMasterId r:id="rId37"/>
  </p:notesMasterIdLst>
  <p:handoutMasterIdLst>
    <p:handoutMasterId r:id="rId38"/>
  </p:handoutMasterIdLst>
  <p:sldIdLst>
    <p:sldId id="257" r:id="rId12"/>
    <p:sldId id="562" r:id="rId13"/>
    <p:sldId id="733" r:id="rId14"/>
    <p:sldId id="812" r:id="rId15"/>
    <p:sldId id="504" r:id="rId16"/>
    <p:sldId id="810" r:id="rId17"/>
    <p:sldId id="777" r:id="rId18"/>
    <p:sldId id="763" r:id="rId19"/>
    <p:sldId id="746" r:id="rId20"/>
    <p:sldId id="748" r:id="rId21"/>
    <p:sldId id="771" r:id="rId22"/>
    <p:sldId id="770" r:id="rId23"/>
    <p:sldId id="768" r:id="rId24"/>
    <p:sldId id="772" r:id="rId25"/>
    <p:sldId id="592" r:id="rId26"/>
    <p:sldId id="773" r:id="rId27"/>
    <p:sldId id="774" r:id="rId28"/>
    <p:sldId id="775" r:id="rId29"/>
    <p:sldId id="776" r:id="rId30"/>
    <p:sldId id="767" r:id="rId31"/>
    <p:sldId id="781" r:id="rId32"/>
    <p:sldId id="782" r:id="rId33"/>
    <p:sldId id="785" r:id="rId34"/>
    <p:sldId id="786" r:id="rId35"/>
    <p:sldId id="787" r:id="rId36"/>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FE3"/>
    <a:srgbClr val="1964AA"/>
    <a:srgbClr val="16A085"/>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34" autoAdjust="0"/>
    <p:restoredTop sz="93817" autoAdjust="0"/>
  </p:normalViewPr>
  <p:slideViewPr>
    <p:cSldViewPr snapToGrid="0">
      <p:cViewPr varScale="1">
        <p:scale>
          <a:sx n="86" d="100"/>
          <a:sy n="86" d="100"/>
        </p:scale>
        <p:origin x="1026"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7140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commentAuthors" Target="commentAuthors.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List_aplikace_Microsoft_Excel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List_aplikace_Microsoft_Excel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List_aplikace_Microsoft_Excel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List_aplikace_Microsoft_Excel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List_aplikace_Microsoft_Excel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List_aplikace_Microsoft_Excel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List_aplikace_Microsoft_Excel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List_aplikace_Microsoft_Excel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List_aplikace_Microsoft_Excel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List_aplikace_Microsoft_Excel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List_aplikace_Microsoft_Excel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List_aplikace_Microsoft_Excel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List_aplikace_Microsoft_Excel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List_aplikace_Microsoft_Excel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List_aplikace_Microsoft_Excel22.xlsx"/></Relationships>
</file>

<file path=ppt/charts/_rels/chart2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List_aplikace_Microsoft_Excel23.xlsx"/></Relationships>
</file>

<file path=ppt/charts/_rels/chart3.xml.rels><?xml version="1.0" encoding="UTF-8" standalone="yes"?>
<Relationships xmlns="http://schemas.openxmlformats.org/package/2006/relationships"><Relationship Id="rId1" Type="http://schemas.openxmlformats.org/officeDocument/2006/relationships/package" Target="../embeddings/List_aplikace_Microsoft_Excel3.xlsx"/></Relationships>
</file>

<file path=ppt/charts/_rels/chart4.xml.rels><?xml version="1.0" encoding="UTF-8" standalone="yes"?>
<Relationships xmlns="http://schemas.openxmlformats.org/package/2006/relationships"><Relationship Id="rId1" Type="http://schemas.openxmlformats.org/officeDocument/2006/relationships/package" Target="../embeddings/List_aplikace_Microsoft_Excel4.xlsx"/></Relationships>
</file>

<file path=ppt/charts/_rels/chart5.xml.rels><?xml version="1.0" encoding="UTF-8" standalone="yes"?>
<Relationships xmlns="http://schemas.openxmlformats.org/package/2006/relationships"><Relationship Id="rId1" Type="http://schemas.openxmlformats.org/officeDocument/2006/relationships/package" Target="../embeddings/List_aplikace_Microsoft_Excel5.xlsx"/></Relationships>
</file>

<file path=ppt/charts/_rels/chart6.xml.rels><?xml version="1.0" encoding="UTF-8" standalone="yes"?>
<Relationships xmlns="http://schemas.openxmlformats.org/package/2006/relationships"><Relationship Id="rId1" Type="http://schemas.openxmlformats.org/officeDocument/2006/relationships/package" Target="../embeddings/List_aplikace_Microsoft_Excel6.xlsx"/></Relationships>
</file>

<file path=ppt/charts/_rels/chart7.xml.rels><?xml version="1.0" encoding="UTF-8" standalone="yes"?>
<Relationships xmlns="http://schemas.openxmlformats.org/package/2006/relationships"><Relationship Id="rId1" Type="http://schemas.openxmlformats.org/officeDocument/2006/relationships/package" Target="../embeddings/List_aplikace_Microsoft_Excel7.xlsx"/></Relationships>
</file>

<file path=ppt/charts/_rels/chart8.xml.rels><?xml version="1.0" encoding="UTF-8" standalone="yes"?>
<Relationships xmlns="http://schemas.openxmlformats.org/package/2006/relationships"><Relationship Id="rId1" Type="http://schemas.openxmlformats.org/officeDocument/2006/relationships/package" Target="../embeddings/List_aplikace_Microsoft_Excel8.xlsx"/></Relationships>
</file>

<file path=ppt/charts/_rels/chart9.xml.rels><?xml version="1.0" encoding="UTF-8" standalone="yes"?>
<Relationships xmlns="http://schemas.openxmlformats.org/package/2006/relationships"><Relationship Id="rId1" Type="http://schemas.openxmlformats.org/officeDocument/2006/relationships/package" Target="../embeddings/List_aplikace_Microsoft_Excel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46586704936666123"/>
          <c:y val="9.2414937892805762E-2"/>
          <c:w val="0.5321649092376729"/>
          <c:h val="0.8904891567147234"/>
        </c:manualLayout>
      </c:layout>
      <c:barChart>
        <c:barDir val="bar"/>
        <c:grouping val="stacked"/>
        <c:varyColors val="0"/>
        <c:ser>
          <c:idx val="0"/>
          <c:order val="0"/>
          <c:tx>
            <c:strRef>
              <c:f>T_chart!$A$23</c:f>
              <c:strCache>
                <c:ptCount val="1"/>
                <c:pt idx="0">
                  <c:v>Nejdůležitější (TOP 3)</c:v>
                </c:pt>
              </c:strCache>
            </c:strRef>
          </c:tx>
          <c:spPr>
            <a:solidFill>
              <a:schemeClr val="accent6">
                <a:lumMod val="50000"/>
              </a:schemeClr>
            </a:solidFill>
          </c:spPr>
          <c:invertIfNegative val="0"/>
          <c:dPt>
            <c:idx val="1"/>
            <c:invertIfNegative val="0"/>
            <c:bubble3D val="0"/>
            <c:extLst xmlns:c16r2="http://schemas.microsoft.com/office/drawing/2015/06/chart">
              <c:ext xmlns:c16="http://schemas.microsoft.com/office/drawing/2014/chart" uri="{C3380CC4-5D6E-409C-BE32-E72D297353CC}">
                <c16:uniqueId val="{00000001-10C0-4F13-B306-0D9F7AB829DC}"/>
              </c:ext>
            </c:extLst>
          </c:dPt>
          <c:dPt>
            <c:idx val="4"/>
            <c:invertIfNegative val="0"/>
            <c:bubble3D val="0"/>
            <c:extLst xmlns:c16r2="http://schemas.microsoft.com/office/drawing/2015/06/chart">
              <c:ext xmlns:c16="http://schemas.microsoft.com/office/drawing/2014/chart" uri="{C3380CC4-5D6E-409C-BE32-E72D297353CC}">
                <c16:uniqueId val="{00000002-10C0-4F13-B306-0D9F7AB829DC}"/>
              </c:ext>
            </c:extLst>
          </c:dPt>
          <c:dPt>
            <c:idx val="7"/>
            <c:invertIfNegative val="0"/>
            <c:bubble3D val="0"/>
            <c:extLst xmlns:c16r2="http://schemas.microsoft.com/office/drawing/2015/06/chart">
              <c:ext xmlns:c16="http://schemas.microsoft.com/office/drawing/2014/chart" uri="{C3380CC4-5D6E-409C-BE32-E72D297353CC}">
                <c16:uniqueId val="{00000003-10C0-4F13-B306-0D9F7AB829DC}"/>
              </c:ext>
            </c:extLst>
          </c:dPt>
          <c:dPt>
            <c:idx val="10"/>
            <c:invertIfNegative val="0"/>
            <c:bubble3D val="0"/>
            <c:extLst xmlns:c16r2="http://schemas.microsoft.com/office/drawing/2015/06/chart">
              <c:ext xmlns:c16="http://schemas.microsoft.com/office/drawing/2014/chart" uri="{C3380CC4-5D6E-409C-BE32-E72D297353CC}">
                <c16:uniqueId val="{00000004-10C0-4F13-B306-0D9F7AB829DC}"/>
              </c:ext>
            </c:extLst>
          </c:dPt>
          <c:dPt>
            <c:idx val="13"/>
            <c:invertIfNegative val="0"/>
            <c:bubble3D val="0"/>
            <c:extLst xmlns:c16r2="http://schemas.microsoft.com/office/drawing/2015/06/chart">
              <c:ext xmlns:c16="http://schemas.microsoft.com/office/drawing/2014/chart" uri="{C3380CC4-5D6E-409C-BE32-E72D297353CC}">
                <c16:uniqueId val="{00000005-10C0-4F13-B306-0D9F7AB829DC}"/>
              </c:ext>
            </c:extLst>
          </c:dPt>
          <c:dPt>
            <c:idx val="16"/>
            <c:invertIfNegative val="0"/>
            <c:bubble3D val="0"/>
            <c:extLst xmlns:c16r2="http://schemas.microsoft.com/office/drawing/2015/06/chart">
              <c:ext xmlns:c16="http://schemas.microsoft.com/office/drawing/2014/chart" uri="{C3380CC4-5D6E-409C-BE32-E72D297353CC}">
                <c16:uniqueId val="{00000006-10C0-4F13-B306-0D9F7AB829DC}"/>
              </c:ext>
            </c:extLst>
          </c:dPt>
          <c:dPt>
            <c:idx val="19"/>
            <c:invertIfNegative val="0"/>
            <c:bubble3D val="0"/>
            <c:extLst xmlns:c16r2="http://schemas.microsoft.com/office/drawing/2015/06/chart">
              <c:ext xmlns:c16="http://schemas.microsoft.com/office/drawing/2014/chart" uri="{C3380CC4-5D6E-409C-BE32-E72D297353CC}">
                <c16:uniqueId val="{00000037-6AD6-4F38-B037-5D2921C58B48}"/>
              </c:ext>
            </c:extLst>
          </c:dPt>
          <c:dLbls>
            <c:dLbl>
              <c:idx val="6"/>
              <c:layout>
                <c:manualLayout>
                  <c:x val="1.4869807227194652E-2"/>
                  <c:y val="2.687992848948642E-3"/>
                </c:manualLayout>
              </c:layout>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9-6AD6-4F38-B037-5D2921C58B48}"/>
                </c:ext>
                <c:ext xmlns:c15="http://schemas.microsoft.com/office/drawing/2012/chart" uri="{CE6537A1-D6FC-4f65-9D91-7224C49458BB}">
                  <c15:layout/>
                </c:ext>
              </c:extLst>
            </c:dLbl>
            <c:dLbl>
              <c:idx val="7"/>
              <c:layout>
                <c:manualLayout>
                  <c:x val="9.9132048181297689E-3"/>
                  <c:y val="0"/>
                </c:manualLayout>
              </c:layout>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10C0-4F13-B306-0D9F7AB829DC}"/>
                </c:ext>
                <c:ext xmlns:c15="http://schemas.microsoft.com/office/drawing/2012/chart" uri="{CE6537A1-D6FC-4f65-9D91-7224C49458BB}">
                  <c15:layout/>
                </c:ext>
              </c:extLst>
            </c:dLbl>
            <c:dLbl>
              <c:idx val="8"/>
              <c:layout>
                <c:manualLayout>
                  <c:x val="1.2336292609644807E-2"/>
                  <c:y val="8.7652636119408776E-7"/>
                </c:manualLayout>
              </c:layout>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B2A4-4718-8873-05C4C5554837}"/>
                </c:ext>
                <c:ext xmlns:c15="http://schemas.microsoft.com/office/drawing/2012/chart" uri="{CE6537A1-D6FC-4f65-9D91-7224C49458BB}">
                  <c15:layout/>
                </c:ext>
              </c:extLst>
            </c:dLbl>
            <c:dLbl>
              <c:idx val="9"/>
              <c:delete val="1"/>
              <c:extLst xmlns:c16r2="http://schemas.microsoft.com/office/drawing/2015/06/chart">
                <c:ext xmlns:c16="http://schemas.microsoft.com/office/drawing/2014/chart" uri="{C3380CC4-5D6E-409C-BE32-E72D297353CC}">
                  <c16:uniqueId val="{00000000-B2A4-4718-8873-05C4C5554837}"/>
                </c:ext>
                <c:ext xmlns:c15="http://schemas.microsoft.com/office/drawing/2012/chart" uri="{CE6537A1-D6FC-4f65-9D91-7224C49458BB}"/>
              </c:extLst>
            </c:dLbl>
            <c:dLbl>
              <c:idx val="15"/>
              <c:layout>
                <c:manualLayout>
                  <c:x val="9.9132048181297689E-3"/>
                  <c:y val="9.8543080642058101E-17"/>
                </c:manualLayout>
              </c:layout>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B-6AD6-4F38-B037-5D2921C58B48}"/>
                </c:ext>
                <c:ext xmlns:c15="http://schemas.microsoft.com/office/drawing/2012/chart" uri="{CE6537A1-D6FC-4f65-9D91-7224C49458BB}"/>
              </c:extLst>
            </c:dLbl>
            <c:dLbl>
              <c:idx val="16"/>
              <c:layout>
                <c:manualLayout>
                  <c:x val="7.4349036135972352E-3"/>
                  <c:y val="0"/>
                </c:manualLayout>
              </c:layout>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10C0-4F13-B306-0D9F7AB829DC}"/>
                </c:ext>
                <c:ext xmlns:c15="http://schemas.microsoft.com/office/drawing/2012/chart" uri="{CE6537A1-D6FC-4f65-9D91-7224C49458BB}"/>
              </c:extLst>
            </c:dLbl>
            <c:dLbl>
              <c:idx val="18"/>
              <c:layout>
                <c:manualLayout>
                  <c:x val="4.9566024090648845E-3"/>
                  <c:y val="1.970861612841162E-16"/>
                </c:manualLayout>
              </c:layout>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A-6AD6-4F38-B037-5D2921C58B48}"/>
                </c:ext>
                <c:ext xmlns:c15="http://schemas.microsoft.com/office/drawing/2012/chart" uri="{CE6537A1-D6FC-4f65-9D91-7224C49458BB}"/>
              </c:extLst>
            </c:dLbl>
            <c:dLbl>
              <c:idx val="19"/>
              <c:layout>
                <c:manualLayout>
                  <c:x val="9.9132048181297689E-3"/>
                  <c:y val="1.970861612841162E-16"/>
                </c:manualLayout>
              </c:layout>
              <c:dLblPos val="ct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7-6AD6-4F38-B037-5D2921C58B48}"/>
                </c:ext>
                <c:ext xmlns:c15="http://schemas.microsoft.com/office/drawing/2012/chart" uri="{CE6537A1-D6FC-4f65-9D91-7224C49458BB}"/>
              </c:extLst>
            </c:dLbl>
            <c:spPr>
              <a:noFill/>
              <a:ln>
                <a:noFill/>
              </a:ln>
              <a:effectLst/>
            </c:spPr>
            <c:txPr>
              <a:bodyPr wrap="square" lIns="38100" tIns="19050" rIns="38100" bIns="19050" anchor="ctr">
                <a:spAutoFit/>
              </a:bodyPr>
              <a:lstStyle/>
              <a:p>
                <a:pPr>
                  <a:defRPr sz="1200">
                    <a:solidFill>
                      <a:schemeClr val="bg1"/>
                    </a:solidFill>
                  </a:defRPr>
                </a:pPr>
                <a:endParaRPr lang="cs-CZ"/>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T_chart!$B$22:$K$22</c:f>
              <c:strCache>
                <c:ptCount val="10"/>
                <c:pt idx="0">
                  <c:v>Dostupné zdravotnictví</c:v>
                </c:pt>
                <c:pt idx="1">
                  <c:v>Kvalita školství</c:v>
                </c:pt>
                <c:pt idx="2">
                  <c:v>Zneužívání sociálních dávek a podpory od státu</c:v>
                </c:pt>
                <c:pt idx="3">
                  <c:v>Dostupnost bydlení</c:v>
                </c:pt>
                <c:pt idx="4">
                  <c:v>Výše důchodů</c:v>
                </c:pt>
                <c:pt idx="5">
                  <c:v>Ochrana životního prostředí</c:v>
                </c:pt>
                <c:pt idx="6">
                  <c:v>Zvětšující se rozdíly mezi bohatými a chudými v České republice</c:v>
                </c:pt>
                <c:pt idx="7">
                  <c:v>Chudoba v České republice</c:v>
                </c:pt>
                <c:pt idx="8">
                  <c:v>Exekuce a předlužení části obyvatel</c:v>
                </c:pt>
                <c:pt idx="9">
                  <c:v>Bezdomovectví</c:v>
                </c:pt>
              </c:strCache>
            </c:strRef>
          </c:cat>
          <c:val>
            <c:numRef>
              <c:f>T_chart!$B$23:$K$23</c:f>
              <c:numCache>
                <c:formatCode>0%</c:formatCode>
                <c:ptCount val="10"/>
                <c:pt idx="0">
                  <c:v>0.28028814669286184</c:v>
                </c:pt>
                <c:pt idx="1">
                  <c:v>0.114603798297315</c:v>
                </c:pt>
                <c:pt idx="2">
                  <c:v>0.1100196463654224</c:v>
                </c:pt>
                <c:pt idx="3">
                  <c:v>0.10936476751800916</c:v>
                </c:pt>
                <c:pt idx="4">
                  <c:v>0.10281597904387688</c:v>
                </c:pt>
                <c:pt idx="5">
                  <c:v>8.6444007858546168E-2</c:v>
                </c:pt>
                <c:pt idx="6">
                  <c:v>5.1080550098231828E-2</c:v>
                </c:pt>
                <c:pt idx="7">
                  <c:v>3.994760969220694E-2</c:v>
                </c:pt>
                <c:pt idx="8">
                  <c:v>2.75049115913556E-2</c:v>
                </c:pt>
                <c:pt idx="9">
                  <c:v>1.0478061558611657E-2</c:v>
                </c:pt>
              </c:numCache>
            </c:numRef>
          </c:val>
          <c:extLst xmlns:c16r2="http://schemas.microsoft.com/office/drawing/2015/06/chart">
            <c:ext xmlns:c16="http://schemas.microsoft.com/office/drawing/2014/chart" uri="{C3380CC4-5D6E-409C-BE32-E72D297353CC}">
              <c16:uniqueId val="{00000000-8200-4155-BB04-373248AB1367}"/>
            </c:ext>
          </c:extLst>
        </c:ser>
        <c:ser>
          <c:idx val="1"/>
          <c:order val="1"/>
          <c:tx>
            <c:strRef>
              <c:f>T_chart!$A$24</c:f>
              <c:strCache>
                <c:ptCount val="1"/>
                <c:pt idx="0">
                  <c:v>Velmi důležité</c:v>
                </c:pt>
              </c:strCache>
            </c:strRef>
          </c:tx>
          <c:spPr>
            <a:solidFill>
              <a:schemeClr val="accent6"/>
            </a:solidFill>
          </c:spPr>
          <c:invertIfNegative val="0"/>
          <c:dPt>
            <c:idx val="1"/>
            <c:invertIfNegative val="0"/>
            <c:bubble3D val="0"/>
            <c:extLst xmlns:c16r2="http://schemas.microsoft.com/office/drawing/2015/06/chart">
              <c:ext xmlns:c16="http://schemas.microsoft.com/office/drawing/2014/chart" uri="{C3380CC4-5D6E-409C-BE32-E72D297353CC}">
                <c16:uniqueId val="{00000007-10C0-4F13-B306-0D9F7AB829DC}"/>
              </c:ext>
            </c:extLst>
          </c:dPt>
          <c:dPt>
            <c:idx val="4"/>
            <c:invertIfNegative val="0"/>
            <c:bubble3D val="0"/>
            <c:extLst xmlns:c16r2="http://schemas.microsoft.com/office/drawing/2015/06/chart">
              <c:ext xmlns:c16="http://schemas.microsoft.com/office/drawing/2014/chart" uri="{C3380CC4-5D6E-409C-BE32-E72D297353CC}">
                <c16:uniqueId val="{00000008-10C0-4F13-B306-0D9F7AB829DC}"/>
              </c:ext>
            </c:extLst>
          </c:dPt>
          <c:dPt>
            <c:idx val="7"/>
            <c:invertIfNegative val="0"/>
            <c:bubble3D val="0"/>
            <c:extLst xmlns:c16r2="http://schemas.microsoft.com/office/drawing/2015/06/chart">
              <c:ext xmlns:c16="http://schemas.microsoft.com/office/drawing/2014/chart" uri="{C3380CC4-5D6E-409C-BE32-E72D297353CC}">
                <c16:uniqueId val="{00000009-10C0-4F13-B306-0D9F7AB829DC}"/>
              </c:ext>
            </c:extLst>
          </c:dPt>
          <c:dPt>
            <c:idx val="10"/>
            <c:invertIfNegative val="0"/>
            <c:bubble3D val="0"/>
            <c:extLst xmlns:c16r2="http://schemas.microsoft.com/office/drawing/2015/06/chart">
              <c:ext xmlns:c16="http://schemas.microsoft.com/office/drawing/2014/chart" uri="{C3380CC4-5D6E-409C-BE32-E72D297353CC}">
                <c16:uniqueId val="{0000000A-10C0-4F13-B306-0D9F7AB829DC}"/>
              </c:ext>
            </c:extLst>
          </c:dPt>
          <c:dPt>
            <c:idx val="13"/>
            <c:invertIfNegative val="0"/>
            <c:bubble3D val="0"/>
            <c:extLst xmlns:c16r2="http://schemas.microsoft.com/office/drawing/2015/06/chart">
              <c:ext xmlns:c16="http://schemas.microsoft.com/office/drawing/2014/chart" uri="{C3380CC4-5D6E-409C-BE32-E72D297353CC}">
                <c16:uniqueId val="{0000000B-10C0-4F13-B306-0D9F7AB829DC}"/>
              </c:ext>
            </c:extLst>
          </c:dPt>
          <c:dPt>
            <c:idx val="16"/>
            <c:invertIfNegative val="0"/>
            <c:bubble3D val="0"/>
            <c:extLst xmlns:c16r2="http://schemas.microsoft.com/office/drawing/2015/06/chart">
              <c:ext xmlns:c16="http://schemas.microsoft.com/office/drawing/2014/chart" uri="{C3380CC4-5D6E-409C-BE32-E72D297353CC}">
                <c16:uniqueId val="{0000000C-10C0-4F13-B306-0D9F7AB829DC}"/>
              </c:ext>
            </c:extLst>
          </c:dPt>
          <c:dPt>
            <c:idx val="19"/>
            <c:invertIfNegative val="0"/>
            <c:bubble3D val="0"/>
            <c:extLst xmlns:c16r2="http://schemas.microsoft.com/office/drawing/2015/06/chart">
              <c:ext xmlns:c16="http://schemas.microsoft.com/office/drawing/2014/chart" uri="{C3380CC4-5D6E-409C-BE32-E72D297353CC}">
                <c16:uniqueId val="{0000000D-10C0-4F13-B306-0D9F7AB829DC}"/>
              </c:ext>
            </c:extLst>
          </c:dPt>
          <c:dLbls>
            <c:numFmt formatCode="[&gt;0.015]\ 0%;;" sourceLinked="0"/>
            <c:spPr>
              <a:noFill/>
              <a:ln>
                <a:noFill/>
              </a:ln>
              <a:effectLst/>
            </c:spPr>
            <c:txPr>
              <a:bodyPr/>
              <a:lstStyle/>
              <a:p>
                <a:pPr>
                  <a:defRPr sz="1200">
                    <a:solidFill>
                      <a:schemeClr val="bg1"/>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T_chart!$B$22:$K$22</c:f>
              <c:strCache>
                <c:ptCount val="10"/>
                <c:pt idx="0">
                  <c:v>Dostupné zdravotnictví</c:v>
                </c:pt>
                <c:pt idx="1">
                  <c:v>Kvalita školství</c:v>
                </c:pt>
                <c:pt idx="2">
                  <c:v>Zneužívání sociálních dávek a podpory od státu</c:v>
                </c:pt>
                <c:pt idx="3">
                  <c:v>Dostupnost bydlení</c:v>
                </c:pt>
                <c:pt idx="4">
                  <c:v>Výše důchodů</c:v>
                </c:pt>
                <c:pt idx="5">
                  <c:v>Ochrana životního prostředí</c:v>
                </c:pt>
                <c:pt idx="6">
                  <c:v>Zvětšující se rozdíly mezi bohatými a chudými v České republice</c:v>
                </c:pt>
                <c:pt idx="7">
                  <c:v>Chudoba v České republice</c:v>
                </c:pt>
                <c:pt idx="8">
                  <c:v>Exekuce a předlužení části obyvatel</c:v>
                </c:pt>
                <c:pt idx="9">
                  <c:v>Bezdomovectví</c:v>
                </c:pt>
              </c:strCache>
            </c:strRef>
          </c:cat>
          <c:val>
            <c:numRef>
              <c:f>T_chart!$B$24:$K$24</c:f>
              <c:numCache>
                <c:formatCode>0%</c:formatCode>
                <c:ptCount val="10"/>
                <c:pt idx="0">
                  <c:v>0.55271774721676492</c:v>
                </c:pt>
                <c:pt idx="1">
                  <c:v>0.59004584151931894</c:v>
                </c:pt>
                <c:pt idx="2">
                  <c:v>0.58022265880812052</c:v>
                </c:pt>
                <c:pt idx="3">
                  <c:v>0.54354944335297972</c:v>
                </c:pt>
                <c:pt idx="4">
                  <c:v>0.49443352979698757</c:v>
                </c:pt>
                <c:pt idx="5">
                  <c:v>0.49639816633922723</c:v>
                </c:pt>
                <c:pt idx="6">
                  <c:v>0.36476751800916829</c:v>
                </c:pt>
                <c:pt idx="7">
                  <c:v>0.36149312377210219</c:v>
                </c:pt>
                <c:pt idx="8">
                  <c:v>0.27373935821872952</c:v>
                </c:pt>
                <c:pt idx="9">
                  <c:v>0.24099541584806811</c:v>
                </c:pt>
              </c:numCache>
            </c:numRef>
          </c:val>
          <c:extLst xmlns:c16r2="http://schemas.microsoft.com/office/drawing/2015/06/chart">
            <c:ext xmlns:c16="http://schemas.microsoft.com/office/drawing/2014/chart" uri="{C3380CC4-5D6E-409C-BE32-E72D297353CC}">
              <c16:uniqueId val="{00000001-8200-4155-BB04-373248AB1367}"/>
            </c:ext>
          </c:extLst>
        </c:ser>
        <c:ser>
          <c:idx val="2"/>
          <c:order val="2"/>
          <c:tx>
            <c:strRef>
              <c:f>T_chart!$A$25</c:f>
              <c:strCache>
                <c:ptCount val="1"/>
                <c:pt idx="0">
                  <c:v>Středně důležité</c:v>
                </c:pt>
              </c:strCache>
            </c:strRef>
          </c:tx>
          <c:spPr>
            <a:solidFill>
              <a:schemeClr val="accent6">
                <a:lumMod val="60000"/>
                <a:lumOff val="40000"/>
              </a:schemeClr>
            </a:solidFill>
          </c:spPr>
          <c:invertIfNegative val="0"/>
          <c:dPt>
            <c:idx val="1"/>
            <c:invertIfNegative val="0"/>
            <c:bubble3D val="0"/>
            <c:extLst xmlns:c16r2="http://schemas.microsoft.com/office/drawing/2015/06/chart">
              <c:ext xmlns:c16="http://schemas.microsoft.com/office/drawing/2014/chart" uri="{C3380CC4-5D6E-409C-BE32-E72D297353CC}">
                <c16:uniqueId val="{0000000E-10C0-4F13-B306-0D9F7AB829DC}"/>
              </c:ext>
            </c:extLst>
          </c:dPt>
          <c:dPt>
            <c:idx val="4"/>
            <c:invertIfNegative val="0"/>
            <c:bubble3D val="0"/>
            <c:extLst xmlns:c16r2="http://schemas.microsoft.com/office/drawing/2015/06/chart">
              <c:ext xmlns:c16="http://schemas.microsoft.com/office/drawing/2014/chart" uri="{C3380CC4-5D6E-409C-BE32-E72D297353CC}">
                <c16:uniqueId val="{0000000F-10C0-4F13-B306-0D9F7AB829DC}"/>
              </c:ext>
            </c:extLst>
          </c:dPt>
          <c:dPt>
            <c:idx val="7"/>
            <c:invertIfNegative val="0"/>
            <c:bubble3D val="0"/>
            <c:extLst xmlns:c16r2="http://schemas.microsoft.com/office/drawing/2015/06/chart">
              <c:ext xmlns:c16="http://schemas.microsoft.com/office/drawing/2014/chart" uri="{C3380CC4-5D6E-409C-BE32-E72D297353CC}">
                <c16:uniqueId val="{00000010-10C0-4F13-B306-0D9F7AB829DC}"/>
              </c:ext>
            </c:extLst>
          </c:dPt>
          <c:dPt>
            <c:idx val="10"/>
            <c:invertIfNegative val="0"/>
            <c:bubble3D val="0"/>
            <c:extLst xmlns:c16r2="http://schemas.microsoft.com/office/drawing/2015/06/chart">
              <c:ext xmlns:c16="http://schemas.microsoft.com/office/drawing/2014/chart" uri="{C3380CC4-5D6E-409C-BE32-E72D297353CC}">
                <c16:uniqueId val="{00000011-10C0-4F13-B306-0D9F7AB829DC}"/>
              </c:ext>
            </c:extLst>
          </c:dPt>
          <c:dPt>
            <c:idx val="13"/>
            <c:invertIfNegative val="0"/>
            <c:bubble3D val="0"/>
            <c:extLst xmlns:c16r2="http://schemas.microsoft.com/office/drawing/2015/06/chart">
              <c:ext xmlns:c16="http://schemas.microsoft.com/office/drawing/2014/chart" uri="{C3380CC4-5D6E-409C-BE32-E72D297353CC}">
                <c16:uniqueId val="{00000012-10C0-4F13-B306-0D9F7AB829DC}"/>
              </c:ext>
            </c:extLst>
          </c:dPt>
          <c:dPt>
            <c:idx val="16"/>
            <c:invertIfNegative val="0"/>
            <c:bubble3D val="0"/>
            <c:extLst xmlns:c16r2="http://schemas.microsoft.com/office/drawing/2015/06/chart">
              <c:ext xmlns:c16="http://schemas.microsoft.com/office/drawing/2014/chart" uri="{C3380CC4-5D6E-409C-BE32-E72D297353CC}">
                <c16:uniqueId val="{00000013-10C0-4F13-B306-0D9F7AB829DC}"/>
              </c:ext>
            </c:extLst>
          </c:dPt>
          <c:dPt>
            <c:idx val="19"/>
            <c:invertIfNegative val="0"/>
            <c:bubble3D val="0"/>
            <c:extLst xmlns:c16r2="http://schemas.microsoft.com/office/drawing/2015/06/chart">
              <c:ext xmlns:c16="http://schemas.microsoft.com/office/drawing/2014/chart" uri="{C3380CC4-5D6E-409C-BE32-E72D297353CC}">
                <c16:uniqueId val="{00000014-10C0-4F13-B306-0D9F7AB829DC}"/>
              </c:ext>
            </c:extLst>
          </c:dPt>
          <c:dLbls>
            <c:spPr>
              <a:noFill/>
              <a:ln>
                <a:noFill/>
              </a:ln>
              <a:effectLst/>
            </c:spPr>
            <c:txPr>
              <a:bodyPr wrap="square" lIns="38100" tIns="19050" rIns="38100" bIns="19050" anchor="ctr">
                <a:spAutoFit/>
              </a:bodyPr>
              <a:lstStyle/>
              <a:p>
                <a:pPr>
                  <a:defRPr sz="1200">
                    <a:solidFill>
                      <a:schemeClr val="tx1"/>
                    </a:solidFill>
                  </a:defRPr>
                </a:pPr>
                <a:endParaRPr lang="cs-CZ"/>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T_chart!$B$22:$K$22</c:f>
              <c:strCache>
                <c:ptCount val="10"/>
                <c:pt idx="0">
                  <c:v>Dostupné zdravotnictví</c:v>
                </c:pt>
                <c:pt idx="1">
                  <c:v>Kvalita školství</c:v>
                </c:pt>
                <c:pt idx="2">
                  <c:v>Zneužívání sociálních dávek a podpory od státu</c:v>
                </c:pt>
                <c:pt idx="3">
                  <c:v>Dostupnost bydlení</c:v>
                </c:pt>
                <c:pt idx="4">
                  <c:v>Výše důchodů</c:v>
                </c:pt>
                <c:pt idx="5">
                  <c:v>Ochrana životního prostředí</c:v>
                </c:pt>
                <c:pt idx="6">
                  <c:v>Zvětšující se rozdíly mezi bohatými a chudými v České republice</c:v>
                </c:pt>
                <c:pt idx="7">
                  <c:v>Chudoba v České republice</c:v>
                </c:pt>
                <c:pt idx="8">
                  <c:v>Exekuce a předlužení části obyvatel</c:v>
                </c:pt>
                <c:pt idx="9">
                  <c:v>Bezdomovectví</c:v>
                </c:pt>
              </c:strCache>
            </c:strRef>
          </c:cat>
          <c:val>
            <c:numRef>
              <c:f>T_chart!$B$25:$K$25</c:f>
              <c:numCache>
                <c:formatCode>0%</c:formatCode>
                <c:ptCount val="10"/>
                <c:pt idx="0">
                  <c:v>0.14734774066797643</c:v>
                </c:pt>
                <c:pt idx="1">
                  <c:v>0.24950884086444008</c:v>
                </c:pt>
                <c:pt idx="2">
                  <c:v>0.2337917485265226</c:v>
                </c:pt>
                <c:pt idx="3">
                  <c:v>0.28421741977734122</c:v>
                </c:pt>
                <c:pt idx="4">
                  <c:v>0.32678454485920105</c:v>
                </c:pt>
                <c:pt idx="5">
                  <c:v>0.34512115258677145</c:v>
                </c:pt>
                <c:pt idx="6">
                  <c:v>0.4112639161755075</c:v>
                </c:pt>
                <c:pt idx="7">
                  <c:v>0.45186640471512768</c:v>
                </c:pt>
                <c:pt idx="8">
                  <c:v>0.46692861820563197</c:v>
                </c:pt>
                <c:pt idx="9">
                  <c:v>0.46627373935821875</c:v>
                </c:pt>
              </c:numCache>
            </c:numRef>
          </c:val>
          <c:extLst xmlns:c16r2="http://schemas.microsoft.com/office/drawing/2015/06/chart">
            <c:ext xmlns:c16="http://schemas.microsoft.com/office/drawing/2014/chart" uri="{C3380CC4-5D6E-409C-BE32-E72D297353CC}">
              <c16:uniqueId val="{00000002-8200-4155-BB04-373248AB1367}"/>
            </c:ext>
          </c:extLst>
        </c:ser>
        <c:ser>
          <c:idx val="3"/>
          <c:order val="3"/>
          <c:tx>
            <c:strRef>
              <c:f>T_chart!$A$26</c:f>
              <c:strCache>
                <c:ptCount val="1"/>
                <c:pt idx="0">
                  <c:v>Málo důležité</c:v>
                </c:pt>
              </c:strCache>
            </c:strRef>
          </c:tx>
          <c:spPr>
            <a:solidFill>
              <a:schemeClr val="bg1">
                <a:lumMod val="65000"/>
              </a:schemeClr>
            </a:solidFill>
          </c:spPr>
          <c:invertIfNegative val="0"/>
          <c:dPt>
            <c:idx val="1"/>
            <c:invertIfNegative val="0"/>
            <c:bubble3D val="0"/>
            <c:extLst xmlns:c16r2="http://schemas.microsoft.com/office/drawing/2015/06/chart">
              <c:ext xmlns:c16="http://schemas.microsoft.com/office/drawing/2014/chart" uri="{C3380CC4-5D6E-409C-BE32-E72D297353CC}">
                <c16:uniqueId val="{0000001A-10C0-4F13-B306-0D9F7AB829DC}"/>
              </c:ext>
            </c:extLst>
          </c:dPt>
          <c:dPt>
            <c:idx val="4"/>
            <c:invertIfNegative val="0"/>
            <c:bubble3D val="0"/>
            <c:extLst xmlns:c16r2="http://schemas.microsoft.com/office/drawing/2015/06/chart">
              <c:ext xmlns:c16="http://schemas.microsoft.com/office/drawing/2014/chart" uri="{C3380CC4-5D6E-409C-BE32-E72D297353CC}">
                <c16:uniqueId val="{00000019-10C0-4F13-B306-0D9F7AB829DC}"/>
              </c:ext>
            </c:extLst>
          </c:dPt>
          <c:dPt>
            <c:idx val="7"/>
            <c:invertIfNegative val="0"/>
            <c:bubble3D val="0"/>
            <c:extLst xmlns:c16r2="http://schemas.microsoft.com/office/drawing/2015/06/chart">
              <c:ext xmlns:c16="http://schemas.microsoft.com/office/drawing/2014/chart" uri="{C3380CC4-5D6E-409C-BE32-E72D297353CC}">
                <c16:uniqueId val="{0000001B-10C0-4F13-B306-0D9F7AB829DC}"/>
              </c:ext>
            </c:extLst>
          </c:dPt>
          <c:dPt>
            <c:idx val="10"/>
            <c:invertIfNegative val="0"/>
            <c:bubble3D val="0"/>
            <c:extLst xmlns:c16r2="http://schemas.microsoft.com/office/drawing/2015/06/chart">
              <c:ext xmlns:c16="http://schemas.microsoft.com/office/drawing/2014/chart" uri="{C3380CC4-5D6E-409C-BE32-E72D297353CC}">
                <c16:uniqueId val="{00000018-10C0-4F13-B306-0D9F7AB829DC}"/>
              </c:ext>
            </c:extLst>
          </c:dPt>
          <c:dPt>
            <c:idx val="13"/>
            <c:invertIfNegative val="0"/>
            <c:bubble3D val="0"/>
            <c:extLst xmlns:c16r2="http://schemas.microsoft.com/office/drawing/2015/06/chart">
              <c:ext xmlns:c16="http://schemas.microsoft.com/office/drawing/2014/chart" uri="{C3380CC4-5D6E-409C-BE32-E72D297353CC}">
                <c16:uniqueId val="{00000015-10C0-4F13-B306-0D9F7AB829DC}"/>
              </c:ext>
            </c:extLst>
          </c:dPt>
          <c:dPt>
            <c:idx val="16"/>
            <c:invertIfNegative val="0"/>
            <c:bubble3D val="0"/>
            <c:extLst xmlns:c16r2="http://schemas.microsoft.com/office/drawing/2015/06/chart">
              <c:ext xmlns:c16="http://schemas.microsoft.com/office/drawing/2014/chart" uri="{C3380CC4-5D6E-409C-BE32-E72D297353CC}">
                <c16:uniqueId val="{00000016-10C0-4F13-B306-0D9F7AB829DC}"/>
              </c:ext>
            </c:extLst>
          </c:dPt>
          <c:dPt>
            <c:idx val="19"/>
            <c:invertIfNegative val="0"/>
            <c:bubble3D val="0"/>
            <c:extLst xmlns:c16r2="http://schemas.microsoft.com/office/drawing/2015/06/chart">
              <c:ext xmlns:c16="http://schemas.microsoft.com/office/drawing/2014/chart" uri="{C3380CC4-5D6E-409C-BE32-E72D297353CC}">
                <c16:uniqueId val="{00000017-10C0-4F13-B306-0D9F7AB829DC}"/>
              </c:ext>
            </c:extLst>
          </c:dPt>
          <c:dLbls>
            <c:dLbl>
              <c:idx val="0"/>
              <c:delete val="1"/>
              <c:extLst xmlns:c16r2="http://schemas.microsoft.com/office/drawing/2015/06/chart">
                <c:ext xmlns:c16="http://schemas.microsoft.com/office/drawing/2014/chart" uri="{C3380CC4-5D6E-409C-BE32-E72D297353CC}">
                  <c16:uniqueId val="{00000036-6AD6-4F38-B037-5D2921C58B48}"/>
                </c:ext>
                <c:ext xmlns:c15="http://schemas.microsoft.com/office/drawing/2012/chart" uri="{CE6537A1-D6FC-4f65-9D91-7224C49458BB}"/>
              </c:extLst>
            </c:dLbl>
            <c:dLbl>
              <c:idx val="1"/>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A-10C0-4F13-B306-0D9F7AB829DC}"/>
                </c:ext>
                <c:ext xmlns:c15="http://schemas.microsoft.com/office/drawing/2012/chart" uri="{CE6537A1-D6FC-4f65-9D91-7224C49458BB}">
                  <c15:layout/>
                </c:ext>
              </c:extLst>
            </c:dLbl>
            <c:dLbl>
              <c:idx val="3"/>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38-6AD6-4F38-B037-5D2921C58B48}"/>
                </c:ext>
                <c:ext xmlns:c15="http://schemas.microsoft.com/office/drawing/2012/chart" uri="{CE6537A1-D6FC-4f65-9D91-7224C49458BB}">
                  <c15:layout/>
                </c:ext>
              </c:extLst>
            </c:dLbl>
            <c:dLbl>
              <c:idx val="4"/>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19-10C0-4F13-B306-0D9F7AB829DC}"/>
                </c:ext>
                <c:ext xmlns:c15="http://schemas.microsoft.com/office/drawing/2012/chart" uri="{CE6537A1-D6FC-4f65-9D91-7224C49458BB}">
                  <c15:layout/>
                </c:ext>
              </c:extLst>
            </c:dLbl>
            <c:spPr>
              <a:noFill/>
              <a:ln>
                <a:noFill/>
              </a:ln>
              <a:effectLst/>
            </c:spPr>
            <c:txPr>
              <a:bodyPr wrap="square" lIns="38100" tIns="19050" rIns="38100" bIns="19050" anchor="ctr">
                <a:spAutoFit/>
              </a:bodyPr>
              <a:lstStyle/>
              <a:p>
                <a:pPr>
                  <a:defRPr sz="1200"/>
                </a:pPr>
                <a:endParaRPr lang="cs-CZ"/>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T_chart!$B$22:$K$22</c:f>
              <c:strCache>
                <c:ptCount val="10"/>
                <c:pt idx="0">
                  <c:v>Dostupné zdravotnictví</c:v>
                </c:pt>
                <c:pt idx="1">
                  <c:v>Kvalita školství</c:v>
                </c:pt>
                <c:pt idx="2">
                  <c:v>Zneužívání sociálních dávek a podpory od státu</c:v>
                </c:pt>
                <c:pt idx="3">
                  <c:v>Dostupnost bydlení</c:v>
                </c:pt>
                <c:pt idx="4">
                  <c:v>Výše důchodů</c:v>
                </c:pt>
                <c:pt idx="5">
                  <c:v>Ochrana životního prostředí</c:v>
                </c:pt>
                <c:pt idx="6">
                  <c:v>Zvětšující se rozdíly mezi bohatými a chudými v České republice</c:v>
                </c:pt>
                <c:pt idx="7">
                  <c:v>Chudoba v České republice</c:v>
                </c:pt>
                <c:pt idx="8">
                  <c:v>Exekuce a předlužení části obyvatel</c:v>
                </c:pt>
                <c:pt idx="9">
                  <c:v>Bezdomovectví</c:v>
                </c:pt>
              </c:strCache>
            </c:strRef>
          </c:cat>
          <c:val>
            <c:numRef>
              <c:f>T_chart!$B$26:$K$26</c:f>
              <c:numCache>
                <c:formatCode>0%</c:formatCode>
                <c:ptCount val="10"/>
                <c:pt idx="0">
                  <c:v>1.9646365422396856E-2</c:v>
                </c:pt>
                <c:pt idx="1">
                  <c:v>4.5186640471512773E-2</c:v>
                </c:pt>
                <c:pt idx="2">
                  <c:v>7.5965946299934514E-2</c:v>
                </c:pt>
                <c:pt idx="3">
                  <c:v>6.2868369351669937E-2</c:v>
                </c:pt>
                <c:pt idx="4">
                  <c:v>7.531106745252128E-2</c:v>
                </c:pt>
                <c:pt idx="5">
                  <c:v>7.2036673215455135E-2</c:v>
                </c:pt>
                <c:pt idx="6">
                  <c:v>0.17288801571709234</c:v>
                </c:pt>
                <c:pt idx="7">
                  <c:v>0.14669286182056321</c:v>
                </c:pt>
                <c:pt idx="8">
                  <c:v>0.23182711198428291</c:v>
                </c:pt>
                <c:pt idx="9">
                  <c:v>0.2822527832351015</c:v>
                </c:pt>
              </c:numCache>
            </c:numRef>
          </c:val>
          <c:extLst xmlns:c16r2="http://schemas.microsoft.com/office/drawing/2015/06/chart">
            <c:ext xmlns:c16="http://schemas.microsoft.com/office/drawing/2014/chart" uri="{C3380CC4-5D6E-409C-BE32-E72D297353CC}">
              <c16:uniqueId val="{00000000-AA01-4150-8A5D-D5C27F2A3696}"/>
            </c:ext>
          </c:extLst>
        </c:ser>
        <c:dLbls>
          <c:showLegendKey val="0"/>
          <c:showVal val="1"/>
          <c:showCatName val="0"/>
          <c:showSerName val="0"/>
          <c:showPercent val="0"/>
          <c:showBubbleSize val="0"/>
        </c:dLbls>
        <c:gapWidth val="40"/>
        <c:overlap val="100"/>
        <c:axId val="136863504"/>
        <c:axId val="136866224"/>
      </c:barChart>
      <c:catAx>
        <c:axId val="136863504"/>
        <c:scaling>
          <c:orientation val="maxMin"/>
        </c:scaling>
        <c:delete val="0"/>
        <c:axPos val="l"/>
        <c:numFmt formatCode="General" sourceLinked="1"/>
        <c:majorTickMark val="out"/>
        <c:minorTickMark val="none"/>
        <c:tickLblPos val="nextTo"/>
        <c:spPr>
          <a:ln>
            <a:noFill/>
          </a:ln>
        </c:spPr>
        <c:txPr>
          <a:bodyPr/>
          <a:lstStyle/>
          <a:p>
            <a:pPr>
              <a:defRPr sz="1200"/>
            </a:pPr>
            <a:endParaRPr lang="cs-CZ"/>
          </a:p>
        </c:txPr>
        <c:crossAx val="136866224"/>
        <c:crosses val="autoZero"/>
        <c:auto val="1"/>
        <c:lblAlgn val="ctr"/>
        <c:lblOffset val="100"/>
        <c:noMultiLvlLbl val="0"/>
      </c:catAx>
      <c:valAx>
        <c:axId val="136866224"/>
        <c:scaling>
          <c:orientation val="minMax"/>
          <c:max val="1"/>
        </c:scaling>
        <c:delete val="1"/>
        <c:axPos val="b"/>
        <c:numFmt formatCode="0%" sourceLinked="1"/>
        <c:majorTickMark val="out"/>
        <c:minorTickMark val="none"/>
        <c:tickLblPos val="none"/>
        <c:crossAx val="136863504"/>
        <c:crosses val="max"/>
        <c:crossBetween val="between"/>
      </c:valAx>
      <c:spPr>
        <a:noFill/>
        <a:ln>
          <a:noFill/>
        </a:ln>
      </c:spPr>
    </c:plotArea>
    <c:plotVisOnly val="1"/>
    <c:dispBlanksAs val="gap"/>
    <c:showDLblsOverMax val="0"/>
  </c:chart>
  <c:spPr>
    <a:noFill/>
    <a:ln>
      <a:noFill/>
    </a:ln>
  </c:spPr>
  <c:txPr>
    <a:bodyPr/>
    <a:lstStyle/>
    <a:p>
      <a:pPr>
        <a:defRPr sz="1050"/>
      </a:pPr>
      <a:endParaRPr lang="cs-CZ"/>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9009861914622936"/>
          <c:y val="3.0933427587902639E-2"/>
          <c:w val="0.80990152382401548"/>
          <c:h val="0.93701822596508488"/>
        </c:manualLayout>
      </c:layout>
      <c:barChart>
        <c:barDir val="bar"/>
        <c:grouping val="clustered"/>
        <c:varyColors val="0"/>
        <c:ser>
          <c:idx val="0"/>
          <c:order val="0"/>
          <c:spPr>
            <a:solidFill>
              <a:schemeClr val="bg1">
                <a:lumMod val="65000"/>
              </a:schemeClr>
            </a:solidFill>
          </c:spPr>
          <c:invertIfNegative val="0"/>
          <c:dPt>
            <c:idx val="0"/>
            <c:invertIfNegative val="0"/>
            <c:bubble3D val="0"/>
            <c:spPr>
              <a:solidFill>
                <a:schemeClr val="tx1">
                  <a:lumMod val="65000"/>
                  <a:lumOff val="35000"/>
                </a:schemeClr>
              </a:solidFill>
            </c:spPr>
            <c:extLst xmlns:c16r2="http://schemas.microsoft.com/office/drawing/2015/06/chart">
              <c:ext xmlns:c16="http://schemas.microsoft.com/office/drawing/2014/chart" uri="{C3380CC4-5D6E-409C-BE32-E72D297353CC}">
                <c16:uniqueId val="{00000001-CE4D-465C-AEB1-85F7349C0F4F}"/>
              </c:ext>
            </c:extLst>
          </c:dPt>
          <c:dPt>
            <c:idx val="1"/>
            <c:invertIfNegative val="0"/>
            <c:bubble3D val="0"/>
            <c:spPr>
              <a:solidFill>
                <a:schemeClr val="bg1">
                  <a:lumMod val="75000"/>
                </a:schemeClr>
              </a:solidFill>
            </c:spPr>
            <c:extLst xmlns:c16r2="http://schemas.microsoft.com/office/drawing/2015/06/chart">
              <c:ext xmlns:c16="http://schemas.microsoft.com/office/drawing/2014/chart" uri="{C3380CC4-5D6E-409C-BE32-E72D297353CC}">
                <c16:uniqueId val="{00000003-CE4D-465C-AEB1-85F7349C0F4F}"/>
              </c:ext>
            </c:extLst>
          </c:dPt>
          <c:dPt>
            <c:idx val="3"/>
            <c:invertIfNegative val="0"/>
            <c:bubble3D val="0"/>
            <c:spPr>
              <a:solidFill>
                <a:schemeClr val="bg1">
                  <a:lumMod val="75000"/>
                </a:schemeClr>
              </a:solidFill>
            </c:spPr>
            <c:extLst xmlns:c16r2="http://schemas.microsoft.com/office/drawing/2015/06/chart">
              <c:ext xmlns:c16="http://schemas.microsoft.com/office/drawing/2014/chart" uri="{C3380CC4-5D6E-409C-BE32-E72D297353CC}">
                <c16:uniqueId val="{00000005-CE4D-465C-AEB1-85F7349C0F4F}"/>
              </c:ext>
            </c:extLst>
          </c:dPt>
          <c:dPt>
            <c:idx val="5"/>
            <c:invertIfNegative val="0"/>
            <c:bubble3D val="0"/>
            <c:spPr>
              <a:solidFill>
                <a:schemeClr val="bg1">
                  <a:lumMod val="75000"/>
                </a:schemeClr>
              </a:solidFill>
            </c:spPr>
            <c:extLst xmlns:c16r2="http://schemas.microsoft.com/office/drawing/2015/06/chart">
              <c:ext xmlns:c16="http://schemas.microsoft.com/office/drawing/2014/chart" uri="{C3380CC4-5D6E-409C-BE32-E72D297353CC}">
                <c16:uniqueId val="{00000007-CE4D-465C-AEB1-85F7349C0F4F}"/>
              </c:ext>
            </c:extLst>
          </c:dPt>
          <c:dPt>
            <c:idx val="6"/>
            <c:invertIfNegative val="0"/>
            <c:bubble3D val="0"/>
            <c:extLst xmlns:c16r2="http://schemas.microsoft.com/office/drawing/2015/06/chart">
              <c:ext xmlns:c16="http://schemas.microsoft.com/office/drawing/2014/chart" uri="{C3380CC4-5D6E-409C-BE32-E72D297353CC}">
                <c16:uniqueId val="{00000008-CE4D-465C-AEB1-85F7349C0F4F}"/>
              </c:ext>
            </c:extLst>
          </c:dPt>
          <c:dPt>
            <c:idx val="7"/>
            <c:invertIfNegative val="0"/>
            <c:bubble3D val="0"/>
            <c:spPr>
              <a:solidFill>
                <a:schemeClr val="bg1">
                  <a:lumMod val="75000"/>
                </a:schemeClr>
              </a:solidFill>
            </c:spPr>
            <c:extLst xmlns:c16r2="http://schemas.microsoft.com/office/drawing/2015/06/chart">
              <c:ext xmlns:c16="http://schemas.microsoft.com/office/drawing/2014/chart" uri="{C3380CC4-5D6E-409C-BE32-E72D297353CC}">
                <c16:uniqueId val="{0000000A-CE4D-465C-AEB1-85F7349C0F4F}"/>
              </c:ext>
            </c:extLst>
          </c:dPt>
          <c:dPt>
            <c:idx val="9"/>
            <c:invertIfNegative val="0"/>
            <c:bubble3D val="0"/>
            <c:spPr>
              <a:solidFill>
                <a:schemeClr val="bg1">
                  <a:lumMod val="75000"/>
                </a:schemeClr>
              </a:solidFill>
            </c:spPr>
            <c:extLst xmlns:c16r2="http://schemas.microsoft.com/office/drawing/2015/06/chart">
              <c:ext xmlns:c16="http://schemas.microsoft.com/office/drawing/2014/chart" uri="{C3380CC4-5D6E-409C-BE32-E72D297353CC}">
                <c16:uniqueId val="{0000000C-CE4D-465C-AEB1-85F7349C0F4F}"/>
              </c:ext>
            </c:extLst>
          </c:dPt>
          <c:dPt>
            <c:idx val="11"/>
            <c:invertIfNegative val="0"/>
            <c:bubble3D val="0"/>
            <c:spPr>
              <a:solidFill>
                <a:schemeClr val="bg1">
                  <a:lumMod val="75000"/>
                </a:schemeClr>
              </a:solidFill>
            </c:spPr>
            <c:extLst xmlns:c16r2="http://schemas.microsoft.com/office/drawing/2015/06/chart">
              <c:ext xmlns:c16="http://schemas.microsoft.com/office/drawing/2014/chart" uri="{C3380CC4-5D6E-409C-BE32-E72D297353CC}">
                <c16:uniqueId val="{0000000E-CE4D-465C-AEB1-85F7349C0F4F}"/>
              </c:ext>
            </c:extLst>
          </c:dPt>
          <c:dLbls>
            <c:dLbl>
              <c:idx val="6"/>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CE4D-465C-AEB1-85F7349C0F4F}"/>
                </c:ext>
                <c:ext xmlns:c15="http://schemas.microsoft.com/office/drawing/2012/chart" uri="{CE6537A1-D6FC-4f65-9D91-7224C49458BB}">
                  <c15:layout/>
                </c:ext>
              </c:extLst>
            </c:dLbl>
            <c:numFmt formatCode="0%;;" sourceLinked="0"/>
            <c:spPr>
              <a:noFill/>
              <a:ln>
                <a:noFill/>
              </a:ln>
              <a:effectLst/>
            </c:spPr>
            <c:txPr>
              <a:bodyPr/>
              <a:lstStyle/>
              <a:p>
                <a:pPr>
                  <a:defRPr sz="1200">
                    <a:solidFill>
                      <a:schemeClr val="bg1">
                        <a:lumMod val="50000"/>
                      </a:schemeClr>
                    </a:solidFill>
                  </a:defRPr>
                </a:pPr>
                <a:endParaRPr lang="cs-CZ"/>
              </a:p>
            </c:txPr>
            <c:dLblPos val="outEnd"/>
            <c:showLegendKey val="0"/>
            <c:showVal val="1"/>
            <c:showCatName val="0"/>
            <c:showSerName val="0"/>
            <c:showPercent val="0"/>
            <c:showBubbleSize val="0"/>
            <c:separator>
</c:separator>
            <c:showLeaderLines val="0"/>
            <c:extLst xmlns:c16r2="http://schemas.microsoft.com/office/drawing/2015/06/chart">
              <c:ext xmlns:c15="http://schemas.microsoft.com/office/drawing/2012/chart" uri="{CE6537A1-D6FC-4f65-9D91-7224C49458BB}">
                <c15:layout/>
                <c15:showLeaderLines val="0"/>
              </c:ext>
            </c:extLst>
          </c:dLbls>
          <c:cat>
            <c:strRef>
              <c:f>bar_chart!$B$44:$B$55</c:f>
              <c:strCache>
                <c:ptCount val="11"/>
                <c:pt idx="0">
                  <c:v>Zablokovat bankovní účet dlužníka</c:v>
                </c:pt>
                <c:pt idx="2">
                  <c:v>Přijít k dlužníkovi bez ohlášení</c:v>
                </c:pt>
                <c:pt idx="4">
                  <c:v>Vstoupit do bytu, když dlužník není doma</c:v>
                </c:pt>
                <c:pt idx="6">
                  <c:v>Zabavit veškerou hotovost v domácnosti</c:v>
                </c:pt>
                <c:pt idx="8">
                  <c:v>Zabavit dětské hračky</c:v>
                </c:pt>
                <c:pt idx="10">
                  <c:v>Zabavit spotřebiče jako je lednice, sporák či pračka</c:v>
                </c:pt>
              </c:strCache>
            </c:strRef>
          </c:cat>
          <c:val>
            <c:numRef>
              <c:f>bar_chart!$C$44:$C$55</c:f>
              <c:numCache>
                <c:formatCode>0%</c:formatCode>
                <c:ptCount val="12"/>
                <c:pt idx="0">
                  <c:v>5.181347150259067E-2</c:v>
                </c:pt>
                <c:pt idx="1">
                  <c:v>0.20990099009900989</c:v>
                </c:pt>
                <c:pt idx="2">
                  <c:v>0.12953367875647667</c:v>
                </c:pt>
                <c:pt idx="3">
                  <c:v>0.23564356435643563</c:v>
                </c:pt>
                <c:pt idx="4">
                  <c:v>0.10362694300518134</c:v>
                </c:pt>
                <c:pt idx="5">
                  <c:v>0.17821782178217821</c:v>
                </c:pt>
                <c:pt idx="6">
                  <c:v>0.22797927461139897</c:v>
                </c:pt>
                <c:pt idx="7">
                  <c:v>0.33564356435643566</c:v>
                </c:pt>
                <c:pt idx="8">
                  <c:v>0.18134715025906736</c:v>
                </c:pt>
                <c:pt idx="9">
                  <c:v>0.2613861386138614</c:v>
                </c:pt>
                <c:pt idx="10">
                  <c:v>6.7357512953367879E-2</c:v>
                </c:pt>
                <c:pt idx="11">
                  <c:v>0.14455445544554454</c:v>
                </c:pt>
              </c:numCache>
            </c:numRef>
          </c:val>
          <c:extLst xmlns:c16r2="http://schemas.microsoft.com/office/drawing/2015/06/chart">
            <c:ext xmlns:c16="http://schemas.microsoft.com/office/drawing/2014/chart" uri="{C3380CC4-5D6E-409C-BE32-E72D297353CC}">
              <c16:uniqueId val="{0000000F-CE4D-465C-AEB1-85F7349C0F4F}"/>
            </c:ext>
          </c:extLst>
        </c:ser>
        <c:dLbls>
          <c:showLegendKey val="0"/>
          <c:showVal val="0"/>
          <c:showCatName val="0"/>
          <c:showSerName val="0"/>
          <c:showPercent val="0"/>
          <c:showBubbleSize val="0"/>
        </c:dLbls>
        <c:gapWidth val="30"/>
        <c:axId val="179235728"/>
        <c:axId val="179224848"/>
      </c:barChart>
      <c:valAx>
        <c:axId val="179224848"/>
        <c:scaling>
          <c:orientation val="minMax"/>
          <c:max val="1"/>
        </c:scaling>
        <c:delete val="1"/>
        <c:axPos val="b"/>
        <c:numFmt formatCode="0%" sourceLinked="1"/>
        <c:majorTickMark val="out"/>
        <c:minorTickMark val="none"/>
        <c:tickLblPos val="nextTo"/>
        <c:crossAx val="179235728"/>
        <c:crosses val="max"/>
        <c:crossBetween val="between"/>
      </c:valAx>
      <c:catAx>
        <c:axId val="179235728"/>
        <c:scaling>
          <c:orientation val="maxMin"/>
        </c:scaling>
        <c:delete val="1"/>
        <c:axPos val="l"/>
        <c:numFmt formatCode="General" sourceLinked="1"/>
        <c:majorTickMark val="out"/>
        <c:minorTickMark val="none"/>
        <c:tickLblPos val="nextTo"/>
        <c:crossAx val="179224848"/>
        <c:crosses val="autoZero"/>
        <c:auto val="1"/>
        <c:lblAlgn val="ctr"/>
        <c:lblOffset val="100"/>
        <c:noMultiLvlLbl val="0"/>
      </c:catAx>
      <c:spPr>
        <a:noFill/>
        <a:ln>
          <a:noFill/>
        </a:ln>
      </c:spPr>
    </c:plotArea>
    <c:plotVisOnly val="1"/>
    <c:dispBlanksAs val="gap"/>
    <c:showDLblsOverMax val="0"/>
  </c:chart>
  <c:spPr>
    <a:noFill/>
    <a:ln>
      <a:noFill/>
    </a:ln>
  </c:spPr>
  <c:txPr>
    <a:bodyPr/>
    <a:lstStyle/>
    <a:p>
      <a:pPr>
        <a:defRPr sz="1050"/>
      </a:pPr>
      <a:endParaRPr lang="cs-CZ"/>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66121841348431"/>
          <c:y val="0.13040850919713454"/>
          <c:w val="0.7882700782918578"/>
          <c:h val="0.83405023733948613"/>
        </c:manualLayout>
      </c:layout>
      <c:barChart>
        <c:barDir val="bar"/>
        <c:grouping val="stacked"/>
        <c:varyColors val="0"/>
        <c:ser>
          <c:idx val="0"/>
          <c:order val="0"/>
          <c:tx>
            <c:strRef>
              <c:f>T_chart!$A$25</c:f>
              <c:strCache>
                <c:ptCount val="1"/>
                <c:pt idx="0">
                  <c:v>Velmi dobrý</c:v>
                </c:pt>
              </c:strCache>
            </c:strRef>
          </c:tx>
          <c:spPr>
            <a:solidFill>
              <a:schemeClr val="accent1"/>
            </a:solidFill>
          </c:spPr>
          <c:invertIfNegative val="0"/>
          <c:dLbls>
            <c:numFmt formatCode="[&gt;0.015]\ 0%;;" sourceLinked="0"/>
            <c:spPr>
              <a:noFill/>
              <a:ln>
                <a:noFill/>
              </a:ln>
              <a:effectLst/>
            </c:spPr>
            <c:txPr>
              <a:bodyPr/>
              <a:lstStyle/>
              <a:p>
                <a:pPr>
                  <a:defRPr sz="1200">
                    <a:solidFill>
                      <a:schemeClr val="accent1">
                        <a:lumMod val="20000"/>
                        <a:lumOff val="8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T_chart!$B$24:$C$24</c:f>
              <c:strCache>
                <c:ptCount val="2"/>
                <c:pt idx="0">
                  <c:v>2019 (N=1527)</c:v>
                </c:pt>
                <c:pt idx="1">
                  <c:v>2015 (N=523)</c:v>
                </c:pt>
              </c:strCache>
            </c:strRef>
          </c:cat>
          <c:val>
            <c:numRef>
              <c:f>T_chart!$B$25:$C$25</c:f>
              <c:numCache>
                <c:formatCode>0%</c:formatCode>
                <c:ptCount val="2"/>
                <c:pt idx="0">
                  <c:v>6.3523248199083171E-2</c:v>
                </c:pt>
                <c:pt idx="1">
                  <c:v>9.1778202676864248E-2</c:v>
                </c:pt>
              </c:numCache>
            </c:numRef>
          </c:val>
          <c:extLst xmlns:c16r2="http://schemas.microsoft.com/office/drawing/2015/06/chart">
            <c:ext xmlns:c16="http://schemas.microsoft.com/office/drawing/2014/chart" uri="{C3380CC4-5D6E-409C-BE32-E72D297353CC}">
              <c16:uniqueId val="{00000000-8200-4155-BB04-373248AB1367}"/>
            </c:ext>
          </c:extLst>
        </c:ser>
        <c:ser>
          <c:idx val="1"/>
          <c:order val="1"/>
          <c:tx>
            <c:strRef>
              <c:f>T_chart!$A$26</c:f>
              <c:strCache>
                <c:ptCount val="1"/>
                <c:pt idx="0">
                  <c:v>Spíše dobrý</c:v>
                </c:pt>
              </c:strCache>
            </c:strRef>
          </c:tx>
          <c:spPr>
            <a:solidFill>
              <a:schemeClr val="accent2">
                <a:lumMod val="60000"/>
                <a:lumOff val="40000"/>
              </a:schemeClr>
            </a:solidFill>
          </c:spPr>
          <c:invertIfNegative val="0"/>
          <c:dLbls>
            <c:numFmt formatCode="[&gt;0.015]\ 0%;;" sourceLinked="0"/>
            <c:spPr>
              <a:noFill/>
              <a:ln>
                <a:noFill/>
              </a:ln>
              <a:effectLst/>
            </c:spPr>
            <c:txPr>
              <a:bodyPr/>
              <a:lstStyle/>
              <a:p>
                <a:pPr>
                  <a:defRPr sz="1200">
                    <a:solidFill>
                      <a:schemeClr val="accent1">
                        <a:lumMod val="75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T_chart!$B$24:$C$24</c:f>
              <c:strCache>
                <c:ptCount val="2"/>
                <c:pt idx="0">
                  <c:v>2019 (N=1527)</c:v>
                </c:pt>
                <c:pt idx="1">
                  <c:v>2015 (N=523)</c:v>
                </c:pt>
              </c:strCache>
            </c:strRef>
          </c:cat>
          <c:val>
            <c:numRef>
              <c:f>T_chart!$B$26:$C$26</c:f>
              <c:numCache>
                <c:formatCode>0%</c:formatCode>
                <c:ptCount val="2"/>
                <c:pt idx="0">
                  <c:v>0.34119187950229207</c:v>
                </c:pt>
                <c:pt idx="1">
                  <c:v>0.41491395793499042</c:v>
                </c:pt>
              </c:numCache>
            </c:numRef>
          </c:val>
          <c:extLst xmlns:c16r2="http://schemas.microsoft.com/office/drawing/2015/06/chart">
            <c:ext xmlns:c16="http://schemas.microsoft.com/office/drawing/2014/chart" uri="{C3380CC4-5D6E-409C-BE32-E72D297353CC}">
              <c16:uniqueId val="{00000001-8200-4155-BB04-373248AB1367}"/>
            </c:ext>
          </c:extLst>
        </c:ser>
        <c:ser>
          <c:idx val="2"/>
          <c:order val="2"/>
          <c:tx>
            <c:strRef>
              <c:f>T_chart!$A$27</c:f>
              <c:strCache>
                <c:ptCount val="1"/>
                <c:pt idx="0">
                  <c:v>Spíše špatný</c:v>
                </c:pt>
              </c:strCache>
            </c:strRef>
          </c:tx>
          <c:spPr>
            <a:solidFill>
              <a:schemeClr val="accent5">
                <a:lumMod val="60000"/>
                <a:lumOff val="40000"/>
              </a:schemeClr>
            </a:solidFill>
          </c:spPr>
          <c:invertIfNegative val="0"/>
          <c:dLbls>
            <c:numFmt formatCode="[&gt;0.015]\ 0%;;" sourceLinked="0"/>
            <c:spPr>
              <a:noFill/>
              <a:ln>
                <a:noFill/>
              </a:ln>
              <a:effectLst/>
            </c:spPr>
            <c:txPr>
              <a:bodyPr/>
              <a:lstStyle/>
              <a:p>
                <a:pPr>
                  <a:defRPr sz="1200">
                    <a:solidFill>
                      <a:schemeClr val="accent5">
                        <a:lumMod val="5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T_chart!$B$24:$C$24</c:f>
              <c:strCache>
                <c:ptCount val="2"/>
                <c:pt idx="0">
                  <c:v>2019 (N=1527)</c:v>
                </c:pt>
                <c:pt idx="1">
                  <c:v>2015 (N=523)</c:v>
                </c:pt>
              </c:strCache>
            </c:strRef>
          </c:cat>
          <c:val>
            <c:numRef>
              <c:f>T_chart!$B$27:$C$27</c:f>
              <c:numCache>
                <c:formatCode>0%</c:formatCode>
                <c:ptCount val="2"/>
                <c:pt idx="0">
                  <c:v>0.36935166994106089</c:v>
                </c:pt>
                <c:pt idx="1">
                  <c:v>0.30783938814531547</c:v>
                </c:pt>
              </c:numCache>
            </c:numRef>
          </c:val>
          <c:extLst xmlns:c16r2="http://schemas.microsoft.com/office/drawing/2015/06/chart">
            <c:ext xmlns:c16="http://schemas.microsoft.com/office/drawing/2014/chart" uri="{C3380CC4-5D6E-409C-BE32-E72D297353CC}">
              <c16:uniqueId val="{00000002-8200-4155-BB04-373248AB1367}"/>
            </c:ext>
          </c:extLst>
        </c:ser>
        <c:ser>
          <c:idx val="3"/>
          <c:order val="3"/>
          <c:tx>
            <c:strRef>
              <c:f>T_chart!$A$28</c:f>
              <c:strCache>
                <c:ptCount val="1"/>
                <c:pt idx="0">
                  <c:v>Velmi špatný</c:v>
                </c:pt>
              </c:strCache>
            </c:strRef>
          </c:tx>
          <c:spPr>
            <a:solidFill>
              <a:schemeClr val="accent5"/>
            </a:solidFill>
          </c:spPr>
          <c:invertIfNegative val="0"/>
          <c:dLbls>
            <c:numFmt formatCode="[&gt;0.015]\ 0%;;" sourceLinked="0"/>
            <c:spPr>
              <a:noFill/>
              <a:ln>
                <a:noFill/>
              </a:ln>
              <a:effectLst/>
            </c:spPr>
            <c:txPr>
              <a:bodyPr wrap="square" lIns="38100" tIns="19050" rIns="38100" bIns="19050" anchor="ctr">
                <a:spAutoFit/>
              </a:bodyPr>
              <a:lstStyle/>
              <a:p>
                <a:pPr>
                  <a:defRPr sz="1200">
                    <a:solidFill>
                      <a:schemeClr val="accent5">
                        <a:lumMod val="20000"/>
                        <a:lumOff val="8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T_chart!$B$24:$C$24</c:f>
              <c:strCache>
                <c:ptCount val="2"/>
                <c:pt idx="0">
                  <c:v>2019 (N=1527)</c:v>
                </c:pt>
                <c:pt idx="1">
                  <c:v>2015 (N=523)</c:v>
                </c:pt>
              </c:strCache>
            </c:strRef>
          </c:cat>
          <c:val>
            <c:numRef>
              <c:f>T_chart!$B$28:$C$28</c:f>
              <c:numCache>
                <c:formatCode>0%</c:formatCode>
                <c:ptCount val="2"/>
                <c:pt idx="0">
                  <c:v>0.22593320235756384</c:v>
                </c:pt>
                <c:pt idx="1">
                  <c:v>0.18546845124282982</c:v>
                </c:pt>
              </c:numCache>
            </c:numRef>
          </c:val>
          <c:extLst xmlns:c16r2="http://schemas.microsoft.com/office/drawing/2015/06/chart">
            <c:ext xmlns:c16="http://schemas.microsoft.com/office/drawing/2014/chart" uri="{C3380CC4-5D6E-409C-BE32-E72D297353CC}">
              <c16:uniqueId val="{00000003-8200-4155-BB04-373248AB1367}"/>
            </c:ext>
          </c:extLst>
        </c:ser>
        <c:dLbls>
          <c:showLegendKey val="0"/>
          <c:showVal val="1"/>
          <c:showCatName val="0"/>
          <c:showSerName val="0"/>
          <c:showPercent val="0"/>
          <c:showBubbleSize val="0"/>
        </c:dLbls>
        <c:gapWidth val="80"/>
        <c:overlap val="100"/>
        <c:axId val="179226480"/>
        <c:axId val="179237360"/>
      </c:barChart>
      <c:catAx>
        <c:axId val="179226480"/>
        <c:scaling>
          <c:orientation val="maxMin"/>
        </c:scaling>
        <c:delete val="0"/>
        <c:axPos val="l"/>
        <c:numFmt formatCode="General" sourceLinked="1"/>
        <c:majorTickMark val="out"/>
        <c:minorTickMark val="none"/>
        <c:tickLblPos val="nextTo"/>
        <c:spPr>
          <a:ln>
            <a:noFill/>
          </a:ln>
        </c:spPr>
        <c:txPr>
          <a:bodyPr/>
          <a:lstStyle/>
          <a:p>
            <a:pPr>
              <a:defRPr sz="1200"/>
            </a:pPr>
            <a:endParaRPr lang="cs-CZ"/>
          </a:p>
        </c:txPr>
        <c:crossAx val="179237360"/>
        <c:crosses val="autoZero"/>
        <c:auto val="1"/>
        <c:lblAlgn val="ctr"/>
        <c:lblOffset val="100"/>
        <c:tickMarkSkip val="1"/>
        <c:noMultiLvlLbl val="0"/>
      </c:catAx>
      <c:valAx>
        <c:axId val="179237360"/>
        <c:scaling>
          <c:orientation val="minMax"/>
          <c:max val="1"/>
        </c:scaling>
        <c:delete val="1"/>
        <c:axPos val="b"/>
        <c:numFmt formatCode="0%" sourceLinked="1"/>
        <c:majorTickMark val="out"/>
        <c:minorTickMark val="none"/>
        <c:tickLblPos val="none"/>
        <c:crossAx val="179226480"/>
        <c:crosses val="max"/>
        <c:crossBetween val="between"/>
      </c:valAx>
      <c:spPr>
        <a:noFill/>
        <a:ln>
          <a:noFill/>
        </a:ln>
      </c:spPr>
    </c:plotArea>
    <c:legend>
      <c:legendPos val="t"/>
      <c:layout>
        <c:manualLayout>
          <c:xMode val="edge"/>
          <c:yMode val="edge"/>
          <c:x val="3.974932778277792E-2"/>
          <c:y val="8.6271908806247924E-2"/>
          <c:w val="0.95028166978528572"/>
          <c:h val="6.7279064351795717E-2"/>
        </c:manualLayout>
      </c:layout>
      <c:overlay val="0"/>
      <c:txPr>
        <a:bodyPr/>
        <a:lstStyle/>
        <a:p>
          <a:pPr>
            <a:defRPr sz="1200"/>
          </a:pPr>
          <a:endParaRPr lang="cs-CZ"/>
        </a:p>
      </c:txPr>
    </c:legend>
    <c:plotVisOnly val="1"/>
    <c:dispBlanksAs val="gap"/>
    <c:showDLblsOverMax val="0"/>
  </c:chart>
  <c:spPr>
    <a:noFill/>
    <a:ln>
      <a:noFill/>
    </a:ln>
  </c:spPr>
  <c:txPr>
    <a:bodyPr/>
    <a:lstStyle/>
    <a:p>
      <a:pPr>
        <a:defRPr sz="1050"/>
      </a:pPr>
      <a:endParaRPr lang="cs-CZ"/>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2992721947624992"/>
          <c:y val="0.20043103839112161"/>
          <c:w val="0.47064465569962582"/>
          <c:h val="0.70545977011494254"/>
        </c:manualLayout>
      </c:layout>
      <c:doughnutChart>
        <c:varyColors val="1"/>
        <c:ser>
          <c:idx val="0"/>
          <c:order val="0"/>
          <c:spPr>
            <a:solidFill>
              <a:schemeClr val="accent6"/>
            </a:solidFill>
          </c:spPr>
          <c:dPt>
            <c:idx val="0"/>
            <c:bubble3D val="0"/>
            <c:spPr>
              <a:solidFill>
                <a:schemeClr val="accent5"/>
              </a:solidFill>
            </c:spPr>
            <c:extLst xmlns:c16r2="http://schemas.microsoft.com/office/drawing/2015/06/chart">
              <c:ext xmlns:c16="http://schemas.microsoft.com/office/drawing/2014/chart" uri="{C3380CC4-5D6E-409C-BE32-E72D297353CC}">
                <c16:uniqueId val="{00000000-47C3-49AB-ACF7-3CE746320DB2}"/>
              </c:ext>
            </c:extLst>
          </c:dPt>
          <c:dPt>
            <c:idx val="1"/>
            <c:bubble3D val="0"/>
            <c:spPr>
              <a:solidFill>
                <a:schemeClr val="accent6">
                  <a:lumMod val="60000"/>
                  <a:lumOff val="40000"/>
                </a:schemeClr>
              </a:solidFill>
            </c:spPr>
            <c:extLst xmlns:c16r2="http://schemas.microsoft.com/office/drawing/2015/06/chart">
              <c:ext xmlns:c16="http://schemas.microsoft.com/office/drawing/2014/chart" uri="{C3380CC4-5D6E-409C-BE32-E72D297353CC}">
                <c16:uniqueId val="{00000002-47C3-49AB-ACF7-3CE746320DB2}"/>
              </c:ext>
            </c:extLst>
          </c:dPt>
          <c:dPt>
            <c:idx val="2"/>
            <c:bubble3D val="0"/>
            <c:spPr>
              <a:solidFill>
                <a:schemeClr val="accent3">
                  <a:lumMod val="60000"/>
                  <a:lumOff val="40000"/>
                </a:schemeClr>
              </a:solidFill>
            </c:spPr>
            <c:extLst xmlns:c16r2="http://schemas.microsoft.com/office/drawing/2015/06/chart">
              <c:ext xmlns:c16="http://schemas.microsoft.com/office/drawing/2014/chart" uri="{C3380CC4-5D6E-409C-BE32-E72D297353CC}">
                <c16:uniqueId val="{00000003-47C3-49AB-ACF7-3CE746320DB2}"/>
              </c:ext>
            </c:extLst>
          </c:dPt>
          <c:dPt>
            <c:idx val="3"/>
            <c:bubble3D val="0"/>
            <c:spPr>
              <a:solidFill>
                <a:schemeClr val="bg1">
                  <a:lumMod val="65000"/>
                </a:schemeClr>
              </a:solidFill>
            </c:spPr>
            <c:extLst xmlns:c16r2="http://schemas.microsoft.com/office/drawing/2015/06/chart">
              <c:ext xmlns:c16="http://schemas.microsoft.com/office/drawing/2014/chart" uri="{C3380CC4-5D6E-409C-BE32-E72D297353CC}">
                <c16:uniqueId val="{00000004-47C3-49AB-ACF7-3CE746320DB2}"/>
              </c:ext>
            </c:extLst>
          </c:dPt>
          <c:dPt>
            <c:idx val="4"/>
            <c:bubble3D val="0"/>
            <c:extLst xmlns:c16r2="http://schemas.microsoft.com/office/drawing/2015/06/chart">
              <c:ext xmlns:c16="http://schemas.microsoft.com/office/drawing/2014/chart" uri="{C3380CC4-5D6E-409C-BE32-E72D297353CC}">
                <c16:uniqueId val="{00000005-47C3-49AB-ACF7-3CE746320DB2}"/>
              </c:ext>
            </c:extLst>
          </c:dPt>
          <c:dPt>
            <c:idx val="5"/>
            <c:bubble3D val="0"/>
            <c:extLst xmlns:c16r2="http://schemas.microsoft.com/office/drawing/2015/06/chart">
              <c:ext xmlns:c16="http://schemas.microsoft.com/office/drawing/2014/chart" uri="{C3380CC4-5D6E-409C-BE32-E72D297353CC}">
                <c16:uniqueId val="{00000006-47C3-49AB-ACF7-3CE746320DB2}"/>
              </c:ext>
            </c:extLst>
          </c:dPt>
          <c:dLbls>
            <c:dLbl>
              <c:idx val="0"/>
              <c:layout>
                <c:manualLayout>
                  <c:x val="4.2419954465215626E-2"/>
                  <c:y val="-0.11244278145410563"/>
                </c:manualLayout>
              </c:layout>
              <c:numFmt formatCode="0%" sourceLinked="0"/>
              <c:spPr>
                <a:noFill/>
                <a:ln>
                  <a:noFill/>
                </a:ln>
                <a:effectLst/>
              </c:spPr>
              <c:txPr>
                <a:bodyPr/>
                <a:lstStyle/>
                <a:p>
                  <a:pPr>
                    <a:defRPr sz="2000" b="1">
                      <a:solidFill>
                        <a:schemeClr val="accent5"/>
                      </a:solidFill>
                    </a:defRPr>
                  </a:pPr>
                  <a:endParaRPr lang="cs-CZ"/>
                </a:p>
              </c:txPr>
              <c:showLegendKey val="0"/>
              <c:showVal val="0"/>
              <c:showCatName val="0"/>
              <c:showSerName val="0"/>
              <c:showPercent val="1"/>
              <c:showBubbleSize val="0"/>
              <c:separator>
</c:separator>
              <c:extLst xmlns:c16r2="http://schemas.microsoft.com/office/drawing/2015/06/chart">
                <c:ext xmlns:c16="http://schemas.microsoft.com/office/drawing/2014/chart" uri="{C3380CC4-5D6E-409C-BE32-E72D297353CC}">
                  <c16:uniqueId val="{00000000-47C3-49AB-ACF7-3CE746320DB2}"/>
                </c:ext>
                <c:ext xmlns:c15="http://schemas.microsoft.com/office/drawing/2012/chart" uri="{CE6537A1-D6FC-4f65-9D91-7224C49458BB}">
                  <c15:layout/>
                </c:ext>
              </c:extLst>
            </c:dLbl>
            <c:dLbl>
              <c:idx val="1"/>
              <c:layout>
                <c:manualLayout>
                  <c:x val="9.9865173862397294E-2"/>
                  <c:y val="6.6240740563230746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47C3-49AB-ACF7-3CE746320DB2}"/>
                </c:ext>
                <c:ext xmlns:c15="http://schemas.microsoft.com/office/drawing/2012/chart" uri="{CE6537A1-D6FC-4f65-9D91-7224C49458BB}">
                  <c15:layout/>
                </c:ext>
              </c:extLst>
            </c:dLbl>
            <c:dLbl>
              <c:idx val="2"/>
              <c:layout>
                <c:manualLayout>
                  <c:x val="-6.0437673956311382E-2"/>
                  <c:y val="-0.29057137846015302"/>
                </c:manualLayout>
              </c:layout>
              <c:tx>
                <c:rich>
                  <a:bodyPr/>
                  <a:lstStyle/>
                  <a:p>
                    <a:fld id="{13DF62BD-09EA-41B3-9457-2F24D8B6A7EA}" type="PERCENTAGE">
                      <a:rPr lang="en-US">
                        <a:solidFill>
                          <a:schemeClr val="accent3">
                            <a:lumMod val="50000"/>
                          </a:schemeClr>
                        </a:solidFill>
                      </a:rPr>
                      <a:pPr/>
                      <a:t>[PROCENTO]</a:t>
                    </a:fld>
                    <a:endParaRPr lang="cs-CZ"/>
                  </a:p>
                </c:rich>
              </c:tx>
              <c:showLegendKey val="0"/>
              <c:showVal val="0"/>
              <c:showCatName val="0"/>
              <c:showSerName val="0"/>
              <c:showPercent val="1"/>
              <c:showBubbleSize val="0"/>
              <c:separator>
</c:separator>
              <c:extLst xmlns:c16r2="http://schemas.microsoft.com/office/drawing/2015/06/chart">
                <c:ext xmlns:c16="http://schemas.microsoft.com/office/drawing/2014/chart" uri="{C3380CC4-5D6E-409C-BE32-E72D297353CC}">
                  <c16:uniqueId val="{00000003-47C3-49AB-ACF7-3CE746320DB2}"/>
                </c:ext>
                <c:ext xmlns:c15="http://schemas.microsoft.com/office/drawing/2012/chart" uri="{CE6537A1-D6FC-4f65-9D91-7224C49458BB}">
                  <c15:layout/>
                  <c15:dlblFieldTable/>
                  <c15:showDataLabelsRange val="0"/>
                </c:ext>
              </c:extLst>
            </c:dLbl>
            <c:dLbl>
              <c:idx val="3"/>
              <c:layout>
                <c:manualLayout>
                  <c:x val="-3.2590464956796877E-2"/>
                  <c:y val="-0.14367816091954022"/>
                </c:manualLayout>
              </c:layout>
              <c:numFmt formatCode="0%" sourceLinked="0"/>
              <c:spPr>
                <a:noFill/>
                <a:ln>
                  <a:noFill/>
                </a:ln>
                <a:effectLst/>
              </c:spPr>
              <c:txPr>
                <a:bodyPr/>
                <a:lstStyle/>
                <a:p>
                  <a:pPr>
                    <a:defRPr sz="2000" b="1">
                      <a:solidFill>
                        <a:schemeClr val="bg1">
                          <a:lumMod val="50000"/>
                        </a:schemeClr>
                      </a:solidFill>
                    </a:defRPr>
                  </a:pPr>
                  <a:endParaRPr lang="cs-CZ"/>
                </a:p>
              </c:txPr>
              <c:showLegendKey val="0"/>
              <c:showVal val="0"/>
              <c:showCatName val="0"/>
              <c:showSerName val="0"/>
              <c:showPercent val="1"/>
              <c:showBubbleSize val="0"/>
              <c:separator>
</c:separator>
              <c:extLst xmlns:c16r2="http://schemas.microsoft.com/office/drawing/2015/06/chart">
                <c:ext xmlns:c16="http://schemas.microsoft.com/office/drawing/2014/chart" uri="{C3380CC4-5D6E-409C-BE32-E72D297353CC}">
                  <c16:uniqueId val="{00000004-47C3-49AB-ACF7-3CE746320DB2}"/>
                </c:ext>
                <c:ext xmlns:c15="http://schemas.microsoft.com/office/drawing/2012/chart" uri="{CE6537A1-D6FC-4f65-9D91-7224C49458BB}"/>
              </c:extLst>
            </c:dLbl>
            <c:numFmt formatCode="0%" sourceLinked="0"/>
            <c:spPr>
              <a:noFill/>
              <a:ln>
                <a:noFill/>
              </a:ln>
              <a:effectLst/>
            </c:spPr>
            <c:txPr>
              <a:bodyPr/>
              <a:lstStyle/>
              <a:p>
                <a:pPr>
                  <a:defRPr sz="2000" b="1">
                    <a:solidFill>
                      <a:schemeClr val="accent6">
                        <a:lumMod val="75000"/>
                      </a:schemeClr>
                    </a:solidFill>
                  </a:defRPr>
                </a:pPr>
                <a:endParaRPr lang="cs-CZ"/>
              </a:p>
            </c:txPr>
            <c:showLegendKey val="0"/>
            <c:showVal val="0"/>
            <c:showCatName val="0"/>
            <c:showSerName val="0"/>
            <c:showPercent val="1"/>
            <c:showBubbleSize val="0"/>
            <c:separator>
</c:separator>
            <c:showLeaderLines val="0"/>
            <c:extLst xmlns:c16r2="http://schemas.microsoft.com/office/drawing/2015/06/chart">
              <c:ext xmlns:c15="http://schemas.microsoft.com/office/drawing/2012/chart" uri="{CE6537A1-D6FC-4f65-9D91-7224C49458BB}"/>
            </c:extLst>
          </c:dLbls>
          <c:cat>
            <c:strRef>
              <c:f>pie_chart!$A$4:$A$6</c:f>
              <c:strCache>
                <c:ptCount val="3"/>
                <c:pt idx="0">
                  <c:v>Soukromá instituce zastupující věřitele</c:v>
                </c:pt>
                <c:pt idx="1">
                  <c:v>Soukromá instituce, která zastupuje stát ve sporu věřitele a dlužníka a je nestranná</c:v>
                </c:pt>
                <c:pt idx="2">
                  <c:v>Státní instituce</c:v>
                </c:pt>
              </c:strCache>
            </c:strRef>
          </c:cat>
          <c:val>
            <c:numRef>
              <c:f>pie_chart!$B$4:$B$6</c:f>
              <c:numCache>
                <c:formatCode>0%</c:formatCode>
                <c:ptCount val="3"/>
                <c:pt idx="0">
                  <c:v>0.1191879502292076</c:v>
                </c:pt>
                <c:pt idx="1">
                  <c:v>0.29993451211525868</c:v>
                </c:pt>
                <c:pt idx="2">
                  <c:v>0.58087753765553374</c:v>
                </c:pt>
              </c:numCache>
            </c:numRef>
          </c:val>
          <c:extLst xmlns:c16r2="http://schemas.microsoft.com/office/drawing/2015/06/chart">
            <c:ext xmlns:c16="http://schemas.microsoft.com/office/drawing/2014/chart" uri="{C3380CC4-5D6E-409C-BE32-E72D297353CC}">
              <c16:uniqueId val="{00000007-47C3-49AB-ACF7-3CE746320DB2}"/>
            </c:ext>
          </c:extLst>
        </c:ser>
        <c:dLbls>
          <c:showLegendKey val="0"/>
          <c:showVal val="1"/>
          <c:showCatName val="0"/>
          <c:showSerName val="0"/>
          <c:showPercent val="0"/>
          <c:showBubbleSize val="0"/>
          <c:showLeaderLines val="0"/>
        </c:dLbls>
        <c:firstSliceAng val="0"/>
        <c:holeSize val="50"/>
      </c:doughnutChart>
    </c:plotArea>
    <c:legend>
      <c:legendPos val="l"/>
      <c:legendEntry>
        <c:idx val="2"/>
        <c:txPr>
          <a:bodyPr/>
          <a:lstStyle/>
          <a:p>
            <a:pPr>
              <a:defRPr sz="1200" b="1"/>
            </a:pPr>
            <a:endParaRPr lang="cs-CZ"/>
          </a:p>
        </c:txPr>
      </c:legendEntry>
      <c:layout>
        <c:manualLayout>
          <c:xMode val="edge"/>
          <c:yMode val="edge"/>
          <c:x val="1.2500002050525271E-2"/>
          <c:y val="0.12322962211472026"/>
          <c:w val="0.26947248514968586"/>
          <c:h val="0.80618324287088461"/>
        </c:manualLayout>
      </c:layout>
      <c:overlay val="0"/>
      <c:txPr>
        <a:bodyPr/>
        <a:lstStyle/>
        <a:p>
          <a:pPr>
            <a:defRPr sz="1200"/>
          </a:pPr>
          <a:endParaRPr lang="cs-CZ"/>
        </a:p>
      </c:txPr>
    </c:legend>
    <c:plotVisOnly val="1"/>
    <c:dispBlanksAs val="zero"/>
    <c:showDLblsOverMax val="0"/>
  </c:chart>
  <c:spPr>
    <a:noFill/>
    <a:ln>
      <a:noFill/>
    </a:ln>
  </c:spPr>
  <c:txPr>
    <a:bodyPr/>
    <a:lstStyle/>
    <a:p>
      <a:pPr>
        <a:defRPr sz="1050"/>
      </a:pPr>
      <a:endParaRPr lang="cs-CZ"/>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8063519940239177"/>
          <c:y val="9.2737852130799825E-2"/>
          <c:w val="0.49799579359938478"/>
          <c:h val="0.84227819979076224"/>
        </c:manualLayout>
      </c:layout>
      <c:doughnutChart>
        <c:varyColors val="1"/>
        <c:ser>
          <c:idx val="0"/>
          <c:order val="0"/>
          <c:spPr>
            <a:solidFill>
              <a:schemeClr val="accent6"/>
            </a:solidFill>
          </c:spPr>
          <c:dPt>
            <c:idx val="0"/>
            <c:bubble3D val="0"/>
            <c:spPr>
              <a:solidFill>
                <a:schemeClr val="accent5"/>
              </a:solidFill>
            </c:spPr>
            <c:extLst xmlns:c16r2="http://schemas.microsoft.com/office/drawing/2015/06/chart">
              <c:ext xmlns:c16="http://schemas.microsoft.com/office/drawing/2014/chart" uri="{C3380CC4-5D6E-409C-BE32-E72D297353CC}">
                <c16:uniqueId val="{00000001-DAA1-45F5-BED6-795F5E64E760}"/>
              </c:ext>
            </c:extLst>
          </c:dPt>
          <c:dPt>
            <c:idx val="1"/>
            <c:bubble3D val="0"/>
            <c:spPr>
              <a:solidFill>
                <a:schemeClr val="accent6">
                  <a:lumMod val="60000"/>
                  <a:lumOff val="40000"/>
                </a:schemeClr>
              </a:solidFill>
            </c:spPr>
            <c:extLst xmlns:c16r2="http://schemas.microsoft.com/office/drawing/2015/06/chart">
              <c:ext xmlns:c16="http://schemas.microsoft.com/office/drawing/2014/chart" uri="{C3380CC4-5D6E-409C-BE32-E72D297353CC}">
                <c16:uniqueId val="{00000003-DAA1-45F5-BED6-795F5E64E760}"/>
              </c:ext>
            </c:extLst>
          </c:dPt>
          <c:dPt>
            <c:idx val="2"/>
            <c:bubble3D val="0"/>
            <c:spPr>
              <a:solidFill>
                <a:schemeClr val="accent3">
                  <a:lumMod val="60000"/>
                  <a:lumOff val="40000"/>
                </a:schemeClr>
              </a:solidFill>
            </c:spPr>
            <c:extLst xmlns:c16r2="http://schemas.microsoft.com/office/drawing/2015/06/chart">
              <c:ext xmlns:c16="http://schemas.microsoft.com/office/drawing/2014/chart" uri="{C3380CC4-5D6E-409C-BE32-E72D297353CC}">
                <c16:uniqueId val="{00000005-DAA1-45F5-BED6-795F5E64E760}"/>
              </c:ext>
            </c:extLst>
          </c:dPt>
          <c:dPt>
            <c:idx val="3"/>
            <c:bubble3D val="0"/>
            <c:spPr>
              <a:solidFill>
                <a:schemeClr val="bg1">
                  <a:lumMod val="65000"/>
                </a:schemeClr>
              </a:solidFill>
            </c:spPr>
            <c:extLst xmlns:c16r2="http://schemas.microsoft.com/office/drawing/2015/06/chart">
              <c:ext xmlns:c16="http://schemas.microsoft.com/office/drawing/2014/chart" uri="{C3380CC4-5D6E-409C-BE32-E72D297353CC}">
                <c16:uniqueId val="{00000007-DAA1-45F5-BED6-795F5E64E760}"/>
              </c:ext>
            </c:extLst>
          </c:dPt>
          <c:dPt>
            <c:idx val="4"/>
            <c:bubble3D val="0"/>
            <c:extLst xmlns:c16r2="http://schemas.microsoft.com/office/drawing/2015/06/chart">
              <c:ext xmlns:c16="http://schemas.microsoft.com/office/drawing/2014/chart" uri="{C3380CC4-5D6E-409C-BE32-E72D297353CC}">
                <c16:uniqueId val="{00000008-DAA1-45F5-BED6-795F5E64E760}"/>
              </c:ext>
            </c:extLst>
          </c:dPt>
          <c:dPt>
            <c:idx val="5"/>
            <c:bubble3D val="0"/>
            <c:extLst xmlns:c16r2="http://schemas.microsoft.com/office/drawing/2015/06/chart">
              <c:ext xmlns:c16="http://schemas.microsoft.com/office/drawing/2014/chart" uri="{C3380CC4-5D6E-409C-BE32-E72D297353CC}">
                <c16:uniqueId val="{00000009-DAA1-45F5-BED6-795F5E64E760}"/>
              </c:ext>
            </c:extLst>
          </c:dPt>
          <c:dLbls>
            <c:dLbl>
              <c:idx val="0"/>
              <c:layout>
                <c:manualLayout>
                  <c:x val="0.10971267350252474"/>
                  <c:y val="-8.6577732716952308E-2"/>
                </c:manualLayout>
              </c:layout>
              <c:numFmt formatCode="0%" sourceLinked="0"/>
              <c:spPr>
                <a:noFill/>
                <a:ln>
                  <a:noFill/>
                </a:ln>
                <a:effectLst/>
              </c:spPr>
              <c:txPr>
                <a:bodyPr/>
                <a:lstStyle/>
                <a:p>
                  <a:pPr>
                    <a:defRPr sz="2000" b="1">
                      <a:solidFill>
                        <a:schemeClr val="accent5"/>
                      </a:solidFill>
                    </a:defRPr>
                  </a:pPr>
                  <a:endParaRPr lang="cs-CZ"/>
                </a:p>
              </c:txPr>
              <c:showLegendKey val="0"/>
              <c:showVal val="0"/>
              <c:showCatName val="0"/>
              <c:showSerName val="0"/>
              <c:showPercent val="1"/>
              <c:showBubbleSize val="0"/>
              <c:separator>
</c:separator>
              <c:extLst xmlns:c16r2="http://schemas.microsoft.com/office/drawing/2015/06/chart">
                <c:ext xmlns:c16="http://schemas.microsoft.com/office/drawing/2014/chart" uri="{C3380CC4-5D6E-409C-BE32-E72D297353CC}">
                  <c16:uniqueId val="{00000001-DAA1-45F5-BED6-795F5E64E760}"/>
                </c:ext>
                <c:ext xmlns:c15="http://schemas.microsoft.com/office/drawing/2012/chart" uri="{CE6537A1-D6FC-4f65-9D91-7224C49458BB}">
                  <c15:layout/>
                </c:ext>
              </c:extLst>
            </c:dLbl>
            <c:dLbl>
              <c:idx val="1"/>
              <c:layout>
                <c:manualLayout>
                  <c:x val="0.11038873376796288"/>
                  <c:y val="1.8479460483065813E-2"/>
                </c:manualLayout>
              </c:layout>
              <c:numFmt formatCode="0%" sourceLinked="0"/>
              <c:spPr>
                <a:noFill/>
                <a:ln>
                  <a:noFill/>
                </a:ln>
                <a:effectLst/>
              </c:spPr>
              <c:txPr>
                <a:bodyPr/>
                <a:lstStyle/>
                <a:p>
                  <a:pPr>
                    <a:defRPr sz="2000" b="1">
                      <a:solidFill>
                        <a:schemeClr val="accent6">
                          <a:lumMod val="75000"/>
                        </a:schemeClr>
                      </a:solidFill>
                    </a:defRPr>
                  </a:pPr>
                  <a:endParaRPr lang="cs-CZ"/>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DAA1-45F5-BED6-795F5E64E760}"/>
                </c:ext>
                <c:ext xmlns:c15="http://schemas.microsoft.com/office/drawing/2012/chart" uri="{CE6537A1-D6FC-4f65-9D91-7224C49458BB}">
                  <c15:layout/>
                </c:ext>
              </c:extLst>
            </c:dLbl>
            <c:dLbl>
              <c:idx val="2"/>
              <c:layout>
                <c:manualLayout>
                  <c:x val="-0.11383060771289047"/>
                  <c:y val="-0.42936526081679266"/>
                </c:manualLayout>
              </c:layout>
              <c:tx>
                <c:rich>
                  <a:bodyPr/>
                  <a:lstStyle/>
                  <a:p>
                    <a:pPr>
                      <a:defRPr sz="2000" b="1">
                        <a:solidFill>
                          <a:schemeClr val="accent6">
                            <a:lumMod val="75000"/>
                          </a:schemeClr>
                        </a:solidFill>
                      </a:defRPr>
                    </a:pPr>
                    <a:fld id="{13DF62BD-09EA-41B3-9457-2F24D8B6A7EA}" type="PERCENTAGE">
                      <a:rPr lang="en-US" sz="2000" b="1">
                        <a:solidFill>
                          <a:schemeClr val="accent3">
                            <a:lumMod val="50000"/>
                          </a:schemeClr>
                        </a:solidFill>
                      </a:rPr>
                      <a:pPr>
                        <a:defRPr sz="2000" b="1">
                          <a:solidFill>
                            <a:schemeClr val="accent6">
                              <a:lumMod val="75000"/>
                            </a:schemeClr>
                          </a:solidFill>
                        </a:defRPr>
                      </a:pPr>
                      <a:t>[PROCENTO]</a:t>
                    </a:fld>
                    <a:endParaRPr lang="cs-CZ"/>
                  </a:p>
                </c:rich>
              </c:tx>
              <c:numFmt formatCode="0%" sourceLinked="0"/>
              <c:spPr>
                <a:noFill/>
                <a:ln>
                  <a:noFill/>
                </a:ln>
                <a:effectLst/>
              </c:spPr>
              <c:showLegendKey val="0"/>
              <c:showVal val="0"/>
              <c:showCatName val="0"/>
              <c:showSerName val="0"/>
              <c:showPercent val="1"/>
              <c:showBubbleSize val="0"/>
              <c:separator>
</c:separator>
              <c:extLst xmlns:c16r2="http://schemas.microsoft.com/office/drawing/2015/06/chart">
                <c:ext xmlns:c16="http://schemas.microsoft.com/office/drawing/2014/chart" uri="{C3380CC4-5D6E-409C-BE32-E72D297353CC}">
                  <c16:uniqueId val="{00000005-DAA1-45F5-BED6-795F5E64E760}"/>
                </c:ext>
                <c:ext xmlns:c15="http://schemas.microsoft.com/office/drawing/2012/chart" uri="{CE6537A1-D6FC-4f65-9D91-7224C49458BB}">
                  <c15:layout/>
                  <c15:dlblFieldTable/>
                  <c15:showDataLabelsRange val="0"/>
                </c:ext>
              </c:extLst>
            </c:dLbl>
            <c:dLbl>
              <c:idx val="3"/>
              <c:layout>
                <c:manualLayout>
                  <c:x val="-3.2590464956796877E-2"/>
                  <c:y val="-0.14367816091954022"/>
                </c:manualLayout>
              </c:layout>
              <c:numFmt formatCode="0%" sourceLinked="0"/>
              <c:spPr>
                <a:noFill/>
                <a:ln>
                  <a:noFill/>
                </a:ln>
                <a:effectLst/>
              </c:spPr>
              <c:txPr>
                <a:bodyPr/>
                <a:lstStyle/>
                <a:p>
                  <a:pPr>
                    <a:defRPr sz="2800" b="1">
                      <a:solidFill>
                        <a:schemeClr val="bg1">
                          <a:lumMod val="50000"/>
                        </a:schemeClr>
                      </a:solidFill>
                    </a:defRPr>
                  </a:pPr>
                  <a:endParaRPr lang="cs-CZ"/>
                </a:p>
              </c:txPr>
              <c:showLegendKey val="0"/>
              <c:showVal val="0"/>
              <c:showCatName val="0"/>
              <c:showSerName val="0"/>
              <c:showPercent val="1"/>
              <c:showBubbleSize val="0"/>
              <c:separator>
</c:separator>
              <c:extLst xmlns:c16r2="http://schemas.microsoft.com/office/drawing/2015/06/chart">
                <c:ext xmlns:c16="http://schemas.microsoft.com/office/drawing/2014/chart" uri="{C3380CC4-5D6E-409C-BE32-E72D297353CC}">
                  <c16:uniqueId val="{00000007-DAA1-45F5-BED6-795F5E64E760}"/>
                </c:ext>
                <c:ext xmlns:c15="http://schemas.microsoft.com/office/drawing/2012/chart" uri="{CE6537A1-D6FC-4f65-9D91-7224C49458BB}"/>
              </c:extLst>
            </c:dLbl>
            <c:numFmt formatCode="0%" sourceLinked="0"/>
            <c:spPr>
              <a:noFill/>
              <a:ln>
                <a:noFill/>
              </a:ln>
              <a:effectLst/>
            </c:spPr>
            <c:txPr>
              <a:bodyPr/>
              <a:lstStyle/>
              <a:p>
                <a:pPr>
                  <a:defRPr sz="2800" b="1">
                    <a:solidFill>
                      <a:schemeClr val="accent6">
                        <a:lumMod val="75000"/>
                      </a:schemeClr>
                    </a:solidFill>
                  </a:defRPr>
                </a:pPr>
                <a:endParaRPr lang="cs-CZ"/>
              </a:p>
            </c:txPr>
            <c:showLegendKey val="0"/>
            <c:showVal val="0"/>
            <c:showCatName val="0"/>
            <c:showSerName val="0"/>
            <c:showPercent val="1"/>
            <c:showBubbleSize val="0"/>
            <c:separator>
</c:separator>
            <c:showLeaderLines val="0"/>
            <c:extLst xmlns:c16r2="http://schemas.microsoft.com/office/drawing/2015/06/chart">
              <c:ext xmlns:c15="http://schemas.microsoft.com/office/drawing/2012/chart" uri="{CE6537A1-D6FC-4f65-9D91-7224C49458BB}"/>
            </c:extLst>
          </c:dLbls>
          <c:cat>
            <c:strRef>
              <c:f>pie_chart!$A$4:$A$6</c:f>
              <c:strCache>
                <c:ptCount val="3"/>
                <c:pt idx="0">
                  <c:v>Věřitel</c:v>
                </c:pt>
                <c:pt idx="1">
                  <c:v>Dlužník</c:v>
                </c:pt>
                <c:pt idx="2">
                  <c:v>Měl by být přidělen státem na základě trvalého bydliště dlužníka</c:v>
                </c:pt>
              </c:strCache>
            </c:strRef>
          </c:cat>
          <c:val>
            <c:numRef>
              <c:f>pie_chart!$B$4:$B$6</c:f>
              <c:numCache>
                <c:formatCode>0%</c:formatCode>
                <c:ptCount val="3"/>
                <c:pt idx="0">
                  <c:v>0.22986247544204322</c:v>
                </c:pt>
                <c:pt idx="1">
                  <c:v>7.6620825147347735E-2</c:v>
                </c:pt>
                <c:pt idx="2">
                  <c:v>0.69351669941060901</c:v>
                </c:pt>
              </c:numCache>
            </c:numRef>
          </c:val>
          <c:extLst xmlns:c16r2="http://schemas.microsoft.com/office/drawing/2015/06/chart">
            <c:ext xmlns:c16="http://schemas.microsoft.com/office/drawing/2014/chart" uri="{C3380CC4-5D6E-409C-BE32-E72D297353CC}">
              <c16:uniqueId val="{0000000A-DAA1-45F5-BED6-795F5E64E760}"/>
            </c:ext>
          </c:extLst>
        </c:ser>
        <c:dLbls>
          <c:showLegendKey val="0"/>
          <c:showVal val="1"/>
          <c:showCatName val="0"/>
          <c:showSerName val="0"/>
          <c:showPercent val="0"/>
          <c:showBubbleSize val="0"/>
          <c:showLeaderLines val="0"/>
        </c:dLbls>
        <c:firstSliceAng val="0"/>
        <c:holeSize val="50"/>
      </c:doughnutChart>
    </c:plotArea>
    <c:legend>
      <c:legendPos val="l"/>
      <c:legendEntry>
        <c:idx val="2"/>
        <c:txPr>
          <a:bodyPr/>
          <a:lstStyle/>
          <a:p>
            <a:pPr>
              <a:defRPr sz="1200" b="1"/>
            </a:pPr>
            <a:endParaRPr lang="cs-CZ"/>
          </a:p>
        </c:txPr>
      </c:legendEntry>
      <c:layout>
        <c:manualLayout>
          <c:xMode val="edge"/>
          <c:yMode val="edge"/>
          <c:x val="4.494093363551098E-2"/>
          <c:y val="0.20479097788641321"/>
          <c:w val="0.3395526395455799"/>
          <c:h val="0.56027789814391427"/>
        </c:manualLayout>
      </c:layout>
      <c:overlay val="0"/>
      <c:txPr>
        <a:bodyPr/>
        <a:lstStyle/>
        <a:p>
          <a:pPr>
            <a:defRPr sz="1200"/>
          </a:pPr>
          <a:endParaRPr lang="cs-CZ"/>
        </a:p>
      </c:txPr>
    </c:legend>
    <c:plotVisOnly val="1"/>
    <c:dispBlanksAs val="zero"/>
    <c:showDLblsOverMax val="0"/>
  </c:chart>
  <c:spPr>
    <a:noFill/>
    <a:ln>
      <a:noFill/>
    </a:ln>
  </c:spPr>
  <c:txPr>
    <a:bodyPr/>
    <a:lstStyle/>
    <a:p>
      <a:pPr>
        <a:defRPr sz="1050"/>
      </a:pPr>
      <a:endParaRPr lang="cs-CZ"/>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1381716591014527"/>
          <c:y val="0.1966422296734871"/>
          <c:w val="0.78490216768395293"/>
          <c:h val="0.76476128151541378"/>
        </c:manualLayout>
      </c:layout>
      <c:barChart>
        <c:barDir val="bar"/>
        <c:grouping val="stacked"/>
        <c:varyColors val="0"/>
        <c:ser>
          <c:idx val="0"/>
          <c:order val="0"/>
          <c:tx>
            <c:strRef>
              <c:f>nps_chart!$A$39</c:f>
              <c:strCache>
                <c:ptCount val="1"/>
                <c:pt idx="0">
                  <c:v>0 - Profese si vážím nejméně</c:v>
                </c:pt>
              </c:strCache>
            </c:strRef>
          </c:tx>
          <c:spPr>
            <a:solidFill>
              <a:schemeClr val="accent5">
                <a:lumMod val="50000"/>
              </a:schemeClr>
            </a:solidFill>
          </c:spPr>
          <c:invertIfNegative val="0"/>
          <c:dLbls>
            <c:dLbl>
              <c:idx val="0"/>
              <c:delete val="1"/>
              <c:extLst xmlns:c16r2="http://schemas.microsoft.com/office/drawing/2015/06/chart">
                <c:ext xmlns:c16="http://schemas.microsoft.com/office/drawing/2014/chart" uri="{C3380CC4-5D6E-409C-BE32-E72D297353CC}">
                  <c16:uniqueId val="{00000002-59DE-4822-A52A-0D388E1E973B}"/>
                </c:ext>
                <c:ext xmlns:c15="http://schemas.microsoft.com/office/drawing/2012/chart" uri="{CE6537A1-D6FC-4f65-9D91-7224C49458BB}"/>
              </c:extLst>
            </c:dLbl>
            <c:dLbl>
              <c:idx val="1"/>
              <c:delete val="1"/>
              <c:extLst xmlns:c16r2="http://schemas.microsoft.com/office/drawing/2015/06/chart">
                <c:ext xmlns:c16="http://schemas.microsoft.com/office/drawing/2014/chart" uri="{C3380CC4-5D6E-409C-BE32-E72D297353CC}">
                  <c16:uniqueId val="{00000003-59DE-4822-A52A-0D388E1E973B}"/>
                </c:ext>
                <c:ext xmlns:c15="http://schemas.microsoft.com/office/drawing/2012/chart" uri="{CE6537A1-D6FC-4f65-9D91-7224C49458BB}"/>
              </c:extLst>
            </c:dLbl>
            <c:dLbl>
              <c:idx val="7"/>
              <c:layout>
                <c:manualLayout>
                  <c:x val="1.0108429679895937E-2"/>
                  <c:y val="3.0780288305307891E-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59DE-4822-A52A-0D388E1E973B}"/>
                </c:ext>
                <c:ext xmlns:c15="http://schemas.microsoft.com/office/drawing/2012/chart" uri="{CE6537A1-D6FC-4f65-9D91-7224C49458BB}">
                  <c15:layout/>
                </c:ext>
              </c:extLst>
            </c:dLbl>
            <c:spPr>
              <a:noFill/>
              <a:ln>
                <a:noFill/>
              </a:ln>
              <a:effectLst/>
            </c:spPr>
            <c:txPr>
              <a:bodyPr wrap="square" lIns="38100" tIns="19050" rIns="38100" bIns="19050" anchor="ctr">
                <a:spAutoFit/>
              </a:bodyPr>
              <a:lstStyle/>
              <a:p>
                <a:pPr>
                  <a:defRPr sz="1200">
                    <a:solidFill>
                      <a:schemeClr val="accent5">
                        <a:lumMod val="20000"/>
                        <a:lumOff val="8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nps_chart!$B$38:$I$38</c:f>
              <c:strCache>
                <c:ptCount val="8"/>
                <c:pt idx="0">
                  <c:v>Lékař/ka</c:v>
                </c:pt>
                <c:pt idx="1">
                  <c:v>Prodavač/ka</c:v>
                </c:pt>
                <c:pt idx="2">
                  <c:v>Soudce/Soudkyně</c:v>
                </c:pt>
                <c:pt idx="3">
                  <c:v>Úředník/úřednice</c:v>
                </c:pt>
                <c:pt idx="4">
                  <c:v>Poslanec/poslankyně</c:v>
                </c:pt>
                <c:pt idx="5">
                  <c:v>Exekutor/ka</c:v>
                </c:pt>
                <c:pt idx="7">
                  <c:v>"Ideální" exekutor</c:v>
                </c:pt>
              </c:strCache>
            </c:strRef>
          </c:cat>
          <c:val>
            <c:numRef>
              <c:f>nps_chart!$B$39:$I$39</c:f>
              <c:numCache>
                <c:formatCode>0%</c:formatCode>
                <c:ptCount val="8"/>
                <c:pt idx="0">
                  <c:v>3.929273084479371E-3</c:v>
                </c:pt>
                <c:pt idx="1">
                  <c:v>8.5134250163719713E-3</c:v>
                </c:pt>
                <c:pt idx="2">
                  <c:v>3.4708578912901113E-2</c:v>
                </c:pt>
                <c:pt idx="3">
                  <c:v>4.0602488539620167E-2</c:v>
                </c:pt>
                <c:pt idx="4">
                  <c:v>0.27242960052390308</c:v>
                </c:pt>
                <c:pt idx="5">
                  <c:v>0.27439423706614274</c:v>
                </c:pt>
                <c:pt idx="7">
                  <c:v>1.8336607727570401E-2</c:v>
                </c:pt>
              </c:numCache>
            </c:numRef>
          </c:val>
          <c:extLst xmlns:c16r2="http://schemas.microsoft.com/office/drawing/2015/06/chart">
            <c:ext xmlns:c16="http://schemas.microsoft.com/office/drawing/2014/chart" uri="{C3380CC4-5D6E-409C-BE32-E72D297353CC}">
              <c16:uniqueId val="{00000000-2D5A-4ECC-B2D1-028FAC92B57B}"/>
            </c:ext>
          </c:extLst>
        </c:ser>
        <c:ser>
          <c:idx val="1"/>
          <c:order val="1"/>
          <c:tx>
            <c:strRef>
              <c:f>nps_chart!$A$40</c:f>
              <c:strCache>
                <c:ptCount val="1"/>
                <c:pt idx="0">
                  <c:v>1</c:v>
                </c:pt>
              </c:strCache>
            </c:strRef>
          </c:tx>
          <c:spPr>
            <a:solidFill>
              <a:srgbClr val="A22114"/>
            </a:solidFill>
          </c:spPr>
          <c:invertIfNegative val="0"/>
          <c:dLbls>
            <c:dLbl>
              <c:idx val="0"/>
              <c:delete val="1"/>
              <c:extLst xmlns:c16r2="http://schemas.microsoft.com/office/drawing/2015/06/chart">
                <c:ext xmlns:c16="http://schemas.microsoft.com/office/drawing/2014/chart" uri="{C3380CC4-5D6E-409C-BE32-E72D297353CC}">
                  <c16:uniqueId val="{00000005-59DE-4822-A52A-0D388E1E973B}"/>
                </c:ext>
                <c:ext xmlns:c15="http://schemas.microsoft.com/office/drawing/2012/chart" uri="{CE6537A1-D6FC-4f65-9D91-7224C49458BB}"/>
              </c:extLst>
            </c:dLbl>
            <c:dLbl>
              <c:idx val="1"/>
              <c:delete val="1"/>
              <c:extLst xmlns:c16r2="http://schemas.microsoft.com/office/drawing/2015/06/chart">
                <c:ext xmlns:c16="http://schemas.microsoft.com/office/drawing/2014/chart" uri="{C3380CC4-5D6E-409C-BE32-E72D297353CC}">
                  <c16:uniqueId val="{00000007-59DE-4822-A52A-0D388E1E973B}"/>
                </c:ext>
                <c:ext xmlns:c15="http://schemas.microsoft.com/office/drawing/2012/chart" uri="{CE6537A1-D6FC-4f65-9D91-7224C49458BB}"/>
              </c:extLst>
            </c:dLbl>
            <c:dLbl>
              <c:idx val="7"/>
              <c:delete val="1"/>
              <c:extLst xmlns:c16r2="http://schemas.microsoft.com/office/drawing/2015/06/chart">
                <c:ext xmlns:c16="http://schemas.microsoft.com/office/drawing/2014/chart" uri="{C3380CC4-5D6E-409C-BE32-E72D297353CC}">
                  <c16:uniqueId val="{00000008-59DE-4822-A52A-0D388E1E973B}"/>
                </c:ext>
                <c:ext xmlns:c15="http://schemas.microsoft.com/office/drawing/2012/chart" uri="{CE6537A1-D6FC-4f65-9D91-7224C49458BB}"/>
              </c:extLst>
            </c:dLbl>
            <c:spPr>
              <a:noFill/>
              <a:ln>
                <a:noFill/>
              </a:ln>
              <a:effectLst/>
            </c:spPr>
            <c:txPr>
              <a:bodyPr wrap="square" lIns="38100" tIns="19050" rIns="38100" bIns="19050" anchor="ctr">
                <a:spAutoFit/>
              </a:bodyPr>
              <a:lstStyle/>
              <a:p>
                <a:pPr>
                  <a:defRPr sz="1200">
                    <a:solidFill>
                      <a:schemeClr val="bg1"/>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nps_chart!$B$38:$I$38</c:f>
              <c:strCache>
                <c:ptCount val="8"/>
                <c:pt idx="0">
                  <c:v>Lékař/ka</c:v>
                </c:pt>
                <c:pt idx="1">
                  <c:v>Prodavač/ka</c:v>
                </c:pt>
                <c:pt idx="2">
                  <c:v>Soudce/Soudkyně</c:v>
                </c:pt>
                <c:pt idx="3">
                  <c:v>Úředník/úřednice</c:v>
                </c:pt>
                <c:pt idx="4">
                  <c:v>Poslanec/poslankyně</c:v>
                </c:pt>
                <c:pt idx="5">
                  <c:v>Exekutor/ka</c:v>
                </c:pt>
                <c:pt idx="7">
                  <c:v>"Ideální" exekutor</c:v>
                </c:pt>
              </c:strCache>
            </c:strRef>
          </c:cat>
          <c:val>
            <c:numRef>
              <c:f>nps_chart!$B$40:$I$40</c:f>
              <c:numCache>
                <c:formatCode>0%</c:formatCode>
                <c:ptCount val="8"/>
                <c:pt idx="0">
                  <c:v>8.5134250163719713E-3</c:v>
                </c:pt>
                <c:pt idx="1">
                  <c:v>1.6371971185330715E-2</c:v>
                </c:pt>
                <c:pt idx="2">
                  <c:v>2.75049115913556E-2</c:v>
                </c:pt>
                <c:pt idx="3">
                  <c:v>5.5664702030124427E-2</c:v>
                </c:pt>
                <c:pt idx="4">
                  <c:v>0.12835625409299278</c:v>
                </c:pt>
                <c:pt idx="5">
                  <c:v>0.1237721021611002</c:v>
                </c:pt>
                <c:pt idx="7">
                  <c:v>1.0478061558611657E-2</c:v>
                </c:pt>
              </c:numCache>
            </c:numRef>
          </c:val>
          <c:extLst xmlns:c16r2="http://schemas.microsoft.com/office/drawing/2015/06/chart">
            <c:ext xmlns:c16="http://schemas.microsoft.com/office/drawing/2014/chart" uri="{C3380CC4-5D6E-409C-BE32-E72D297353CC}">
              <c16:uniqueId val="{00000001-2D5A-4ECC-B2D1-028FAC92B57B}"/>
            </c:ext>
          </c:extLst>
        </c:ser>
        <c:ser>
          <c:idx val="2"/>
          <c:order val="2"/>
          <c:tx>
            <c:strRef>
              <c:f>nps_chart!$A$41</c:f>
              <c:strCache>
                <c:ptCount val="1"/>
                <c:pt idx="0">
                  <c:v>2</c:v>
                </c:pt>
              </c:strCache>
            </c:strRef>
          </c:tx>
          <c:spPr>
            <a:solidFill>
              <a:schemeClr val="accent5">
                <a:lumMod val="75000"/>
              </a:schemeClr>
            </a:solidFill>
          </c:spPr>
          <c:invertIfNegative val="0"/>
          <c:dLbls>
            <c:dLbl>
              <c:idx val="0"/>
              <c:delete val="1"/>
              <c:extLst xmlns:c16r2="http://schemas.microsoft.com/office/drawing/2015/06/chart">
                <c:ext xmlns:c16="http://schemas.microsoft.com/office/drawing/2014/chart" uri="{C3380CC4-5D6E-409C-BE32-E72D297353CC}">
                  <c16:uniqueId val="{00000006-59DE-4822-A52A-0D388E1E973B}"/>
                </c:ext>
                <c:ext xmlns:c15="http://schemas.microsoft.com/office/drawing/2012/chart" uri="{CE6537A1-D6FC-4f65-9D91-7224C49458BB}"/>
              </c:extLst>
            </c:dLbl>
            <c:dLbl>
              <c:idx val="7"/>
              <c:delete val="1"/>
              <c:extLst xmlns:c16r2="http://schemas.microsoft.com/office/drawing/2015/06/chart">
                <c:ext xmlns:c16="http://schemas.microsoft.com/office/drawing/2014/chart" uri="{C3380CC4-5D6E-409C-BE32-E72D297353CC}">
                  <c16:uniqueId val="{00000009-59DE-4822-A52A-0D388E1E973B}"/>
                </c:ext>
                <c:ext xmlns:c15="http://schemas.microsoft.com/office/drawing/2012/chart" uri="{CE6537A1-D6FC-4f65-9D91-7224C49458BB}"/>
              </c:extLst>
            </c:dLbl>
            <c:spPr>
              <a:noFill/>
              <a:ln>
                <a:noFill/>
              </a:ln>
              <a:effectLst/>
            </c:spPr>
            <c:txPr>
              <a:bodyPr wrap="square" lIns="38100" tIns="19050" rIns="38100" bIns="19050" anchor="ctr">
                <a:spAutoFit/>
              </a:bodyPr>
              <a:lstStyle/>
              <a:p>
                <a:pPr>
                  <a:defRPr sz="1200">
                    <a:solidFill>
                      <a:schemeClr val="bg1"/>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nps_chart!$B$38:$I$38</c:f>
              <c:strCache>
                <c:ptCount val="8"/>
                <c:pt idx="0">
                  <c:v>Lékař/ka</c:v>
                </c:pt>
                <c:pt idx="1">
                  <c:v>Prodavač/ka</c:v>
                </c:pt>
                <c:pt idx="2">
                  <c:v>Soudce/Soudkyně</c:v>
                </c:pt>
                <c:pt idx="3">
                  <c:v>Úředník/úřednice</c:v>
                </c:pt>
                <c:pt idx="4">
                  <c:v>Poslanec/poslankyně</c:v>
                </c:pt>
                <c:pt idx="5">
                  <c:v>Exekutor/ka</c:v>
                </c:pt>
                <c:pt idx="7">
                  <c:v>"Ideální" exekutor</c:v>
                </c:pt>
              </c:strCache>
            </c:strRef>
          </c:cat>
          <c:val>
            <c:numRef>
              <c:f>nps_chart!$B$41:$I$41</c:f>
              <c:numCache>
                <c:formatCode>0%</c:formatCode>
                <c:ptCount val="8"/>
                <c:pt idx="0">
                  <c:v>4.5841519318926003E-3</c:v>
                </c:pt>
                <c:pt idx="1">
                  <c:v>2.4230517354289455E-2</c:v>
                </c:pt>
                <c:pt idx="2">
                  <c:v>2.8159790438768827E-2</c:v>
                </c:pt>
                <c:pt idx="3">
                  <c:v>7.531106745252128E-2</c:v>
                </c:pt>
                <c:pt idx="4">
                  <c:v>0.11329404060248854</c:v>
                </c:pt>
                <c:pt idx="5">
                  <c:v>0.1008513425016372</c:v>
                </c:pt>
                <c:pt idx="7">
                  <c:v>1.7026850032743943E-2</c:v>
                </c:pt>
              </c:numCache>
            </c:numRef>
          </c:val>
          <c:extLst xmlns:c16r2="http://schemas.microsoft.com/office/drawing/2015/06/chart">
            <c:ext xmlns:c16="http://schemas.microsoft.com/office/drawing/2014/chart" uri="{C3380CC4-5D6E-409C-BE32-E72D297353CC}">
              <c16:uniqueId val="{00000002-2D5A-4ECC-B2D1-028FAC92B57B}"/>
            </c:ext>
          </c:extLst>
        </c:ser>
        <c:ser>
          <c:idx val="3"/>
          <c:order val="3"/>
          <c:tx>
            <c:strRef>
              <c:f>nps_chart!$A$42</c:f>
              <c:strCache>
                <c:ptCount val="1"/>
                <c:pt idx="0">
                  <c:v>3</c:v>
                </c:pt>
              </c:strCache>
            </c:strRef>
          </c:tx>
          <c:spPr>
            <a:solidFill>
              <a:schemeClr val="accent5"/>
            </a:solidFill>
          </c:spPr>
          <c:invertIfNegative val="0"/>
          <c:dLbls>
            <c:spPr>
              <a:noFill/>
              <a:ln>
                <a:noFill/>
              </a:ln>
              <a:effectLst/>
            </c:spPr>
            <c:txPr>
              <a:bodyPr wrap="square" lIns="38100" tIns="19050" rIns="38100" bIns="19050" anchor="ctr">
                <a:spAutoFit/>
              </a:bodyPr>
              <a:lstStyle/>
              <a:p>
                <a:pPr>
                  <a:defRPr sz="1200">
                    <a:solidFill>
                      <a:schemeClr val="bg1"/>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nps_chart!$B$38:$I$38</c:f>
              <c:strCache>
                <c:ptCount val="8"/>
                <c:pt idx="0">
                  <c:v>Lékař/ka</c:v>
                </c:pt>
                <c:pt idx="1">
                  <c:v>Prodavač/ka</c:v>
                </c:pt>
                <c:pt idx="2">
                  <c:v>Soudce/Soudkyně</c:v>
                </c:pt>
                <c:pt idx="3">
                  <c:v>Úředník/úřednice</c:v>
                </c:pt>
                <c:pt idx="4">
                  <c:v>Poslanec/poslankyně</c:v>
                </c:pt>
                <c:pt idx="5">
                  <c:v>Exekutor/ka</c:v>
                </c:pt>
                <c:pt idx="7">
                  <c:v>"Ideální" exekutor</c:v>
                </c:pt>
              </c:strCache>
            </c:strRef>
          </c:cat>
          <c:val>
            <c:numRef>
              <c:f>nps_chart!$B$42:$I$42</c:f>
              <c:numCache>
                <c:formatCode>0%</c:formatCode>
                <c:ptCount val="8"/>
                <c:pt idx="0">
                  <c:v>9.823182711198428E-3</c:v>
                </c:pt>
                <c:pt idx="1">
                  <c:v>3.9292730844793712E-2</c:v>
                </c:pt>
                <c:pt idx="2">
                  <c:v>3.994760969220694E-2</c:v>
                </c:pt>
                <c:pt idx="3">
                  <c:v>0.10347085789129011</c:v>
                </c:pt>
                <c:pt idx="4">
                  <c:v>0.10870988867059594</c:v>
                </c:pt>
                <c:pt idx="5">
                  <c:v>0.11394891944990176</c:v>
                </c:pt>
                <c:pt idx="7">
                  <c:v>2.4230517354289455E-2</c:v>
                </c:pt>
              </c:numCache>
            </c:numRef>
          </c:val>
          <c:extLst xmlns:c16r2="http://schemas.microsoft.com/office/drawing/2015/06/chart">
            <c:ext xmlns:c16="http://schemas.microsoft.com/office/drawing/2014/chart" uri="{C3380CC4-5D6E-409C-BE32-E72D297353CC}">
              <c16:uniqueId val="{00000003-2D5A-4ECC-B2D1-028FAC92B57B}"/>
            </c:ext>
          </c:extLst>
        </c:ser>
        <c:ser>
          <c:idx val="4"/>
          <c:order val="4"/>
          <c:tx>
            <c:strRef>
              <c:f>nps_chart!$A$43</c:f>
              <c:strCache>
                <c:ptCount val="1"/>
                <c:pt idx="0">
                  <c:v>4</c:v>
                </c:pt>
              </c:strCache>
            </c:strRef>
          </c:tx>
          <c:spPr>
            <a:solidFill>
              <a:schemeClr val="accent5">
                <a:lumMod val="60000"/>
                <a:lumOff val="40000"/>
              </a:schemeClr>
            </a:solidFill>
          </c:spPr>
          <c:invertIfNegative val="0"/>
          <c:cat>
            <c:strRef>
              <c:f>nps_chart!$B$38:$I$38</c:f>
              <c:strCache>
                <c:ptCount val="8"/>
                <c:pt idx="0">
                  <c:v>Lékař/ka</c:v>
                </c:pt>
                <c:pt idx="1">
                  <c:v>Prodavač/ka</c:v>
                </c:pt>
                <c:pt idx="2">
                  <c:v>Soudce/Soudkyně</c:v>
                </c:pt>
                <c:pt idx="3">
                  <c:v>Úředník/úřednice</c:v>
                </c:pt>
                <c:pt idx="4">
                  <c:v>Poslanec/poslankyně</c:v>
                </c:pt>
                <c:pt idx="5">
                  <c:v>Exekutor/ka</c:v>
                </c:pt>
                <c:pt idx="7">
                  <c:v>"Ideální" exekutor</c:v>
                </c:pt>
              </c:strCache>
            </c:strRef>
          </c:cat>
          <c:val>
            <c:numRef>
              <c:f>nps_chart!$B$43:$I$43</c:f>
              <c:numCache>
                <c:formatCode>0%</c:formatCode>
                <c:ptCount val="8"/>
                <c:pt idx="0">
                  <c:v>1.5717092337917484E-2</c:v>
                </c:pt>
                <c:pt idx="1">
                  <c:v>6.6797642436149315E-2</c:v>
                </c:pt>
                <c:pt idx="2">
                  <c:v>6.9417157825802225E-2</c:v>
                </c:pt>
                <c:pt idx="3">
                  <c:v>0.10805500982318271</c:v>
                </c:pt>
                <c:pt idx="4">
                  <c:v>7.4656188605108059E-2</c:v>
                </c:pt>
                <c:pt idx="5">
                  <c:v>9.3647675180091677E-2</c:v>
                </c:pt>
                <c:pt idx="7">
                  <c:v>3.1434184675834968E-2</c:v>
                </c:pt>
              </c:numCache>
            </c:numRef>
          </c:val>
          <c:extLst xmlns:c16r2="http://schemas.microsoft.com/office/drawing/2015/06/chart">
            <c:ext xmlns:c16="http://schemas.microsoft.com/office/drawing/2014/chart" uri="{C3380CC4-5D6E-409C-BE32-E72D297353CC}">
              <c16:uniqueId val="{00000004-2D5A-4ECC-B2D1-028FAC92B57B}"/>
            </c:ext>
          </c:extLst>
        </c:ser>
        <c:ser>
          <c:idx val="5"/>
          <c:order val="5"/>
          <c:tx>
            <c:strRef>
              <c:f>nps_chart!$A$44</c:f>
              <c:strCache>
                <c:ptCount val="1"/>
                <c:pt idx="0">
                  <c:v>5</c:v>
                </c:pt>
              </c:strCache>
            </c:strRef>
          </c:tx>
          <c:spPr>
            <a:solidFill>
              <a:schemeClr val="accent5">
                <a:lumMod val="40000"/>
                <a:lumOff val="60000"/>
              </a:schemeClr>
            </a:solidFill>
          </c:spPr>
          <c:invertIfNegative val="0"/>
          <c:dLbls>
            <c:spPr>
              <a:noFill/>
              <a:ln>
                <a:noFill/>
              </a:ln>
              <a:effectLst/>
            </c:spPr>
            <c:txPr>
              <a:bodyPr wrap="square" lIns="38100" tIns="19050" rIns="38100" bIns="19050" anchor="ctr">
                <a:spAutoFit/>
              </a:bodyPr>
              <a:lstStyle/>
              <a:p>
                <a:pPr>
                  <a:defRPr sz="1200">
                    <a:solidFill>
                      <a:schemeClr val="accent5">
                        <a:lumMod val="5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nps_chart!$B$38:$I$38</c:f>
              <c:strCache>
                <c:ptCount val="8"/>
                <c:pt idx="0">
                  <c:v>Lékař/ka</c:v>
                </c:pt>
                <c:pt idx="1">
                  <c:v>Prodavač/ka</c:v>
                </c:pt>
                <c:pt idx="2">
                  <c:v>Soudce/Soudkyně</c:v>
                </c:pt>
                <c:pt idx="3">
                  <c:v>Úředník/úřednice</c:v>
                </c:pt>
                <c:pt idx="4">
                  <c:v>Poslanec/poslankyně</c:v>
                </c:pt>
                <c:pt idx="5">
                  <c:v>Exekutor/ka</c:v>
                </c:pt>
                <c:pt idx="7">
                  <c:v>"Ideální" exekutor</c:v>
                </c:pt>
              </c:strCache>
            </c:strRef>
          </c:cat>
          <c:val>
            <c:numRef>
              <c:f>nps_chart!$B$44:$I$44</c:f>
              <c:numCache>
                <c:formatCode>0%</c:formatCode>
                <c:ptCount val="8"/>
                <c:pt idx="0">
                  <c:v>3.7982973149967257E-2</c:v>
                </c:pt>
                <c:pt idx="1">
                  <c:v>0.14276358873608383</c:v>
                </c:pt>
                <c:pt idx="2">
                  <c:v>0.1237721021611002</c:v>
                </c:pt>
                <c:pt idx="3">
                  <c:v>0.21741977734119189</c:v>
                </c:pt>
                <c:pt idx="4">
                  <c:v>0.13097576948264572</c:v>
                </c:pt>
                <c:pt idx="5">
                  <c:v>0.14800261951538965</c:v>
                </c:pt>
                <c:pt idx="7">
                  <c:v>0.14538310412573674</c:v>
                </c:pt>
              </c:numCache>
            </c:numRef>
          </c:val>
          <c:extLst xmlns:c16r2="http://schemas.microsoft.com/office/drawing/2015/06/chart">
            <c:ext xmlns:c16="http://schemas.microsoft.com/office/drawing/2014/chart" uri="{C3380CC4-5D6E-409C-BE32-E72D297353CC}">
              <c16:uniqueId val="{00000005-2D5A-4ECC-B2D1-028FAC92B57B}"/>
            </c:ext>
          </c:extLst>
        </c:ser>
        <c:ser>
          <c:idx val="6"/>
          <c:order val="6"/>
          <c:tx>
            <c:strRef>
              <c:f>nps_chart!$A$45</c:f>
              <c:strCache>
                <c:ptCount val="1"/>
                <c:pt idx="0">
                  <c:v>6</c:v>
                </c:pt>
              </c:strCache>
            </c:strRef>
          </c:tx>
          <c:spPr>
            <a:solidFill>
              <a:schemeClr val="accent5">
                <a:lumMod val="20000"/>
                <a:lumOff val="80000"/>
              </a:schemeClr>
            </a:solidFill>
          </c:spPr>
          <c:invertIfNegative val="0"/>
          <c:dLbls>
            <c:spPr>
              <a:noFill/>
              <a:ln>
                <a:noFill/>
              </a:ln>
              <a:effectLst/>
            </c:spPr>
            <c:txPr>
              <a:bodyPr wrap="square" lIns="38100" tIns="19050" rIns="38100" bIns="19050" anchor="ctr">
                <a:spAutoFit/>
              </a:bodyPr>
              <a:lstStyle/>
              <a:p>
                <a:pPr>
                  <a:defRPr sz="1200">
                    <a:solidFill>
                      <a:schemeClr val="accent5">
                        <a:lumMod val="5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nps_chart!$B$38:$I$38</c:f>
              <c:strCache>
                <c:ptCount val="8"/>
                <c:pt idx="0">
                  <c:v>Lékař/ka</c:v>
                </c:pt>
                <c:pt idx="1">
                  <c:v>Prodavač/ka</c:v>
                </c:pt>
                <c:pt idx="2">
                  <c:v>Soudce/Soudkyně</c:v>
                </c:pt>
                <c:pt idx="3">
                  <c:v>Úředník/úřednice</c:v>
                </c:pt>
                <c:pt idx="4">
                  <c:v>Poslanec/poslankyně</c:v>
                </c:pt>
                <c:pt idx="5">
                  <c:v>Exekutor/ka</c:v>
                </c:pt>
                <c:pt idx="7">
                  <c:v>"Ideální" exekutor</c:v>
                </c:pt>
              </c:strCache>
            </c:strRef>
          </c:cat>
          <c:val>
            <c:numRef>
              <c:f>nps_chart!$B$45:$I$45</c:f>
              <c:numCache>
                <c:formatCode>0%</c:formatCode>
                <c:ptCount val="8"/>
                <c:pt idx="0">
                  <c:v>2.2265880812049769E-2</c:v>
                </c:pt>
                <c:pt idx="1">
                  <c:v>0.11394891944990176</c:v>
                </c:pt>
                <c:pt idx="2">
                  <c:v>9.0373280943025547E-2</c:v>
                </c:pt>
                <c:pt idx="3">
                  <c:v>0.10805500982318271</c:v>
                </c:pt>
                <c:pt idx="4">
                  <c:v>6.4178127046496392E-2</c:v>
                </c:pt>
                <c:pt idx="5">
                  <c:v>4.7151277013752456E-2</c:v>
                </c:pt>
                <c:pt idx="7">
                  <c:v>9.0373280943025547E-2</c:v>
                </c:pt>
              </c:numCache>
            </c:numRef>
          </c:val>
          <c:extLst xmlns:c16r2="http://schemas.microsoft.com/office/drawing/2015/06/chart">
            <c:ext xmlns:c16="http://schemas.microsoft.com/office/drawing/2014/chart" uri="{C3380CC4-5D6E-409C-BE32-E72D297353CC}">
              <c16:uniqueId val="{00000006-2D5A-4ECC-B2D1-028FAC92B57B}"/>
            </c:ext>
          </c:extLst>
        </c:ser>
        <c:ser>
          <c:idx val="7"/>
          <c:order val="7"/>
          <c:tx>
            <c:strRef>
              <c:f>nps_chart!$A$46</c:f>
              <c:strCache>
                <c:ptCount val="1"/>
                <c:pt idx="0">
                  <c:v>7</c:v>
                </c:pt>
              </c:strCache>
            </c:strRef>
          </c:tx>
          <c:spPr>
            <a:solidFill>
              <a:schemeClr val="accent3">
                <a:lumMod val="60000"/>
                <a:lumOff val="40000"/>
              </a:schemeClr>
            </a:solidFill>
          </c:spPr>
          <c:invertIfNegative val="0"/>
          <c:dLbls>
            <c:spPr>
              <a:noFill/>
              <a:ln>
                <a:noFill/>
              </a:ln>
              <a:effectLst/>
            </c:spPr>
            <c:txPr>
              <a:bodyPr wrap="square" lIns="38100" tIns="19050" rIns="38100" bIns="19050" anchor="ctr">
                <a:spAutoFit/>
              </a:bodyPr>
              <a:lstStyle/>
              <a:p>
                <a:pPr>
                  <a:defRPr sz="1200">
                    <a:solidFill>
                      <a:schemeClr val="accent3">
                        <a:lumMod val="5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nps_chart!$B$38:$I$38</c:f>
              <c:strCache>
                <c:ptCount val="8"/>
                <c:pt idx="0">
                  <c:v>Lékař/ka</c:v>
                </c:pt>
                <c:pt idx="1">
                  <c:v>Prodavač/ka</c:v>
                </c:pt>
                <c:pt idx="2">
                  <c:v>Soudce/Soudkyně</c:v>
                </c:pt>
                <c:pt idx="3">
                  <c:v>Úředník/úřednice</c:v>
                </c:pt>
                <c:pt idx="4">
                  <c:v>Poslanec/poslankyně</c:v>
                </c:pt>
                <c:pt idx="5">
                  <c:v>Exekutor/ka</c:v>
                </c:pt>
                <c:pt idx="7">
                  <c:v>"Ideální" exekutor</c:v>
                </c:pt>
              </c:strCache>
            </c:strRef>
          </c:cat>
          <c:val>
            <c:numRef>
              <c:f>nps_chart!$B$46:$I$46</c:f>
              <c:numCache>
                <c:formatCode>0%</c:formatCode>
                <c:ptCount val="8"/>
                <c:pt idx="0">
                  <c:v>5.1080550098231828E-2</c:v>
                </c:pt>
                <c:pt idx="1">
                  <c:v>0.14014407334643092</c:v>
                </c:pt>
                <c:pt idx="2">
                  <c:v>0.13490504256712507</c:v>
                </c:pt>
                <c:pt idx="3">
                  <c:v>0.12573673870333987</c:v>
                </c:pt>
                <c:pt idx="4">
                  <c:v>5.1735428945645055E-2</c:v>
                </c:pt>
                <c:pt idx="5">
                  <c:v>3.9292730844793712E-2</c:v>
                </c:pt>
                <c:pt idx="7">
                  <c:v>0.14734774066797643</c:v>
                </c:pt>
              </c:numCache>
            </c:numRef>
          </c:val>
          <c:extLst xmlns:c16r2="http://schemas.microsoft.com/office/drawing/2015/06/chart">
            <c:ext xmlns:c16="http://schemas.microsoft.com/office/drawing/2014/chart" uri="{C3380CC4-5D6E-409C-BE32-E72D297353CC}">
              <c16:uniqueId val="{00000007-2D5A-4ECC-B2D1-028FAC92B57B}"/>
            </c:ext>
          </c:extLst>
        </c:ser>
        <c:ser>
          <c:idx val="8"/>
          <c:order val="8"/>
          <c:tx>
            <c:strRef>
              <c:f>nps_chart!$A$47</c:f>
              <c:strCache>
                <c:ptCount val="1"/>
                <c:pt idx="0">
                  <c:v>8</c:v>
                </c:pt>
              </c:strCache>
            </c:strRef>
          </c:tx>
          <c:spPr>
            <a:solidFill>
              <a:schemeClr val="accent3">
                <a:lumMod val="40000"/>
                <a:lumOff val="60000"/>
              </a:schemeClr>
            </a:solidFill>
          </c:spPr>
          <c:invertIfNegative val="0"/>
          <c:dLbls>
            <c:spPr>
              <a:noFill/>
              <a:ln>
                <a:noFill/>
              </a:ln>
              <a:effectLst/>
            </c:spPr>
            <c:txPr>
              <a:bodyPr wrap="square" lIns="38100" tIns="19050" rIns="38100" bIns="19050" anchor="ctr">
                <a:spAutoFit/>
              </a:bodyPr>
              <a:lstStyle/>
              <a:p>
                <a:pPr>
                  <a:defRPr sz="1200">
                    <a:solidFill>
                      <a:schemeClr val="accent3">
                        <a:lumMod val="5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nps_chart!$B$38:$I$38</c:f>
              <c:strCache>
                <c:ptCount val="8"/>
                <c:pt idx="0">
                  <c:v>Lékař/ka</c:v>
                </c:pt>
                <c:pt idx="1">
                  <c:v>Prodavač/ka</c:v>
                </c:pt>
                <c:pt idx="2">
                  <c:v>Soudce/Soudkyně</c:v>
                </c:pt>
                <c:pt idx="3">
                  <c:v>Úředník/úřednice</c:v>
                </c:pt>
                <c:pt idx="4">
                  <c:v>Poslanec/poslankyně</c:v>
                </c:pt>
                <c:pt idx="5">
                  <c:v>Exekutor/ka</c:v>
                </c:pt>
                <c:pt idx="7">
                  <c:v>"Ideální" exekutor</c:v>
                </c:pt>
              </c:strCache>
            </c:strRef>
          </c:cat>
          <c:val>
            <c:numRef>
              <c:f>nps_chart!$B$47:$I$47</c:f>
              <c:numCache>
                <c:formatCode>0%</c:formatCode>
                <c:ptCount val="8"/>
                <c:pt idx="0">
                  <c:v>0.11263916175507531</c:v>
                </c:pt>
                <c:pt idx="1">
                  <c:v>0.14931237721021612</c:v>
                </c:pt>
                <c:pt idx="2">
                  <c:v>0.15258677144728225</c:v>
                </c:pt>
                <c:pt idx="3">
                  <c:v>7.8585461689587424E-2</c:v>
                </c:pt>
                <c:pt idx="4">
                  <c:v>2.75049115913556E-2</c:v>
                </c:pt>
                <c:pt idx="5">
                  <c:v>2.6850032743942372E-2</c:v>
                </c:pt>
                <c:pt idx="7">
                  <c:v>0.16371971185330714</c:v>
                </c:pt>
              </c:numCache>
            </c:numRef>
          </c:val>
          <c:extLst xmlns:c16r2="http://schemas.microsoft.com/office/drawing/2015/06/chart">
            <c:ext xmlns:c16="http://schemas.microsoft.com/office/drawing/2014/chart" uri="{C3380CC4-5D6E-409C-BE32-E72D297353CC}">
              <c16:uniqueId val="{00000008-2D5A-4ECC-B2D1-028FAC92B57B}"/>
            </c:ext>
          </c:extLst>
        </c:ser>
        <c:ser>
          <c:idx val="9"/>
          <c:order val="9"/>
          <c:tx>
            <c:strRef>
              <c:f>nps_chart!$A$48</c:f>
              <c:strCache>
                <c:ptCount val="1"/>
                <c:pt idx="0">
                  <c:v>9</c:v>
                </c:pt>
              </c:strCache>
            </c:strRef>
          </c:tx>
          <c:spPr>
            <a:solidFill>
              <a:schemeClr val="accent2"/>
            </a:solidFill>
          </c:spPr>
          <c:invertIfNegative val="0"/>
          <c:dLbls>
            <c:dLbl>
              <c:idx val="4"/>
              <c:delete val="1"/>
              <c:extLst xmlns:c16r2="http://schemas.microsoft.com/office/drawing/2015/06/chart">
                <c:ext xmlns:c16="http://schemas.microsoft.com/office/drawing/2014/chart" uri="{C3380CC4-5D6E-409C-BE32-E72D297353CC}">
                  <c16:uniqueId val="{00000000-59DE-4822-A52A-0D388E1E973B}"/>
                </c:ext>
                <c:ext xmlns:c15="http://schemas.microsoft.com/office/drawing/2012/chart" uri="{CE6537A1-D6FC-4f65-9D91-7224C49458BB}"/>
              </c:extLst>
            </c:dLbl>
            <c:dLbl>
              <c:idx val="5"/>
              <c:delete val="1"/>
              <c:extLst xmlns:c16r2="http://schemas.microsoft.com/office/drawing/2015/06/chart">
                <c:ext xmlns:c16="http://schemas.microsoft.com/office/drawing/2014/chart" uri="{C3380CC4-5D6E-409C-BE32-E72D297353CC}">
                  <c16:uniqueId val="{00000001-59DE-4822-A52A-0D388E1E973B}"/>
                </c:ext>
                <c:ext xmlns:c15="http://schemas.microsoft.com/office/drawing/2012/chart" uri="{CE6537A1-D6FC-4f65-9D91-7224C49458BB}"/>
              </c:extLst>
            </c:dLbl>
            <c:spPr>
              <a:noFill/>
              <a:ln>
                <a:noFill/>
              </a:ln>
              <a:effectLst/>
            </c:spPr>
            <c:txPr>
              <a:bodyPr wrap="square" lIns="38100" tIns="19050" rIns="38100" bIns="19050" anchor="ctr">
                <a:spAutoFit/>
              </a:bodyPr>
              <a:lstStyle/>
              <a:p>
                <a:pPr>
                  <a:defRPr sz="1200">
                    <a:solidFill>
                      <a:schemeClr val="bg1"/>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nps_chart!$B$38:$I$38</c:f>
              <c:strCache>
                <c:ptCount val="8"/>
                <c:pt idx="0">
                  <c:v>Lékař/ka</c:v>
                </c:pt>
                <c:pt idx="1">
                  <c:v>Prodavač/ka</c:v>
                </c:pt>
                <c:pt idx="2">
                  <c:v>Soudce/Soudkyně</c:v>
                </c:pt>
                <c:pt idx="3">
                  <c:v>Úředník/úřednice</c:v>
                </c:pt>
                <c:pt idx="4">
                  <c:v>Poslanec/poslankyně</c:v>
                </c:pt>
                <c:pt idx="5">
                  <c:v>Exekutor/ka</c:v>
                </c:pt>
                <c:pt idx="7">
                  <c:v>"Ideální" exekutor</c:v>
                </c:pt>
              </c:strCache>
            </c:strRef>
          </c:cat>
          <c:val>
            <c:numRef>
              <c:f>nps_chart!$B$48:$I$48</c:f>
              <c:numCache>
                <c:formatCode>0%</c:formatCode>
                <c:ptCount val="8"/>
                <c:pt idx="0">
                  <c:v>0.17485265225933203</c:v>
                </c:pt>
                <c:pt idx="1">
                  <c:v>0.15586116568434841</c:v>
                </c:pt>
                <c:pt idx="2">
                  <c:v>0.15324165029469547</c:v>
                </c:pt>
                <c:pt idx="3">
                  <c:v>4.8461034708578911E-2</c:v>
                </c:pt>
                <c:pt idx="4">
                  <c:v>1.5062213490504257E-2</c:v>
                </c:pt>
                <c:pt idx="5">
                  <c:v>1.6371971185330715E-2</c:v>
                </c:pt>
                <c:pt idx="7">
                  <c:v>0.11329404060248854</c:v>
                </c:pt>
              </c:numCache>
            </c:numRef>
          </c:val>
          <c:extLst xmlns:c16r2="http://schemas.microsoft.com/office/drawing/2015/06/chart">
            <c:ext xmlns:c16="http://schemas.microsoft.com/office/drawing/2014/chart" uri="{C3380CC4-5D6E-409C-BE32-E72D297353CC}">
              <c16:uniqueId val="{00000009-2D5A-4ECC-B2D1-028FAC92B57B}"/>
            </c:ext>
          </c:extLst>
        </c:ser>
        <c:ser>
          <c:idx val="10"/>
          <c:order val="10"/>
          <c:tx>
            <c:strRef>
              <c:f>nps_chart!$A$49</c:f>
              <c:strCache>
                <c:ptCount val="1"/>
                <c:pt idx="0">
                  <c:v>10 - Profese si vážím nejvíce</c:v>
                </c:pt>
              </c:strCache>
            </c:strRef>
          </c:tx>
          <c:spPr>
            <a:solidFill>
              <a:schemeClr val="accent2">
                <a:lumMod val="75000"/>
              </a:schemeClr>
            </a:solidFill>
          </c:spPr>
          <c:invertIfNegative val="0"/>
          <c:dLbls>
            <c:spPr>
              <a:noFill/>
              <a:ln>
                <a:noFill/>
              </a:ln>
              <a:effectLst/>
            </c:spPr>
            <c:txPr>
              <a:bodyPr wrap="square" lIns="38100" tIns="19050" rIns="38100" bIns="19050" anchor="ctr">
                <a:spAutoFit/>
              </a:bodyPr>
              <a:lstStyle/>
              <a:p>
                <a:pPr>
                  <a:defRPr sz="1200">
                    <a:solidFill>
                      <a:schemeClr val="bg1"/>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nps_chart!$B$38:$I$38</c:f>
              <c:strCache>
                <c:ptCount val="8"/>
                <c:pt idx="0">
                  <c:v>Lékař/ka</c:v>
                </c:pt>
                <c:pt idx="1">
                  <c:v>Prodavač/ka</c:v>
                </c:pt>
                <c:pt idx="2">
                  <c:v>Soudce/Soudkyně</c:v>
                </c:pt>
                <c:pt idx="3">
                  <c:v>Úředník/úřednice</c:v>
                </c:pt>
                <c:pt idx="4">
                  <c:v>Poslanec/poslankyně</c:v>
                </c:pt>
                <c:pt idx="5">
                  <c:v>Exekutor/ka</c:v>
                </c:pt>
                <c:pt idx="7">
                  <c:v>"Ideální" exekutor</c:v>
                </c:pt>
              </c:strCache>
            </c:strRef>
          </c:cat>
          <c:val>
            <c:numRef>
              <c:f>nps_chart!$B$49:$I$49</c:f>
              <c:numCache>
                <c:formatCode>0%</c:formatCode>
                <c:ptCount val="8"/>
                <c:pt idx="0">
                  <c:v>0.55926653569089724</c:v>
                </c:pt>
                <c:pt idx="1">
                  <c:v>0.14341846758349705</c:v>
                </c:pt>
                <c:pt idx="2">
                  <c:v>0.14603798297314996</c:v>
                </c:pt>
                <c:pt idx="3">
                  <c:v>3.9292730844793712E-2</c:v>
                </c:pt>
                <c:pt idx="4">
                  <c:v>1.2442698100851343E-2</c:v>
                </c:pt>
                <c:pt idx="5">
                  <c:v>1.5062213490504257E-2</c:v>
                </c:pt>
                <c:pt idx="7">
                  <c:v>0.23182711198428291</c:v>
                </c:pt>
              </c:numCache>
            </c:numRef>
          </c:val>
          <c:extLst xmlns:c16r2="http://schemas.microsoft.com/office/drawing/2015/06/chart">
            <c:ext xmlns:c16="http://schemas.microsoft.com/office/drawing/2014/chart" uri="{C3380CC4-5D6E-409C-BE32-E72D297353CC}">
              <c16:uniqueId val="{0000000A-2D5A-4ECC-B2D1-028FAC92B57B}"/>
            </c:ext>
          </c:extLst>
        </c:ser>
        <c:ser>
          <c:idx val="11"/>
          <c:order val="11"/>
          <c:tx>
            <c:strRef>
              <c:f>nps_chart!$A$50</c:f>
              <c:strCache>
                <c:ptCount val="1"/>
                <c:pt idx="0">
                  <c:v>Nevím</c:v>
                </c:pt>
              </c:strCache>
            </c:strRef>
          </c:tx>
          <c:spPr>
            <a:solidFill>
              <a:schemeClr val="bg1">
                <a:lumMod val="65000"/>
              </a:schemeClr>
            </a:solidFill>
          </c:spPr>
          <c:invertIfNegative val="0"/>
          <c:cat>
            <c:strRef>
              <c:f>nps_chart!$B$38:$I$38</c:f>
              <c:strCache>
                <c:ptCount val="8"/>
                <c:pt idx="0">
                  <c:v>Lékař/ka</c:v>
                </c:pt>
                <c:pt idx="1">
                  <c:v>Prodavač/ka</c:v>
                </c:pt>
                <c:pt idx="2">
                  <c:v>Soudce/Soudkyně</c:v>
                </c:pt>
                <c:pt idx="3">
                  <c:v>Úředník/úřednice</c:v>
                </c:pt>
                <c:pt idx="4">
                  <c:v>Poslanec/poslankyně</c:v>
                </c:pt>
                <c:pt idx="5">
                  <c:v>Exekutor/ka</c:v>
                </c:pt>
                <c:pt idx="7">
                  <c:v>"Ideální" exekutor</c:v>
                </c:pt>
              </c:strCache>
            </c:strRef>
          </c:cat>
          <c:val>
            <c:numRef>
              <c:f>nps_chart!$B$50:$I$50</c:f>
              <c:numCache>
                <c:formatCode>General</c:formatCode>
                <c:ptCount val="8"/>
                <c:pt idx="7" formatCode="0%">
                  <c:v>7.2036673215455137E-3</c:v>
                </c:pt>
              </c:numCache>
            </c:numRef>
          </c:val>
          <c:extLst xmlns:c16r2="http://schemas.microsoft.com/office/drawing/2015/06/chart">
            <c:ext xmlns:c16="http://schemas.microsoft.com/office/drawing/2014/chart" uri="{C3380CC4-5D6E-409C-BE32-E72D297353CC}">
              <c16:uniqueId val="{0000000B-2D5A-4ECC-B2D1-028FAC92B57B}"/>
            </c:ext>
          </c:extLst>
        </c:ser>
        <c:dLbls>
          <c:showLegendKey val="0"/>
          <c:showVal val="0"/>
          <c:showCatName val="0"/>
          <c:showSerName val="0"/>
          <c:showPercent val="0"/>
          <c:showBubbleSize val="0"/>
        </c:dLbls>
        <c:gapWidth val="30"/>
        <c:overlap val="100"/>
        <c:axId val="179230832"/>
        <c:axId val="179231376"/>
      </c:barChart>
      <c:catAx>
        <c:axId val="179230832"/>
        <c:scaling>
          <c:orientation val="maxMin"/>
        </c:scaling>
        <c:delete val="0"/>
        <c:axPos val="l"/>
        <c:numFmt formatCode="General" sourceLinked="1"/>
        <c:majorTickMark val="out"/>
        <c:minorTickMark val="none"/>
        <c:tickLblPos val="nextTo"/>
        <c:spPr>
          <a:ln>
            <a:noFill/>
          </a:ln>
        </c:spPr>
        <c:txPr>
          <a:bodyPr/>
          <a:lstStyle/>
          <a:p>
            <a:pPr>
              <a:defRPr sz="1200"/>
            </a:pPr>
            <a:endParaRPr lang="cs-CZ"/>
          </a:p>
        </c:txPr>
        <c:crossAx val="179231376"/>
        <c:crosses val="autoZero"/>
        <c:auto val="1"/>
        <c:lblAlgn val="ctr"/>
        <c:lblOffset val="100"/>
        <c:noMultiLvlLbl val="0"/>
      </c:catAx>
      <c:valAx>
        <c:axId val="179231376"/>
        <c:scaling>
          <c:orientation val="minMax"/>
          <c:max val="1"/>
        </c:scaling>
        <c:delete val="1"/>
        <c:axPos val="b"/>
        <c:numFmt formatCode="0%" sourceLinked="1"/>
        <c:majorTickMark val="out"/>
        <c:minorTickMark val="none"/>
        <c:tickLblPos val="none"/>
        <c:crossAx val="179230832"/>
        <c:crosses val="max"/>
        <c:crossBetween val="between"/>
      </c:valAx>
      <c:spPr>
        <a:noFill/>
        <a:ln>
          <a:noFill/>
        </a:ln>
      </c:spPr>
    </c:plotArea>
    <c:legend>
      <c:legendPos val="t"/>
      <c:layout>
        <c:manualLayout>
          <c:xMode val="edge"/>
          <c:yMode val="edge"/>
          <c:x val="0.16186734192644611"/>
          <c:y val="0.10008936550491511"/>
          <c:w val="0.83813265807355386"/>
          <c:h val="6.3100560331134065E-2"/>
        </c:manualLayout>
      </c:layout>
      <c:overlay val="0"/>
      <c:txPr>
        <a:bodyPr/>
        <a:lstStyle/>
        <a:p>
          <a:pPr>
            <a:defRPr sz="1200"/>
          </a:pPr>
          <a:endParaRPr lang="cs-CZ"/>
        </a:p>
      </c:txPr>
    </c:legend>
    <c:plotVisOnly val="1"/>
    <c:dispBlanksAs val="gap"/>
    <c:showDLblsOverMax val="0"/>
  </c:chart>
  <c:spPr>
    <a:noFill/>
    <a:ln>
      <a:noFill/>
    </a:ln>
  </c:spPr>
  <c:txPr>
    <a:bodyPr/>
    <a:lstStyle/>
    <a:p>
      <a:pPr>
        <a:defRPr sz="1050"/>
      </a:pPr>
      <a:endParaRPr lang="cs-CZ"/>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66121841348431"/>
          <c:y val="0.13040850919713454"/>
          <c:w val="0.7882700782918578"/>
          <c:h val="0.83405023733948613"/>
        </c:manualLayout>
      </c:layout>
      <c:barChart>
        <c:barDir val="bar"/>
        <c:grouping val="stacked"/>
        <c:varyColors val="0"/>
        <c:ser>
          <c:idx val="0"/>
          <c:order val="0"/>
          <c:tx>
            <c:strRef>
              <c:f>T_chart!$A$15</c:f>
              <c:strCache>
                <c:ptCount val="1"/>
                <c:pt idx="0">
                  <c:v>Rozhodně ano</c:v>
                </c:pt>
              </c:strCache>
            </c:strRef>
          </c:tx>
          <c:spPr>
            <a:solidFill>
              <a:schemeClr val="accent1"/>
            </a:solidFill>
          </c:spPr>
          <c:invertIfNegative val="0"/>
          <c:dLbls>
            <c:numFmt formatCode="[&gt;0.015]\ 0%;;" sourceLinked="0"/>
            <c:spPr>
              <a:noFill/>
              <a:ln>
                <a:noFill/>
              </a:ln>
              <a:effectLst/>
            </c:spPr>
            <c:txPr>
              <a:bodyPr/>
              <a:lstStyle/>
              <a:p>
                <a:pPr>
                  <a:defRPr sz="1200">
                    <a:solidFill>
                      <a:schemeClr val="accent1">
                        <a:lumMod val="20000"/>
                        <a:lumOff val="8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T_chart!$B$14:$C$14</c:f>
              <c:strCache>
                <c:ptCount val="2"/>
                <c:pt idx="0">
                  <c:v>Scénář A (N=743)</c:v>
                </c:pt>
                <c:pt idx="1">
                  <c:v>Scénář B (N=784)</c:v>
                </c:pt>
              </c:strCache>
            </c:strRef>
          </c:cat>
          <c:val>
            <c:numRef>
              <c:f>T_chart!$B$15:$C$15</c:f>
              <c:numCache>
                <c:formatCode>0%</c:formatCode>
                <c:ptCount val="2"/>
                <c:pt idx="0">
                  <c:v>0.56527590847913867</c:v>
                </c:pt>
                <c:pt idx="1">
                  <c:v>0.7767857142857143</c:v>
                </c:pt>
              </c:numCache>
            </c:numRef>
          </c:val>
          <c:extLst xmlns:c16r2="http://schemas.microsoft.com/office/drawing/2015/06/chart">
            <c:ext xmlns:c16="http://schemas.microsoft.com/office/drawing/2014/chart" uri="{C3380CC4-5D6E-409C-BE32-E72D297353CC}">
              <c16:uniqueId val="{00000000-8200-4155-BB04-373248AB1367}"/>
            </c:ext>
          </c:extLst>
        </c:ser>
        <c:ser>
          <c:idx val="1"/>
          <c:order val="1"/>
          <c:tx>
            <c:strRef>
              <c:f>T_chart!$A$16</c:f>
              <c:strCache>
                <c:ptCount val="1"/>
                <c:pt idx="0">
                  <c:v>Spíše ano</c:v>
                </c:pt>
              </c:strCache>
            </c:strRef>
          </c:tx>
          <c:spPr>
            <a:solidFill>
              <a:schemeClr val="accent2">
                <a:lumMod val="60000"/>
                <a:lumOff val="40000"/>
              </a:schemeClr>
            </a:solidFill>
          </c:spPr>
          <c:invertIfNegative val="0"/>
          <c:dLbls>
            <c:numFmt formatCode="[&gt;0.015]\ 0%;;" sourceLinked="0"/>
            <c:spPr>
              <a:noFill/>
              <a:ln>
                <a:noFill/>
              </a:ln>
              <a:effectLst/>
            </c:spPr>
            <c:txPr>
              <a:bodyPr/>
              <a:lstStyle/>
              <a:p>
                <a:pPr>
                  <a:defRPr sz="1200">
                    <a:solidFill>
                      <a:schemeClr val="accent1">
                        <a:lumMod val="75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T_chart!$B$14:$C$14</c:f>
              <c:strCache>
                <c:ptCount val="2"/>
                <c:pt idx="0">
                  <c:v>Scénář A (N=743)</c:v>
                </c:pt>
                <c:pt idx="1">
                  <c:v>Scénář B (N=784)</c:v>
                </c:pt>
              </c:strCache>
            </c:strRef>
          </c:cat>
          <c:val>
            <c:numRef>
              <c:f>T_chart!$B$16:$C$16</c:f>
              <c:numCache>
                <c:formatCode>0%</c:formatCode>
                <c:ptCount val="2"/>
                <c:pt idx="0">
                  <c:v>0.33781965006729475</c:v>
                </c:pt>
                <c:pt idx="1">
                  <c:v>0.20535714285714285</c:v>
                </c:pt>
              </c:numCache>
            </c:numRef>
          </c:val>
          <c:extLst xmlns:c16r2="http://schemas.microsoft.com/office/drawing/2015/06/chart">
            <c:ext xmlns:c16="http://schemas.microsoft.com/office/drawing/2014/chart" uri="{C3380CC4-5D6E-409C-BE32-E72D297353CC}">
              <c16:uniqueId val="{00000001-8200-4155-BB04-373248AB1367}"/>
            </c:ext>
          </c:extLst>
        </c:ser>
        <c:ser>
          <c:idx val="2"/>
          <c:order val="2"/>
          <c:tx>
            <c:strRef>
              <c:f>T_chart!$A$17</c:f>
              <c:strCache>
                <c:ptCount val="1"/>
                <c:pt idx="0">
                  <c:v>Spíše ne</c:v>
                </c:pt>
              </c:strCache>
            </c:strRef>
          </c:tx>
          <c:spPr>
            <a:solidFill>
              <a:schemeClr val="accent5">
                <a:lumMod val="60000"/>
                <a:lumOff val="40000"/>
              </a:schemeClr>
            </a:solidFill>
          </c:spPr>
          <c:invertIfNegative val="0"/>
          <c:dLbls>
            <c:numFmt formatCode="[&gt;0.015]\ 0%;;" sourceLinked="0"/>
            <c:spPr>
              <a:noFill/>
              <a:ln>
                <a:noFill/>
              </a:ln>
              <a:effectLst/>
            </c:spPr>
            <c:txPr>
              <a:bodyPr/>
              <a:lstStyle/>
              <a:p>
                <a:pPr>
                  <a:defRPr sz="1200">
                    <a:solidFill>
                      <a:schemeClr val="accent5">
                        <a:lumMod val="5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T_chart!$B$14:$C$14</c:f>
              <c:strCache>
                <c:ptCount val="2"/>
                <c:pt idx="0">
                  <c:v>Scénář A (N=743)</c:v>
                </c:pt>
                <c:pt idx="1">
                  <c:v>Scénář B (N=784)</c:v>
                </c:pt>
              </c:strCache>
            </c:strRef>
          </c:cat>
          <c:val>
            <c:numRef>
              <c:f>T_chart!$B$17:$C$17</c:f>
              <c:numCache>
                <c:formatCode>0%</c:formatCode>
                <c:ptCount val="2"/>
                <c:pt idx="0">
                  <c:v>6.1911170928667561E-2</c:v>
                </c:pt>
                <c:pt idx="1">
                  <c:v>1.5306122448979591E-2</c:v>
                </c:pt>
              </c:numCache>
            </c:numRef>
          </c:val>
          <c:extLst xmlns:c16r2="http://schemas.microsoft.com/office/drawing/2015/06/chart">
            <c:ext xmlns:c16="http://schemas.microsoft.com/office/drawing/2014/chart" uri="{C3380CC4-5D6E-409C-BE32-E72D297353CC}">
              <c16:uniqueId val="{00000002-8200-4155-BB04-373248AB1367}"/>
            </c:ext>
          </c:extLst>
        </c:ser>
        <c:ser>
          <c:idx val="3"/>
          <c:order val="3"/>
          <c:tx>
            <c:strRef>
              <c:f>T_chart!$A$18</c:f>
              <c:strCache>
                <c:ptCount val="1"/>
                <c:pt idx="0">
                  <c:v>Rozhodně ne</c:v>
                </c:pt>
              </c:strCache>
            </c:strRef>
          </c:tx>
          <c:spPr>
            <a:solidFill>
              <a:schemeClr val="accent5"/>
            </a:solidFill>
          </c:spPr>
          <c:invertIfNegative val="0"/>
          <c:dLbls>
            <c:numFmt formatCode="[&gt;0.015]\ 0%;;" sourceLinked="0"/>
            <c:spPr>
              <a:noFill/>
              <a:ln>
                <a:noFill/>
              </a:ln>
              <a:effectLst/>
            </c:spPr>
            <c:txPr>
              <a:bodyPr wrap="square" lIns="38100" tIns="19050" rIns="38100" bIns="19050" anchor="ctr">
                <a:spAutoFit/>
              </a:bodyPr>
              <a:lstStyle/>
              <a:p>
                <a:pPr>
                  <a:defRPr sz="1200">
                    <a:solidFill>
                      <a:schemeClr val="accent5">
                        <a:lumMod val="20000"/>
                        <a:lumOff val="8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T_chart!$B$14:$C$14</c:f>
              <c:strCache>
                <c:ptCount val="2"/>
                <c:pt idx="0">
                  <c:v>Scénář A (N=743)</c:v>
                </c:pt>
                <c:pt idx="1">
                  <c:v>Scénář B (N=784)</c:v>
                </c:pt>
              </c:strCache>
            </c:strRef>
          </c:cat>
          <c:val>
            <c:numRef>
              <c:f>T_chart!$B$18:$C$18</c:f>
              <c:numCache>
                <c:formatCode>0%</c:formatCode>
                <c:ptCount val="2"/>
                <c:pt idx="0">
                  <c:v>3.4993270524899055E-2</c:v>
                </c:pt>
                <c:pt idx="1">
                  <c:v>2.5510204081632651E-3</c:v>
                </c:pt>
              </c:numCache>
            </c:numRef>
          </c:val>
          <c:extLst xmlns:c16r2="http://schemas.microsoft.com/office/drawing/2015/06/chart">
            <c:ext xmlns:c16="http://schemas.microsoft.com/office/drawing/2014/chart" uri="{C3380CC4-5D6E-409C-BE32-E72D297353CC}">
              <c16:uniqueId val="{00000003-8200-4155-BB04-373248AB1367}"/>
            </c:ext>
          </c:extLst>
        </c:ser>
        <c:dLbls>
          <c:showLegendKey val="0"/>
          <c:showVal val="1"/>
          <c:showCatName val="0"/>
          <c:showSerName val="0"/>
          <c:showPercent val="0"/>
          <c:showBubbleSize val="0"/>
        </c:dLbls>
        <c:gapWidth val="80"/>
        <c:overlap val="100"/>
        <c:axId val="179228112"/>
        <c:axId val="179238448"/>
      </c:barChart>
      <c:catAx>
        <c:axId val="179228112"/>
        <c:scaling>
          <c:orientation val="maxMin"/>
        </c:scaling>
        <c:delete val="0"/>
        <c:axPos val="l"/>
        <c:numFmt formatCode="General" sourceLinked="1"/>
        <c:majorTickMark val="out"/>
        <c:minorTickMark val="none"/>
        <c:tickLblPos val="nextTo"/>
        <c:spPr>
          <a:ln>
            <a:noFill/>
          </a:ln>
        </c:spPr>
        <c:txPr>
          <a:bodyPr/>
          <a:lstStyle/>
          <a:p>
            <a:pPr>
              <a:defRPr sz="1200"/>
            </a:pPr>
            <a:endParaRPr lang="cs-CZ"/>
          </a:p>
        </c:txPr>
        <c:crossAx val="179238448"/>
        <c:crosses val="autoZero"/>
        <c:auto val="1"/>
        <c:lblAlgn val="ctr"/>
        <c:lblOffset val="100"/>
        <c:tickMarkSkip val="1"/>
        <c:noMultiLvlLbl val="0"/>
      </c:catAx>
      <c:valAx>
        <c:axId val="179238448"/>
        <c:scaling>
          <c:orientation val="minMax"/>
          <c:max val="1"/>
        </c:scaling>
        <c:delete val="1"/>
        <c:axPos val="b"/>
        <c:numFmt formatCode="0%" sourceLinked="1"/>
        <c:majorTickMark val="out"/>
        <c:minorTickMark val="none"/>
        <c:tickLblPos val="none"/>
        <c:crossAx val="179228112"/>
        <c:crosses val="max"/>
        <c:crossBetween val="between"/>
      </c:valAx>
      <c:spPr>
        <a:noFill/>
        <a:ln>
          <a:noFill/>
        </a:ln>
      </c:spPr>
    </c:plotArea>
    <c:legend>
      <c:legendPos val="t"/>
      <c:layout>
        <c:manualLayout>
          <c:xMode val="edge"/>
          <c:yMode val="edge"/>
          <c:x val="0.11790773062462027"/>
          <c:y val="2.1538607916462074E-2"/>
          <c:w val="0.87921567885531293"/>
          <c:h val="0.16078264134658352"/>
        </c:manualLayout>
      </c:layout>
      <c:overlay val="0"/>
      <c:txPr>
        <a:bodyPr/>
        <a:lstStyle/>
        <a:p>
          <a:pPr>
            <a:defRPr sz="1200"/>
          </a:pPr>
          <a:endParaRPr lang="cs-CZ"/>
        </a:p>
      </c:txPr>
    </c:legend>
    <c:plotVisOnly val="1"/>
    <c:dispBlanksAs val="gap"/>
    <c:showDLblsOverMax val="0"/>
  </c:chart>
  <c:spPr>
    <a:noFill/>
    <a:ln>
      <a:noFill/>
    </a:ln>
  </c:spPr>
  <c:txPr>
    <a:bodyPr/>
    <a:lstStyle/>
    <a:p>
      <a:pPr>
        <a:defRPr sz="1050"/>
      </a:pPr>
      <a:endParaRPr lang="cs-CZ"/>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9273835235486304"/>
          <c:y val="0.13040850919713454"/>
          <c:w val="0.60519301476068887"/>
          <c:h val="0.83405023733948613"/>
        </c:manualLayout>
      </c:layout>
      <c:barChart>
        <c:barDir val="bar"/>
        <c:grouping val="stacked"/>
        <c:varyColors val="0"/>
        <c:ser>
          <c:idx val="0"/>
          <c:order val="0"/>
          <c:tx>
            <c:strRef>
              <c:f>T_chart!$A$25</c:f>
              <c:strCache>
                <c:ptCount val="1"/>
                <c:pt idx="0">
                  <c:v>Velmi dobrý</c:v>
                </c:pt>
              </c:strCache>
            </c:strRef>
          </c:tx>
          <c:spPr>
            <a:solidFill>
              <a:schemeClr val="accent1"/>
            </a:solidFill>
          </c:spPr>
          <c:invertIfNegative val="0"/>
          <c:dLbls>
            <c:numFmt formatCode="[&gt;0.015]\ 0%;;" sourceLinked="0"/>
            <c:spPr>
              <a:noFill/>
              <a:ln>
                <a:noFill/>
              </a:ln>
              <a:effectLst/>
            </c:spPr>
            <c:txPr>
              <a:bodyPr/>
              <a:lstStyle/>
              <a:p>
                <a:pPr>
                  <a:defRPr sz="1200">
                    <a:solidFill>
                      <a:schemeClr val="accent1">
                        <a:lumMod val="20000"/>
                        <a:lumOff val="8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T_chart!$B$24:$I$24</c:f>
              <c:strCache>
                <c:ptCount val="8"/>
                <c:pt idx="0">
                  <c:v>Vztahy s přáteli a kamarády</c:v>
                </c:pt>
                <c:pt idx="1">
                  <c:v>Vztah s rodinou a dětmi</c:v>
                </c:pt>
                <c:pt idx="2">
                  <c:v>Životní optimismus, chuť do života</c:v>
                </c:pt>
                <c:pt idx="3">
                  <c:v>Koníčky a volný čas</c:v>
                </c:pt>
                <c:pt idx="4">
                  <c:v>Vztah s partnerem/partnerkou</c:v>
                </c:pt>
                <c:pt idx="5">
                  <c:v>Práce</c:v>
                </c:pt>
                <c:pt idx="6">
                  <c:v>Cestování</c:v>
                </c:pt>
                <c:pt idx="7">
                  <c:v>Zájem o politiku a veřejné dění</c:v>
                </c:pt>
              </c:strCache>
            </c:strRef>
          </c:cat>
          <c:val>
            <c:numRef>
              <c:f>T_chart!$B$25:$I$25</c:f>
              <c:numCache>
                <c:formatCode>0%</c:formatCode>
                <c:ptCount val="8"/>
                <c:pt idx="0">
                  <c:v>0.48722986247544203</c:v>
                </c:pt>
                <c:pt idx="1">
                  <c:v>0.63850687622789781</c:v>
                </c:pt>
                <c:pt idx="2">
                  <c:v>0.39161755075311067</c:v>
                </c:pt>
                <c:pt idx="3">
                  <c:v>0.35821872953503603</c:v>
                </c:pt>
                <c:pt idx="4">
                  <c:v>0.51669941060903735</c:v>
                </c:pt>
                <c:pt idx="5">
                  <c:v>0.29207596594629992</c:v>
                </c:pt>
                <c:pt idx="6">
                  <c:v>0.24230517354289458</c:v>
                </c:pt>
                <c:pt idx="7">
                  <c:v>0.13425016371971185</c:v>
                </c:pt>
              </c:numCache>
            </c:numRef>
          </c:val>
          <c:extLst xmlns:c16r2="http://schemas.microsoft.com/office/drawing/2015/06/chart">
            <c:ext xmlns:c16="http://schemas.microsoft.com/office/drawing/2014/chart" uri="{C3380CC4-5D6E-409C-BE32-E72D297353CC}">
              <c16:uniqueId val="{00000000-8200-4155-BB04-373248AB1367}"/>
            </c:ext>
          </c:extLst>
        </c:ser>
        <c:ser>
          <c:idx val="1"/>
          <c:order val="1"/>
          <c:tx>
            <c:strRef>
              <c:f>T_chart!$A$26</c:f>
              <c:strCache>
                <c:ptCount val="1"/>
                <c:pt idx="0">
                  <c:v>Spíše dobrý</c:v>
                </c:pt>
              </c:strCache>
            </c:strRef>
          </c:tx>
          <c:spPr>
            <a:solidFill>
              <a:schemeClr val="accent2">
                <a:lumMod val="60000"/>
                <a:lumOff val="40000"/>
              </a:schemeClr>
            </a:solidFill>
          </c:spPr>
          <c:invertIfNegative val="0"/>
          <c:dLbls>
            <c:numFmt formatCode="[&gt;0.015]\ 0%;;" sourceLinked="0"/>
            <c:spPr>
              <a:noFill/>
              <a:ln>
                <a:noFill/>
              </a:ln>
              <a:effectLst/>
            </c:spPr>
            <c:txPr>
              <a:bodyPr/>
              <a:lstStyle/>
              <a:p>
                <a:pPr>
                  <a:defRPr sz="1200">
                    <a:solidFill>
                      <a:schemeClr val="accent1">
                        <a:lumMod val="75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T_chart!$B$24:$I$24</c:f>
              <c:strCache>
                <c:ptCount val="8"/>
                <c:pt idx="0">
                  <c:v>Vztahy s přáteli a kamarády</c:v>
                </c:pt>
                <c:pt idx="1">
                  <c:v>Vztah s rodinou a dětmi</c:v>
                </c:pt>
                <c:pt idx="2">
                  <c:v>Životní optimismus, chuť do života</c:v>
                </c:pt>
                <c:pt idx="3">
                  <c:v>Koníčky a volný čas</c:v>
                </c:pt>
                <c:pt idx="4">
                  <c:v>Vztah s partnerem/partnerkou</c:v>
                </c:pt>
                <c:pt idx="5">
                  <c:v>Práce</c:v>
                </c:pt>
                <c:pt idx="6">
                  <c:v>Cestování</c:v>
                </c:pt>
                <c:pt idx="7">
                  <c:v>Zájem o politiku a veřejné dění</c:v>
                </c:pt>
              </c:strCache>
            </c:strRef>
          </c:cat>
          <c:val>
            <c:numRef>
              <c:f>T_chart!$B$26:$I$26</c:f>
              <c:numCache>
                <c:formatCode>0%</c:formatCode>
                <c:ptCount val="8"/>
                <c:pt idx="0">
                  <c:v>0.45055664702030124</c:v>
                </c:pt>
                <c:pt idx="1">
                  <c:v>0.28945645055664704</c:v>
                </c:pt>
                <c:pt idx="2">
                  <c:v>0.47151277013752457</c:v>
                </c:pt>
                <c:pt idx="3">
                  <c:v>0.48853962017026847</c:v>
                </c:pt>
                <c:pt idx="4">
                  <c:v>0.25016371971185331</c:v>
                </c:pt>
                <c:pt idx="5">
                  <c:v>0.45907007203667322</c:v>
                </c:pt>
                <c:pt idx="6">
                  <c:v>0.43876882776686316</c:v>
                </c:pt>
                <c:pt idx="7">
                  <c:v>0.36476751800916829</c:v>
                </c:pt>
              </c:numCache>
            </c:numRef>
          </c:val>
          <c:extLst xmlns:c16r2="http://schemas.microsoft.com/office/drawing/2015/06/chart">
            <c:ext xmlns:c16="http://schemas.microsoft.com/office/drawing/2014/chart" uri="{C3380CC4-5D6E-409C-BE32-E72D297353CC}">
              <c16:uniqueId val="{00000001-8200-4155-BB04-373248AB1367}"/>
            </c:ext>
          </c:extLst>
        </c:ser>
        <c:ser>
          <c:idx val="2"/>
          <c:order val="2"/>
          <c:tx>
            <c:strRef>
              <c:f>T_chart!$A$27</c:f>
              <c:strCache>
                <c:ptCount val="1"/>
                <c:pt idx="0">
                  <c:v>Spíše špatný</c:v>
                </c:pt>
              </c:strCache>
            </c:strRef>
          </c:tx>
          <c:spPr>
            <a:solidFill>
              <a:schemeClr val="accent5">
                <a:lumMod val="60000"/>
                <a:lumOff val="40000"/>
              </a:schemeClr>
            </a:solidFill>
          </c:spPr>
          <c:invertIfNegative val="0"/>
          <c:dLbls>
            <c:numFmt formatCode="[&gt;0.015]\ 0%;;" sourceLinked="0"/>
            <c:spPr>
              <a:noFill/>
              <a:ln>
                <a:noFill/>
              </a:ln>
              <a:effectLst/>
            </c:spPr>
            <c:txPr>
              <a:bodyPr/>
              <a:lstStyle/>
              <a:p>
                <a:pPr>
                  <a:defRPr sz="1200">
                    <a:solidFill>
                      <a:schemeClr val="accent5">
                        <a:lumMod val="5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T_chart!$B$24:$I$24</c:f>
              <c:strCache>
                <c:ptCount val="8"/>
                <c:pt idx="0">
                  <c:v>Vztahy s přáteli a kamarády</c:v>
                </c:pt>
                <c:pt idx="1">
                  <c:v>Vztah s rodinou a dětmi</c:v>
                </c:pt>
                <c:pt idx="2">
                  <c:v>Životní optimismus, chuť do života</c:v>
                </c:pt>
                <c:pt idx="3">
                  <c:v>Koníčky a volný čas</c:v>
                </c:pt>
                <c:pt idx="4">
                  <c:v>Vztah s partnerem/partnerkou</c:v>
                </c:pt>
                <c:pt idx="5">
                  <c:v>Práce</c:v>
                </c:pt>
                <c:pt idx="6">
                  <c:v>Cestování</c:v>
                </c:pt>
                <c:pt idx="7">
                  <c:v>Zájem o politiku a veřejné dění</c:v>
                </c:pt>
              </c:strCache>
            </c:strRef>
          </c:cat>
          <c:val>
            <c:numRef>
              <c:f>T_chart!$B$27:$I$27</c:f>
              <c:numCache>
                <c:formatCode>0%</c:formatCode>
                <c:ptCount val="8"/>
                <c:pt idx="0">
                  <c:v>3.9292730844793712E-2</c:v>
                </c:pt>
                <c:pt idx="1">
                  <c:v>3.6018336607727568E-2</c:v>
                </c:pt>
                <c:pt idx="2">
                  <c:v>0.10347085789129011</c:v>
                </c:pt>
                <c:pt idx="3">
                  <c:v>0.11656843483955469</c:v>
                </c:pt>
                <c:pt idx="4">
                  <c:v>5.6974459724950882E-2</c:v>
                </c:pt>
                <c:pt idx="5">
                  <c:v>9.2337917485265222E-2</c:v>
                </c:pt>
                <c:pt idx="6">
                  <c:v>0.20039292730844793</c:v>
                </c:pt>
                <c:pt idx="7">
                  <c:v>0.26260641781270466</c:v>
                </c:pt>
              </c:numCache>
            </c:numRef>
          </c:val>
          <c:extLst xmlns:c16r2="http://schemas.microsoft.com/office/drawing/2015/06/chart">
            <c:ext xmlns:c16="http://schemas.microsoft.com/office/drawing/2014/chart" uri="{C3380CC4-5D6E-409C-BE32-E72D297353CC}">
              <c16:uniqueId val="{00000002-8200-4155-BB04-373248AB1367}"/>
            </c:ext>
          </c:extLst>
        </c:ser>
        <c:ser>
          <c:idx val="3"/>
          <c:order val="3"/>
          <c:tx>
            <c:strRef>
              <c:f>T_chart!$A$28</c:f>
              <c:strCache>
                <c:ptCount val="1"/>
                <c:pt idx="0">
                  <c:v>Velmi špatný</c:v>
                </c:pt>
              </c:strCache>
            </c:strRef>
          </c:tx>
          <c:spPr>
            <a:solidFill>
              <a:schemeClr val="accent5"/>
            </a:solidFill>
          </c:spPr>
          <c:invertIfNegative val="0"/>
          <c:dLbls>
            <c:numFmt formatCode="[&gt;0.015]\ 0%;;" sourceLinked="0"/>
            <c:spPr>
              <a:noFill/>
              <a:ln>
                <a:noFill/>
              </a:ln>
              <a:effectLst/>
            </c:spPr>
            <c:txPr>
              <a:bodyPr wrap="square" lIns="38100" tIns="19050" rIns="38100" bIns="19050" anchor="ctr">
                <a:spAutoFit/>
              </a:bodyPr>
              <a:lstStyle/>
              <a:p>
                <a:pPr>
                  <a:defRPr sz="1200">
                    <a:solidFill>
                      <a:schemeClr val="accent5">
                        <a:lumMod val="20000"/>
                        <a:lumOff val="8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T_chart!$B$24:$I$24</c:f>
              <c:strCache>
                <c:ptCount val="8"/>
                <c:pt idx="0">
                  <c:v>Vztahy s přáteli a kamarády</c:v>
                </c:pt>
                <c:pt idx="1">
                  <c:v>Vztah s rodinou a dětmi</c:v>
                </c:pt>
                <c:pt idx="2">
                  <c:v>Životní optimismus, chuť do života</c:v>
                </c:pt>
                <c:pt idx="3">
                  <c:v>Koníčky a volný čas</c:v>
                </c:pt>
                <c:pt idx="4">
                  <c:v>Vztah s partnerem/partnerkou</c:v>
                </c:pt>
                <c:pt idx="5">
                  <c:v>Práce</c:v>
                </c:pt>
                <c:pt idx="6">
                  <c:v>Cestování</c:v>
                </c:pt>
                <c:pt idx="7">
                  <c:v>Zájem o politiku a veřejné dění</c:v>
                </c:pt>
              </c:strCache>
            </c:strRef>
          </c:cat>
          <c:val>
            <c:numRef>
              <c:f>T_chart!$B$28:$I$28</c:f>
              <c:numCache>
                <c:formatCode>0%</c:formatCode>
                <c:ptCount val="8"/>
                <c:pt idx="0">
                  <c:v>1.1132940406024885E-2</c:v>
                </c:pt>
                <c:pt idx="1">
                  <c:v>9.823182711198428E-3</c:v>
                </c:pt>
                <c:pt idx="2">
                  <c:v>3.0779305828421741E-2</c:v>
                </c:pt>
                <c:pt idx="3">
                  <c:v>2.6850032743942372E-2</c:v>
                </c:pt>
                <c:pt idx="4">
                  <c:v>1.9646365422396856E-2</c:v>
                </c:pt>
                <c:pt idx="5">
                  <c:v>2.9469548133595286E-2</c:v>
                </c:pt>
                <c:pt idx="6">
                  <c:v>6.3523248199083171E-2</c:v>
                </c:pt>
                <c:pt idx="7">
                  <c:v>0.14865749836280287</c:v>
                </c:pt>
              </c:numCache>
            </c:numRef>
          </c:val>
          <c:extLst xmlns:c16r2="http://schemas.microsoft.com/office/drawing/2015/06/chart">
            <c:ext xmlns:c16="http://schemas.microsoft.com/office/drawing/2014/chart" uri="{C3380CC4-5D6E-409C-BE32-E72D297353CC}">
              <c16:uniqueId val="{00000003-8200-4155-BB04-373248AB1367}"/>
            </c:ext>
          </c:extLst>
        </c:ser>
        <c:ser>
          <c:idx val="4"/>
          <c:order val="4"/>
          <c:tx>
            <c:strRef>
              <c:f>T_chart!$A$29</c:f>
              <c:strCache>
                <c:ptCount val="1"/>
                <c:pt idx="0">
                  <c:v>Nevím/Netýká se mě</c:v>
                </c:pt>
              </c:strCache>
            </c:strRef>
          </c:tx>
          <c:spPr>
            <a:solidFill>
              <a:schemeClr val="bg1">
                <a:lumMod val="65000"/>
              </a:schemeClr>
            </a:solidFill>
          </c:spPr>
          <c:invertIfNegative val="0"/>
          <c:dLbls>
            <c:dLbl>
              <c:idx val="0"/>
              <c:delete val="1"/>
              <c:extLst xmlns:c16r2="http://schemas.microsoft.com/office/drawing/2015/06/chart">
                <c:ext xmlns:c16="http://schemas.microsoft.com/office/drawing/2014/chart" uri="{C3380CC4-5D6E-409C-BE32-E72D297353CC}">
                  <c16:uniqueId val="{00000002-5AE0-41F2-A25F-B3C3418E504F}"/>
                </c:ext>
                <c:ext xmlns:c15="http://schemas.microsoft.com/office/drawing/2012/chart" uri="{CE6537A1-D6FC-4f65-9D91-7224C49458BB}"/>
              </c:extLst>
            </c:dLbl>
            <c:dLbl>
              <c:idx val="2"/>
              <c:delete val="1"/>
              <c:extLst xmlns:c16r2="http://schemas.microsoft.com/office/drawing/2015/06/chart">
                <c:ext xmlns:c16="http://schemas.microsoft.com/office/drawing/2014/chart" uri="{C3380CC4-5D6E-409C-BE32-E72D297353CC}">
                  <c16:uniqueId val="{00000003-5AE0-41F2-A25F-B3C3418E504F}"/>
                </c:ext>
                <c:ext xmlns:c15="http://schemas.microsoft.com/office/drawing/2012/chart" uri="{CE6537A1-D6FC-4f65-9D91-7224C49458BB}"/>
              </c:extLst>
            </c:dLbl>
            <c:dLbl>
              <c:idx val="3"/>
              <c:delete val="1"/>
              <c:extLst xmlns:c16r2="http://schemas.microsoft.com/office/drawing/2015/06/chart">
                <c:ext xmlns:c16="http://schemas.microsoft.com/office/drawing/2014/chart" uri="{C3380CC4-5D6E-409C-BE32-E72D297353CC}">
                  <c16:uniqueId val="{00000004-5AE0-41F2-A25F-B3C3418E504F}"/>
                </c:ext>
                <c:ext xmlns:c15="http://schemas.microsoft.com/office/drawing/2012/chart" uri="{CE6537A1-D6FC-4f65-9D91-7224C49458BB}"/>
              </c:extLst>
            </c:dLbl>
            <c:spPr>
              <a:noFill/>
              <a:ln>
                <a:noFill/>
              </a:ln>
              <a:effectLst/>
            </c:spPr>
            <c:txPr>
              <a:bodyPr wrap="square" lIns="38100" tIns="19050" rIns="38100" bIns="19050" anchor="ctr">
                <a:spAutoFit/>
              </a:bodyPr>
              <a:lstStyle/>
              <a:p>
                <a:pPr>
                  <a:defRPr sz="1200">
                    <a:solidFill>
                      <a:schemeClr val="bg1"/>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T_chart!$B$24:$I$24</c:f>
              <c:strCache>
                <c:ptCount val="8"/>
                <c:pt idx="0">
                  <c:v>Vztahy s přáteli a kamarády</c:v>
                </c:pt>
                <c:pt idx="1">
                  <c:v>Vztah s rodinou a dětmi</c:v>
                </c:pt>
                <c:pt idx="2">
                  <c:v>Životní optimismus, chuť do života</c:v>
                </c:pt>
                <c:pt idx="3">
                  <c:v>Koníčky a volný čas</c:v>
                </c:pt>
                <c:pt idx="4">
                  <c:v>Vztah s partnerem/partnerkou</c:v>
                </c:pt>
                <c:pt idx="5">
                  <c:v>Práce</c:v>
                </c:pt>
                <c:pt idx="6">
                  <c:v>Cestování</c:v>
                </c:pt>
                <c:pt idx="7">
                  <c:v>Zájem o politiku a veřejné dění</c:v>
                </c:pt>
              </c:strCache>
            </c:strRef>
          </c:cat>
          <c:val>
            <c:numRef>
              <c:f>T_chart!$B$29:$I$29</c:f>
              <c:numCache>
                <c:formatCode>0%</c:formatCode>
                <c:ptCount val="8"/>
                <c:pt idx="0">
                  <c:v>1.1787819253438114E-2</c:v>
                </c:pt>
                <c:pt idx="1">
                  <c:v>2.6195153896529141E-2</c:v>
                </c:pt>
                <c:pt idx="2">
                  <c:v>2.6195153896529143E-3</c:v>
                </c:pt>
                <c:pt idx="3">
                  <c:v>9.823182711198428E-3</c:v>
                </c:pt>
                <c:pt idx="4">
                  <c:v>0.15651604453176163</c:v>
                </c:pt>
                <c:pt idx="5">
                  <c:v>0.12704649639816634</c:v>
                </c:pt>
                <c:pt idx="6">
                  <c:v>5.50098231827112E-2</c:v>
                </c:pt>
                <c:pt idx="7">
                  <c:v>8.9063523248199078E-2</c:v>
                </c:pt>
              </c:numCache>
            </c:numRef>
          </c:val>
          <c:extLst xmlns:c16r2="http://schemas.microsoft.com/office/drawing/2015/06/chart">
            <c:ext xmlns:c16="http://schemas.microsoft.com/office/drawing/2014/chart" uri="{C3380CC4-5D6E-409C-BE32-E72D297353CC}">
              <c16:uniqueId val="{00000000-5AE0-41F2-A25F-B3C3418E504F}"/>
            </c:ext>
          </c:extLst>
        </c:ser>
        <c:dLbls>
          <c:showLegendKey val="0"/>
          <c:showVal val="1"/>
          <c:showCatName val="0"/>
          <c:showSerName val="0"/>
          <c:showPercent val="0"/>
          <c:showBubbleSize val="0"/>
        </c:dLbls>
        <c:gapWidth val="80"/>
        <c:overlap val="100"/>
        <c:axId val="179231920"/>
        <c:axId val="179237904"/>
      </c:barChart>
      <c:catAx>
        <c:axId val="179231920"/>
        <c:scaling>
          <c:orientation val="maxMin"/>
        </c:scaling>
        <c:delete val="0"/>
        <c:axPos val="l"/>
        <c:numFmt formatCode="General" sourceLinked="1"/>
        <c:majorTickMark val="out"/>
        <c:minorTickMark val="none"/>
        <c:tickLblPos val="nextTo"/>
        <c:spPr>
          <a:ln>
            <a:noFill/>
          </a:ln>
        </c:spPr>
        <c:txPr>
          <a:bodyPr/>
          <a:lstStyle/>
          <a:p>
            <a:pPr>
              <a:defRPr sz="1200"/>
            </a:pPr>
            <a:endParaRPr lang="cs-CZ"/>
          </a:p>
        </c:txPr>
        <c:crossAx val="179237904"/>
        <c:crosses val="autoZero"/>
        <c:auto val="1"/>
        <c:lblAlgn val="ctr"/>
        <c:lblOffset val="100"/>
        <c:tickMarkSkip val="1"/>
        <c:noMultiLvlLbl val="0"/>
      </c:catAx>
      <c:valAx>
        <c:axId val="179237904"/>
        <c:scaling>
          <c:orientation val="minMax"/>
          <c:max val="1"/>
        </c:scaling>
        <c:delete val="1"/>
        <c:axPos val="b"/>
        <c:numFmt formatCode="0%" sourceLinked="1"/>
        <c:majorTickMark val="out"/>
        <c:minorTickMark val="none"/>
        <c:tickLblPos val="none"/>
        <c:crossAx val="179231920"/>
        <c:crosses val="max"/>
        <c:crossBetween val="between"/>
      </c:valAx>
      <c:spPr>
        <a:noFill/>
        <a:ln>
          <a:noFill/>
        </a:ln>
      </c:spPr>
    </c:plotArea>
    <c:legend>
      <c:legendPos val="t"/>
      <c:layout>
        <c:manualLayout>
          <c:xMode val="edge"/>
          <c:yMode val="edge"/>
          <c:x val="4.4076770779223104E-2"/>
          <c:y val="3.2394444727266561E-2"/>
          <c:w val="0.89999994888899149"/>
          <c:h val="7.8905854175302839E-2"/>
        </c:manualLayout>
      </c:layout>
      <c:overlay val="0"/>
      <c:txPr>
        <a:bodyPr/>
        <a:lstStyle/>
        <a:p>
          <a:pPr>
            <a:defRPr sz="1200"/>
          </a:pPr>
          <a:endParaRPr lang="cs-CZ"/>
        </a:p>
      </c:txPr>
    </c:legend>
    <c:plotVisOnly val="1"/>
    <c:dispBlanksAs val="gap"/>
    <c:showDLblsOverMax val="0"/>
  </c:chart>
  <c:spPr>
    <a:noFill/>
    <a:ln>
      <a:noFill/>
    </a:ln>
  </c:spPr>
  <c:txPr>
    <a:bodyPr/>
    <a:lstStyle/>
    <a:p>
      <a:pPr>
        <a:defRPr sz="1050"/>
      </a:pPr>
      <a:endParaRPr lang="cs-CZ"/>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0347147673503543E-2"/>
          <c:y val="0.13040850919713454"/>
          <c:w val="0.92758421944204839"/>
          <c:h val="0.83405023733948613"/>
        </c:manualLayout>
      </c:layout>
      <c:barChart>
        <c:barDir val="bar"/>
        <c:grouping val="stacked"/>
        <c:varyColors val="0"/>
        <c:ser>
          <c:idx val="0"/>
          <c:order val="0"/>
          <c:tx>
            <c:strRef>
              <c:f>T_chart!$A$25</c:f>
              <c:strCache>
                <c:ptCount val="1"/>
                <c:pt idx="0">
                  <c:v>Velmi dobrý</c:v>
                </c:pt>
              </c:strCache>
            </c:strRef>
          </c:tx>
          <c:spPr>
            <a:solidFill>
              <a:schemeClr val="accent1"/>
            </a:solidFill>
          </c:spPr>
          <c:invertIfNegative val="0"/>
          <c:dLbls>
            <c:numFmt formatCode="[&gt;0.015]\ 0%;;" sourceLinked="0"/>
            <c:spPr>
              <a:noFill/>
              <a:ln>
                <a:noFill/>
              </a:ln>
              <a:effectLst/>
            </c:spPr>
            <c:txPr>
              <a:bodyPr/>
              <a:lstStyle/>
              <a:p>
                <a:pPr>
                  <a:defRPr sz="1200">
                    <a:solidFill>
                      <a:schemeClr val="accent1">
                        <a:lumMod val="20000"/>
                        <a:lumOff val="8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T_chart!$B$24:$I$24</c:f>
              <c:strCache>
                <c:ptCount val="8"/>
                <c:pt idx="0">
                  <c:v>Vztahy s přáteli a kamarády</c:v>
                </c:pt>
                <c:pt idx="1">
                  <c:v>Vztah s rodinou a dětmi</c:v>
                </c:pt>
                <c:pt idx="2">
                  <c:v>Životní optimismus, chuť do života</c:v>
                </c:pt>
                <c:pt idx="3">
                  <c:v>Koníčky a volný čas</c:v>
                </c:pt>
                <c:pt idx="4">
                  <c:v>Vztah s partnerem/partnerkou</c:v>
                </c:pt>
                <c:pt idx="5">
                  <c:v>Práce</c:v>
                </c:pt>
                <c:pt idx="6">
                  <c:v>Cestování</c:v>
                </c:pt>
                <c:pt idx="7">
                  <c:v>Zájem o politiku a veřejné dění</c:v>
                </c:pt>
              </c:strCache>
            </c:strRef>
          </c:cat>
          <c:val>
            <c:numRef>
              <c:f>T_chart!$B$25:$I$25</c:f>
              <c:numCache>
                <c:formatCode>0%</c:formatCode>
                <c:ptCount val="8"/>
                <c:pt idx="0">
                  <c:v>0.50259067357512954</c:v>
                </c:pt>
                <c:pt idx="1">
                  <c:v>0.60103626943005184</c:v>
                </c:pt>
                <c:pt idx="2">
                  <c:v>0.43005181347150256</c:v>
                </c:pt>
                <c:pt idx="3">
                  <c:v>0.38860103626943004</c:v>
                </c:pt>
                <c:pt idx="4">
                  <c:v>0.48704663212435234</c:v>
                </c:pt>
                <c:pt idx="5">
                  <c:v>0.33678756476683935</c:v>
                </c:pt>
                <c:pt idx="6">
                  <c:v>0.23834196891191708</c:v>
                </c:pt>
                <c:pt idx="7">
                  <c:v>0.12435233160621761</c:v>
                </c:pt>
              </c:numCache>
            </c:numRef>
          </c:val>
          <c:extLst xmlns:c16r2="http://schemas.microsoft.com/office/drawing/2015/06/chart">
            <c:ext xmlns:c16="http://schemas.microsoft.com/office/drawing/2014/chart" uri="{C3380CC4-5D6E-409C-BE32-E72D297353CC}">
              <c16:uniqueId val="{00000000-C5C4-4E71-8498-9087B2B61F97}"/>
            </c:ext>
          </c:extLst>
        </c:ser>
        <c:ser>
          <c:idx val="1"/>
          <c:order val="1"/>
          <c:tx>
            <c:strRef>
              <c:f>T_chart!$A$26</c:f>
              <c:strCache>
                <c:ptCount val="1"/>
                <c:pt idx="0">
                  <c:v>Spíše dobrý</c:v>
                </c:pt>
              </c:strCache>
            </c:strRef>
          </c:tx>
          <c:spPr>
            <a:solidFill>
              <a:schemeClr val="accent2">
                <a:lumMod val="60000"/>
                <a:lumOff val="40000"/>
              </a:schemeClr>
            </a:solidFill>
          </c:spPr>
          <c:invertIfNegative val="0"/>
          <c:dLbls>
            <c:numFmt formatCode="[&gt;0.015]\ 0%;;" sourceLinked="0"/>
            <c:spPr>
              <a:noFill/>
              <a:ln>
                <a:noFill/>
              </a:ln>
              <a:effectLst/>
            </c:spPr>
            <c:txPr>
              <a:bodyPr/>
              <a:lstStyle/>
              <a:p>
                <a:pPr>
                  <a:defRPr sz="1200">
                    <a:solidFill>
                      <a:schemeClr val="accent1">
                        <a:lumMod val="75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T_chart!$B$24:$I$24</c:f>
              <c:strCache>
                <c:ptCount val="8"/>
                <c:pt idx="0">
                  <c:v>Vztahy s přáteli a kamarády</c:v>
                </c:pt>
                <c:pt idx="1">
                  <c:v>Vztah s rodinou a dětmi</c:v>
                </c:pt>
                <c:pt idx="2">
                  <c:v>Životní optimismus, chuť do života</c:v>
                </c:pt>
                <c:pt idx="3">
                  <c:v>Koníčky a volný čas</c:v>
                </c:pt>
                <c:pt idx="4">
                  <c:v>Vztah s partnerem/partnerkou</c:v>
                </c:pt>
                <c:pt idx="5">
                  <c:v>Práce</c:v>
                </c:pt>
                <c:pt idx="6">
                  <c:v>Cestování</c:v>
                </c:pt>
                <c:pt idx="7">
                  <c:v>Zájem o politiku a veřejné dění</c:v>
                </c:pt>
              </c:strCache>
            </c:strRef>
          </c:cat>
          <c:val>
            <c:numRef>
              <c:f>T_chart!$B$26:$I$26</c:f>
              <c:numCache>
                <c:formatCode>0%</c:formatCode>
                <c:ptCount val="8"/>
                <c:pt idx="0">
                  <c:v>0.41968911917098445</c:v>
                </c:pt>
                <c:pt idx="1">
                  <c:v>0.27979274611398963</c:v>
                </c:pt>
                <c:pt idx="2">
                  <c:v>0.38341968911917096</c:v>
                </c:pt>
                <c:pt idx="3">
                  <c:v>0.40932642487046633</c:v>
                </c:pt>
                <c:pt idx="4">
                  <c:v>0.23316062176165803</c:v>
                </c:pt>
                <c:pt idx="5">
                  <c:v>0.37823834196891193</c:v>
                </c:pt>
                <c:pt idx="6">
                  <c:v>0.33678756476683935</c:v>
                </c:pt>
                <c:pt idx="7">
                  <c:v>0.34715025906735753</c:v>
                </c:pt>
              </c:numCache>
            </c:numRef>
          </c:val>
          <c:extLst xmlns:c16r2="http://schemas.microsoft.com/office/drawing/2015/06/chart">
            <c:ext xmlns:c16="http://schemas.microsoft.com/office/drawing/2014/chart" uri="{C3380CC4-5D6E-409C-BE32-E72D297353CC}">
              <c16:uniqueId val="{00000001-C5C4-4E71-8498-9087B2B61F97}"/>
            </c:ext>
          </c:extLst>
        </c:ser>
        <c:ser>
          <c:idx val="2"/>
          <c:order val="2"/>
          <c:tx>
            <c:strRef>
              <c:f>T_chart!$A$27</c:f>
              <c:strCache>
                <c:ptCount val="1"/>
                <c:pt idx="0">
                  <c:v>Spíše špatný</c:v>
                </c:pt>
              </c:strCache>
            </c:strRef>
          </c:tx>
          <c:spPr>
            <a:solidFill>
              <a:schemeClr val="accent5">
                <a:lumMod val="60000"/>
                <a:lumOff val="40000"/>
              </a:schemeClr>
            </a:solidFill>
          </c:spPr>
          <c:invertIfNegative val="0"/>
          <c:dLbls>
            <c:numFmt formatCode="[&gt;0.015]\ 0%;;" sourceLinked="0"/>
            <c:spPr>
              <a:noFill/>
              <a:ln>
                <a:noFill/>
              </a:ln>
              <a:effectLst/>
            </c:spPr>
            <c:txPr>
              <a:bodyPr/>
              <a:lstStyle/>
              <a:p>
                <a:pPr>
                  <a:defRPr sz="1200">
                    <a:solidFill>
                      <a:schemeClr val="accent5">
                        <a:lumMod val="5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T_chart!$B$24:$I$24</c:f>
              <c:strCache>
                <c:ptCount val="8"/>
                <c:pt idx="0">
                  <c:v>Vztahy s přáteli a kamarády</c:v>
                </c:pt>
                <c:pt idx="1">
                  <c:v>Vztah s rodinou a dětmi</c:v>
                </c:pt>
                <c:pt idx="2">
                  <c:v>Životní optimismus, chuť do života</c:v>
                </c:pt>
                <c:pt idx="3">
                  <c:v>Koníčky a volný čas</c:v>
                </c:pt>
                <c:pt idx="4">
                  <c:v>Vztah s partnerem/partnerkou</c:v>
                </c:pt>
                <c:pt idx="5">
                  <c:v>Práce</c:v>
                </c:pt>
                <c:pt idx="6">
                  <c:v>Cestování</c:v>
                </c:pt>
                <c:pt idx="7">
                  <c:v>Zájem o politiku a veřejné dění</c:v>
                </c:pt>
              </c:strCache>
            </c:strRef>
          </c:cat>
          <c:val>
            <c:numRef>
              <c:f>T_chart!$B$27:$I$27</c:f>
              <c:numCache>
                <c:formatCode>0%</c:formatCode>
                <c:ptCount val="8"/>
                <c:pt idx="0">
                  <c:v>3.6269430051813469E-2</c:v>
                </c:pt>
                <c:pt idx="1">
                  <c:v>3.1088082901554404E-2</c:v>
                </c:pt>
                <c:pt idx="2">
                  <c:v>0.13471502590673576</c:v>
                </c:pt>
                <c:pt idx="3">
                  <c:v>0.14507772020725387</c:v>
                </c:pt>
                <c:pt idx="4">
                  <c:v>7.7720207253886009E-2</c:v>
                </c:pt>
                <c:pt idx="5">
                  <c:v>0.10880829015544041</c:v>
                </c:pt>
                <c:pt idx="6">
                  <c:v>0.21243523316062177</c:v>
                </c:pt>
                <c:pt idx="7">
                  <c:v>0.24352331606217617</c:v>
                </c:pt>
              </c:numCache>
            </c:numRef>
          </c:val>
          <c:extLst xmlns:c16r2="http://schemas.microsoft.com/office/drawing/2015/06/chart">
            <c:ext xmlns:c16="http://schemas.microsoft.com/office/drawing/2014/chart" uri="{C3380CC4-5D6E-409C-BE32-E72D297353CC}">
              <c16:uniqueId val="{00000002-C5C4-4E71-8498-9087B2B61F97}"/>
            </c:ext>
          </c:extLst>
        </c:ser>
        <c:ser>
          <c:idx val="3"/>
          <c:order val="3"/>
          <c:tx>
            <c:strRef>
              <c:f>T_chart!$A$28</c:f>
              <c:strCache>
                <c:ptCount val="1"/>
                <c:pt idx="0">
                  <c:v>Velmi špatný</c:v>
                </c:pt>
              </c:strCache>
            </c:strRef>
          </c:tx>
          <c:spPr>
            <a:solidFill>
              <a:schemeClr val="accent5"/>
            </a:solidFill>
          </c:spPr>
          <c:invertIfNegative val="0"/>
          <c:dLbls>
            <c:numFmt formatCode="[&gt;0.015]\ 0%;;" sourceLinked="0"/>
            <c:spPr>
              <a:noFill/>
              <a:ln>
                <a:noFill/>
              </a:ln>
              <a:effectLst/>
            </c:spPr>
            <c:txPr>
              <a:bodyPr wrap="square" lIns="38100" tIns="19050" rIns="38100" bIns="19050" anchor="ctr">
                <a:spAutoFit/>
              </a:bodyPr>
              <a:lstStyle/>
              <a:p>
                <a:pPr>
                  <a:defRPr sz="1200">
                    <a:solidFill>
                      <a:schemeClr val="accent5">
                        <a:lumMod val="20000"/>
                        <a:lumOff val="8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T_chart!$B$24:$I$24</c:f>
              <c:strCache>
                <c:ptCount val="8"/>
                <c:pt idx="0">
                  <c:v>Vztahy s přáteli a kamarády</c:v>
                </c:pt>
                <c:pt idx="1">
                  <c:v>Vztah s rodinou a dětmi</c:v>
                </c:pt>
                <c:pt idx="2">
                  <c:v>Životní optimismus, chuť do života</c:v>
                </c:pt>
                <c:pt idx="3">
                  <c:v>Koníčky a volný čas</c:v>
                </c:pt>
                <c:pt idx="4">
                  <c:v>Vztah s partnerem/partnerkou</c:v>
                </c:pt>
                <c:pt idx="5">
                  <c:v>Práce</c:v>
                </c:pt>
                <c:pt idx="6">
                  <c:v>Cestování</c:v>
                </c:pt>
                <c:pt idx="7">
                  <c:v>Zájem o politiku a veřejné dění</c:v>
                </c:pt>
              </c:strCache>
            </c:strRef>
          </c:cat>
          <c:val>
            <c:numRef>
              <c:f>T_chart!$B$28:$I$28</c:f>
              <c:numCache>
                <c:formatCode>0%</c:formatCode>
                <c:ptCount val="8"/>
                <c:pt idx="0">
                  <c:v>1.5544041450777202E-2</c:v>
                </c:pt>
                <c:pt idx="1">
                  <c:v>2.5906735751295335E-2</c:v>
                </c:pt>
                <c:pt idx="2">
                  <c:v>4.145077720207254E-2</c:v>
                </c:pt>
                <c:pt idx="3">
                  <c:v>3.1088082901554404E-2</c:v>
                </c:pt>
                <c:pt idx="4">
                  <c:v>3.1088082901554404E-2</c:v>
                </c:pt>
                <c:pt idx="5">
                  <c:v>4.145077720207254E-2</c:v>
                </c:pt>
                <c:pt idx="6">
                  <c:v>0.11398963730569948</c:v>
                </c:pt>
                <c:pt idx="7">
                  <c:v>0.13471502590673576</c:v>
                </c:pt>
              </c:numCache>
            </c:numRef>
          </c:val>
          <c:extLst xmlns:c16r2="http://schemas.microsoft.com/office/drawing/2015/06/chart">
            <c:ext xmlns:c16="http://schemas.microsoft.com/office/drawing/2014/chart" uri="{C3380CC4-5D6E-409C-BE32-E72D297353CC}">
              <c16:uniqueId val="{00000003-C5C4-4E71-8498-9087B2B61F97}"/>
            </c:ext>
          </c:extLst>
        </c:ser>
        <c:ser>
          <c:idx val="4"/>
          <c:order val="4"/>
          <c:tx>
            <c:strRef>
              <c:f>T_chart!$A$29</c:f>
              <c:strCache>
                <c:ptCount val="1"/>
                <c:pt idx="0">
                  <c:v>Nevím/Netýká se mě</c:v>
                </c:pt>
              </c:strCache>
            </c:strRef>
          </c:tx>
          <c:spPr>
            <a:solidFill>
              <a:schemeClr val="bg1">
                <a:lumMod val="65000"/>
              </a:schemeClr>
            </a:solidFill>
          </c:spPr>
          <c:invertIfNegative val="0"/>
          <c:dLbls>
            <c:dLbl>
              <c:idx val="0"/>
              <c:delete val="1"/>
              <c:extLst xmlns:c16r2="http://schemas.microsoft.com/office/drawing/2015/06/chart">
                <c:ext xmlns:c16="http://schemas.microsoft.com/office/drawing/2014/chart" uri="{C3380CC4-5D6E-409C-BE32-E72D297353CC}">
                  <c16:uniqueId val="{00000004-C5C4-4E71-8498-9087B2B61F97}"/>
                </c:ext>
                <c:ext xmlns:c15="http://schemas.microsoft.com/office/drawing/2012/chart" uri="{CE6537A1-D6FC-4f65-9D91-7224C49458BB}"/>
              </c:extLst>
            </c:dLbl>
            <c:dLbl>
              <c:idx val="2"/>
              <c:delete val="1"/>
              <c:extLst xmlns:c16r2="http://schemas.microsoft.com/office/drawing/2015/06/chart">
                <c:ext xmlns:c16="http://schemas.microsoft.com/office/drawing/2014/chart" uri="{C3380CC4-5D6E-409C-BE32-E72D297353CC}">
                  <c16:uniqueId val="{00000005-C5C4-4E71-8498-9087B2B61F97}"/>
                </c:ext>
                <c:ext xmlns:c15="http://schemas.microsoft.com/office/drawing/2012/chart" uri="{CE6537A1-D6FC-4f65-9D91-7224C49458BB}"/>
              </c:extLst>
            </c:dLbl>
            <c:dLbl>
              <c:idx val="3"/>
              <c:delete val="1"/>
              <c:extLst xmlns:c16r2="http://schemas.microsoft.com/office/drawing/2015/06/chart">
                <c:ext xmlns:c16="http://schemas.microsoft.com/office/drawing/2014/chart" uri="{C3380CC4-5D6E-409C-BE32-E72D297353CC}">
                  <c16:uniqueId val="{00000006-C5C4-4E71-8498-9087B2B61F97}"/>
                </c:ext>
                <c:ext xmlns:c15="http://schemas.microsoft.com/office/drawing/2012/chart" uri="{CE6537A1-D6FC-4f65-9D91-7224C49458BB}"/>
              </c:extLst>
            </c:dLbl>
            <c:spPr>
              <a:noFill/>
              <a:ln>
                <a:noFill/>
              </a:ln>
              <a:effectLst/>
            </c:spPr>
            <c:txPr>
              <a:bodyPr wrap="square" lIns="38100" tIns="19050" rIns="38100" bIns="19050" anchor="ctr">
                <a:spAutoFit/>
              </a:bodyPr>
              <a:lstStyle/>
              <a:p>
                <a:pPr>
                  <a:defRPr sz="1200">
                    <a:solidFill>
                      <a:schemeClr val="bg1"/>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T_chart!$B$24:$I$24</c:f>
              <c:strCache>
                <c:ptCount val="8"/>
                <c:pt idx="0">
                  <c:v>Vztahy s přáteli a kamarády</c:v>
                </c:pt>
                <c:pt idx="1">
                  <c:v>Vztah s rodinou a dětmi</c:v>
                </c:pt>
                <c:pt idx="2">
                  <c:v>Životní optimismus, chuť do života</c:v>
                </c:pt>
                <c:pt idx="3">
                  <c:v>Koníčky a volný čas</c:v>
                </c:pt>
                <c:pt idx="4">
                  <c:v>Vztah s partnerem/partnerkou</c:v>
                </c:pt>
                <c:pt idx="5">
                  <c:v>Práce</c:v>
                </c:pt>
                <c:pt idx="6">
                  <c:v>Cestování</c:v>
                </c:pt>
                <c:pt idx="7">
                  <c:v>Zájem o politiku a veřejné dění</c:v>
                </c:pt>
              </c:strCache>
            </c:strRef>
          </c:cat>
          <c:val>
            <c:numRef>
              <c:f>T_chart!$B$29:$I$29</c:f>
              <c:numCache>
                <c:formatCode>0%</c:formatCode>
                <c:ptCount val="8"/>
                <c:pt idx="0">
                  <c:v>2.5906735751295335E-2</c:v>
                </c:pt>
                <c:pt idx="1">
                  <c:v>5.6994818652849742E-2</c:v>
                </c:pt>
                <c:pt idx="2">
                  <c:v>5.1813471502590676E-3</c:v>
                </c:pt>
                <c:pt idx="3">
                  <c:v>2.5906735751295335E-2</c:v>
                </c:pt>
                <c:pt idx="4">
                  <c:v>0.17616580310880828</c:v>
                </c:pt>
                <c:pt idx="5">
                  <c:v>0.12953367875647667</c:v>
                </c:pt>
                <c:pt idx="6">
                  <c:v>9.8445595854922283E-2</c:v>
                </c:pt>
                <c:pt idx="7">
                  <c:v>0.15025906735751296</c:v>
                </c:pt>
              </c:numCache>
            </c:numRef>
          </c:val>
          <c:extLst xmlns:c16r2="http://schemas.microsoft.com/office/drawing/2015/06/chart">
            <c:ext xmlns:c16="http://schemas.microsoft.com/office/drawing/2014/chart" uri="{C3380CC4-5D6E-409C-BE32-E72D297353CC}">
              <c16:uniqueId val="{00000007-C5C4-4E71-8498-9087B2B61F97}"/>
            </c:ext>
          </c:extLst>
        </c:ser>
        <c:dLbls>
          <c:showLegendKey val="0"/>
          <c:showVal val="1"/>
          <c:showCatName val="0"/>
          <c:showSerName val="0"/>
          <c:showPercent val="0"/>
          <c:showBubbleSize val="0"/>
        </c:dLbls>
        <c:gapWidth val="80"/>
        <c:overlap val="100"/>
        <c:axId val="179229744"/>
        <c:axId val="179239536"/>
      </c:barChart>
      <c:catAx>
        <c:axId val="179229744"/>
        <c:scaling>
          <c:orientation val="maxMin"/>
        </c:scaling>
        <c:delete val="1"/>
        <c:axPos val="l"/>
        <c:numFmt formatCode="General" sourceLinked="1"/>
        <c:majorTickMark val="out"/>
        <c:minorTickMark val="none"/>
        <c:tickLblPos val="nextTo"/>
        <c:crossAx val="179239536"/>
        <c:crosses val="autoZero"/>
        <c:auto val="1"/>
        <c:lblAlgn val="ctr"/>
        <c:lblOffset val="100"/>
        <c:tickMarkSkip val="1"/>
        <c:noMultiLvlLbl val="0"/>
      </c:catAx>
      <c:valAx>
        <c:axId val="179239536"/>
        <c:scaling>
          <c:orientation val="minMax"/>
          <c:max val="1"/>
        </c:scaling>
        <c:delete val="1"/>
        <c:axPos val="b"/>
        <c:numFmt formatCode="0%" sourceLinked="1"/>
        <c:majorTickMark val="out"/>
        <c:minorTickMark val="none"/>
        <c:tickLblPos val="none"/>
        <c:crossAx val="179229744"/>
        <c:crosses val="max"/>
        <c:crossBetween val="between"/>
      </c:valAx>
      <c:spPr>
        <a:noFill/>
        <a:ln>
          <a:noFill/>
        </a:ln>
      </c:spPr>
    </c:plotArea>
    <c:plotVisOnly val="1"/>
    <c:dispBlanksAs val="gap"/>
    <c:showDLblsOverMax val="0"/>
  </c:chart>
  <c:spPr>
    <a:noFill/>
    <a:ln>
      <a:noFill/>
    </a:ln>
  </c:spPr>
  <c:txPr>
    <a:bodyPr/>
    <a:lstStyle/>
    <a:p>
      <a:pPr>
        <a:defRPr sz="1050"/>
      </a:pPr>
      <a:endParaRPr lang="cs-CZ"/>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9273835235486304"/>
          <c:y val="0.13040850919713454"/>
          <c:w val="0.60519301476068887"/>
          <c:h val="0.83405023733948613"/>
        </c:manualLayout>
      </c:layout>
      <c:barChart>
        <c:barDir val="bar"/>
        <c:grouping val="stacked"/>
        <c:varyColors val="0"/>
        <c:ser>
          <c:idx val="0"/>
          <c:order val="0"/>
          <c:tx>
            <c:strRef>
              <c:f>T_chart!$A$25</c:f>
              <c:strCache>
                <c:ptCount val="1"/>
                <c:pt idx="0">
                  <c:v>Rozhodně zlepšil</c:v>
                </c:pt>
              </c:strCache>
            </c:strRef>
          </c:tx>
          <c:spPr>
            <a:solidFill>
              <a:schemeClr val="accent1"/>
            </a:solidFill>
          </c:spPr>
          <c:invertIfNegative val="0"/>
          <c:dLbls>
            <c:numFmt formatCode="[&gt;0.015]\ 0%;;" sourceLinked="0"/>
            <c:spPr>
              <a:noFill/>
              <a:ln>
                <a:noFill/>
              </a:ln>
              <a:effectLst/>
            </c:spPr>
            <c:txPr>
              <a:bodyPr/>
              <a:lstStyle/>
              <a:p>
                <a:pPr>
                  <a:defRPr sz="1200">
                    <a:solidFill>
                      <a:schemeClr val="accent1">
                        <a:lumMod val="20000"/>
                        <a:lumOff val="8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T_chart!$B$24:$I$24</c:f>
              <c:strCache>
                <c:ptCount val="8"/>
                <c:pt idx="0">
                  <c:v>Cestování</c:v>
                </c:pt>
                <c:pt idx="1">
                  <c:v>Zájem o politiku a veřejné dění</c:v>
                </c:pt>
                <c:pt idx="2">
                  <c:v>Koníčky a volný čas</c:v>
                </c:pt>
                <c:pt idx="3">
                  <c:v>Životní optimismus, chuť do života</c:v>
                </c:pt>
                <c:pt idx="4">
                  <c:v>Vztah s partnerem/partnerkou</c:v>
                </c:pt>
                <c:pt idx="5">
                  <c:v>Práce</c:v>
                </c:pt>
                <c:pt idx="6">
                  <c:v>Vztahy s přáteli a kamarády</c:v>
                </c:pt>
                <c:pt idx="7">
                  <c:v>Vztah s rodinou a dětmi</c:v>
                </c:pt>
              </c:strCache>
            </c:strRef>
          </c:cat>
          <c:val>
            <c:numRef>
              <c:f>T_chart!$B$25:$I$25</c:f>
              <c:numCache>
                <c:formatCode>0%</c:formatCode>
                <c:ptCount val="8"/>
                <c:pt idx="0">
                  <c:v>9.8445595854922283E-2</c:v>
                </c:pt>
                <c:pt idx="1">
                  <c:v>7.2538860103626937E-2</c:v>
                </c:pt>
                <c:pt idx="2">
                  <c:v>0.11917098445595854</c:v>
                </c:pt>
                <c:pt idx="3">
                  <c:v>0.16062176165803108</c:v>
                </c:pt>
                <c:pt idx="4">
                  <c:v>0.18134715025906736</c:v>
                </c:pt>
                <c:pt idx="5">
                  <c:v>0.15025906735751296</c:v>
                </c:pt>
                <c:pt idx="6">
                  <c:v>0.15544041450777202</c:v>
                </c:pt>
                <c:pt idx="7">
                  <c:v>0.21243523316062177</c:v>
                </c:pt>
              </c:numCache>
            </c:numRef>
          </c:val>
          <c:extLst xmlns:c16r2="http://schemas.microsoft.com/office/drawing/2015/06/chart">
            <c:ext xmlns:c16="http://schemas.microsoft.com/office/drawing/2014/chart" uri="{C3380CC4-5D6E-409C-BE32-E72D297353CC}">
              <c16:uniqueId val="{00000000-8200-4155-BB04-373248AB1367}"/>
            </c:ext>
          </c:extLst>
        </c:ser>
        <c:ser>
          <c:idx val="1"/>
          <c:order val="1"/>
          <c:tx>
            <c:strRef>
              <c:f>T_chart!$A$26</c:f>
              <c:strCache>
                <c:ptCount val="1"/>
                <c:pt idx="0">
                  <c:v>Spíše zlepšil</c:v>
                </c:pt>
              </c:strCache>
            </c:strRef>
          </c:tx>
          <c:spPr>
            <a:solidFill>
              <a:schemeClr val="accent2">
                <a:lumMod val="60000"/>
                <a:lumOff val="40000"/>
              </a:schemeClr>
            </a:solidFill>
          </c:spPr>
          <c:invertIfNegative val="0"/>
          <c:dLbls>
            <c:numFmt formatCode="[&gt;0.015]\ 0%;;" sourceLinked="0"/>
            <c:spPr>
              <a:noFill/>
              <a:ln>
                <a:noFill/>
              </a:ln>
              <a:effectLst/>
            </c:spPr>
            <c:txPr>
              <a:bodyPr/>
              <a:lstStyle/>
              <a:p>
                <a:pPr>
                  <a:defRPr sz="1200">
                    <a:solidFill>
                      <a:schemeClr val="accent1">
                        <a:lumMod val="75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T_chart!$B$24:$I$24</c:f>
              <c:strCache>
                <c:ptCount val="8"/>
                <c:pt idx="0">
                  <c:v>Cestování</c:v>
                </c:pt>
                <c:pt idx="1">
                  <c:v>Zájem o politiku a veřejné dění</c:v>
                </c:pt>
                <c:pt idx="2">
                  <c:v>Koníčky a volný čas</c:v>
                </c:pt>
                <c:pt idx="3">
                  <c:v>Životní optimismus, chuť do života</c:v>
                </c:pt>
                <c:pt idx="4">
                  <c:v>Vztah s partnerem/partnerkou</c:v>
                </c:pt>
                <c:pt idx="5">
                  <c:v>Práce</c:v>
                </c:pt>
                <c:pt idx="6">
                  <c:v>Vztahy s přáteli a kamarády</c:v>
                </c:pt>
                <c:pt idx="7">
                  <c:v>Vztah s rodinou a dětmi</c:v>
                </c:pt>
              </c:strCache>
            </c:strRef>
          </c:cat>
          <c:val>
            <c:numRef>
              <c:f>T_chart!$B$26:$I$26</c:f>
              <c:numCache>
                <c:formatCode>0%</c:formatCode>
                <c:ptCount val="8"/>
                <c:pt idx="0">
                  <c:v>0.18134715025906736</c:v>
                </c:pt>
                <c:pt idx="1">
                  <c:v>0.25906735751295334</c:v>
                </c:pt>
                <c:pt idx="2">
                  <c:v>0.25388601036269431</c:v>
                </c:pt>
                <c:pt idx="3">
                  <c:v>0.21243523316062177</c:v>
                </c:pt>
                <c:pt idx="4">
                  <c:v>0.28497409326424872</c:v>
                </c:pt>
                <c:pt idx="5">
                  <c:v>0.32642487046632124</c:v>
                </c:pt>
                <c:pt idx="6">
                  <c:v>0.37823834196891193</c:v>
                </c:pt>
                <c:pt idx="7">
                  <c:v>0.36269430051813473</c:v>
                </c:pt>
              </c:numCache>
            </c:numRef>
          </c:val>
          <c:extLst xmlns:c16r2="http://schemas.microsoft.com/office/drawing/2015/06/chart">
            <c:ext xmlns:c16="http://schemas.microsoft.com/office/drawing/2014/chart" uri="{C3380CC4-5D6E-409C-BE32-E72D297353CC}">
              <c16:uniqueId val="{00000001-8200-4155-BB04-373248AB1367}"/>
            </c:ext>
          </c:extLst>
        </c:ser>
        <c:ser>
          <c:idx val="2"/>
          <c:order val="2"/>
          <c:tx>
            <c:strRef>
              <c:f>T_chart!$A$27</c:f>
              <c:strCache>
                <c:ptCount val="1"/>
                <c:pt idx="0">
                  <c:v>Spíše zhoršil</c:v>
                </c:pt>
              </c:strCache>
            </c:strRef>
          </c:tx>
          <c:spPr>
            <a:solidFill>
              <a:schemeClr val="accent5">
                <a:lumMod val="60000"/>
                <a:lumOff val="40000"/>
              </a:schemeClr>
            </a:solidFill>
          </c:spPr>
          <c:invertIfNegative val="0"/>
          <c:dLbls>
            <c:numFmt formatCode="[&gt;0.015]\ 0%;;" sourceLinked="0"/>
            <c:spPr>
              <a:noFill/>
              <a:ln>
                <a:noFill/>
              </a:ln>
              <a:effectLst/>
            </c:spPr>
            <c:txPr>
              <a:bodyPr/>
              <a:lstStyle/>
              <a:p>
                <a:pPr>
                  <a:defRPr sz="1200">
                    <a:solidFill>
                      <a:schemeClr val="accent5">
                        <a:lumMod val="5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T_chart!$B$24:$I$24</c:f>
              <c:strCache>
                <c:ptCount val="8"/>
                <c:pt idx="0">
                  <c:v>Cestování</c:v>
                </c:pt>
                <c:pt idx="1">
                  <c:v>Zájem o politiku a veřejné dění</c:v>
                </c:pt>
                <c:pt idx="2">
                  <c:v>Koníčky a volný čas</c:v>
                </c:pt>
                <c:pt idx="3">
                  <c:v>Životní optimismus, chuť do života</c:v>
                </c:pt>
                <c:pt idx="4">
                  <c:v>Vztah s partnerem/partnerkou</c:v>
                </c:pt>
                <c:pt idx="5">
                  <c:v>Práce</c:v>
                </c:pt>
                <c:pt idx="6">
                  <c:v>Vztahy s přáteli a kamarády</c:v>
                </c:pt>
                <c:pt idx="7">
                  <c:v>Vztah s rodinou a dětmi</c:v>
                </c:pt>
              </c:strCache>
            </c:strRef>
          </c:cat>
          <c:val>
            <c:numRef>
              <c:f>T_chart!$B$27:$I$27</c:f>
              <c:numCache>
                <c:formatCode>0%</c:formatCode>
                <c:ptCount val="8"/>
                <c:pt idx="0">
                  <c:v>0.35233160621761656</c:v>
                </c:pt>
                <c:pt idx="1">
                  <c:v>0.39896373056994816</c:v>
                </c:pt>
                <c:pt idx="2">
                  <c:v>0.45077720207253885</c:v>
                </c:pt>
                <c:pt idx="3">
                  <c:v>0.41450777202072536</c:v>
                </c:pt>
                <c:pt idx="4">
                  <c:v>0.36269430051813473</c:v>
                </c:pt>
                <c:pt idx="5">
                  <c:v>0.36787564766839376</c:v>
                </c:pt>
                <c:pt idx="6">
                  <c:v>0.36269430051813473</c:v>
                </c:pt>
                <c:pt idx="7">
                  <c:v>0.33160621761658032</c:v>
                </c:pt>
              </c:numCache>
            </c:numRef>
          </c:val>
          <c:extLst xmlns:c16r2="http://schemas.microsoft.com/office/drawing/2015/06/chart">
            <c:ext xmlns:c16="http://schemas.microsoft.com/office/drawing/2014/chart" uri="{C3380CC4-5D6E-409C-BE32-E72D297353CC}">
              <c16:uniqueId val="{00000002-8200-4155-BB04-373248AB1367}"/>
            </c:ext>
          </c:extLst>
        </c:ser>
        <c:ser>
          <c:idx val="3"/>
          <c:order val="3"/>
          <c:tx>
            <c:strRef>
              <c:f>T_chart!$A$28</c:f>
              <c:strCache>
                <c:ptCount val="1"/>
                <c:pt idx="0">
                  <c:v>Rozhodně zhoršil</c:v>
                </c:pt>
              </c:strCache>
            </c:strRef>
          </c:tx>
          <c:spPr>
            <a:solidFill>
              <a:schemeClr val="accent5"/>
            </a:solidFill>
          </c:spPr>
          <c:invertIfNegative val="0"/>
          <c:dLbls>
            <c:numFmt formatCode="[&gt;0.015]\ 0%;;" sourceLinked="0"/>
            <c:spPr>
              <a:noFill/>
              <a:ln>
                <a:noFill/>
              </a:ln>
              <a:effectLst/>
            </c:spPr>
            <c:txPr>
              <a:bodyPr wrap="square" lIns="38100" tIns="19050" rIns="38100" bIns="19050" anchor="ctr">
                <a:spAutoFit/>
              </a:bodyPr>
              <a:lstStyle/>
              <a:p>
                <a:pPr>
                  <a:defRPr sz="1200">
                    <a:solidFill>
                      <a:schemeClr val="accent5">
                        <a:lumMod val="20000"/>
                        <a:lumOff val="8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T_chart!$B$24:$I$24</c:f>
              <c:strCache>
                <c:ptCount val="8"/>
                <c:pt idx="0">
                  <c:v>Cestování</c:v>
                </c:pt>
                <c:pt idx="1">
                  <c:v>Zájem o politiku a veřejné dění</c:v>
                </c:pt>
                <c:pt idx="2">
                  <c:v>Koníčky a volný čas</c:v>
                </c:pt>
                <c:pt idx="3">
                  <c:v>Životní optimismus, chuť do života</c:v>
                </c:pt>
                <c:pt idx="4">
                  <c:v>Vztah s partnerem/partnerkou</c:v>
                </c:pt>
                <c:pt idx="5">
                  <c:v>Práce</c:v>
                </c:pt>
                <c:pt idx="6">
                  <c:v>Vztahy s přáteli a kamarády</c:v>
                </c:pt>
                <c:pt idx="7">
                  <c:v>Vztah s rodinou a dětmi</c:v>
                </c:pt>
              </c:strCache>
            </c:strRef>
          </c:cat>
          <c:val>
            <c:numRef>
              <c:f>T_chart!$B$28:$I$28</c:f>
              <c:numCache>
                <c:formatCode>0%</c:formatCode>
                <c:ptCount val="8"/>
                <c:pt idx="0">
                  <c:v>0.36787564766839376</c:v>
                </c:pt>
                <c:pt idx="1">
                  <c:v>0.26424870466321243</c:v>
                </c:pt>
                <c:pt idx="2">
                  <c:v>0.17616580310880828</c:v>
                </c:pt>
                <c:pt idx="3">
                  <c:v>0.21243523316062177</c:v>
                </c:pt>
                <c:pt idx="4">
                  <c:v>0.16580310880829016</c:v>
                </c:pt>
                <c:pt idx="5">
                  <c:v>0.15025906735751296</c:v>
                </c:pt>
                <c:pt idx="6">
                  <c:v>0.10362694300518134</c:v>
                </c:pt>
                <c:pt idx="7">
                  <c:v>8.8082901554404139E-2</c:v>
                </c:pt>
              </c:numCache>
            </c:numRef>
          </c:val>
          <c:extLst xmlns:c16r2="http://schemas.microsoft.com/office/drawing/2015/06/chart">
            <c:ext xmlns:c16="http://schemas.microsoft.com/office/drawing/2014/chart" uri="{C3380CC4-5D6E-409C-BE32-E72D297353CC}">
              <c16:uniqueId val="{00000003-8200-4155-BB04-373248AB1367}"/>
            </c:ext>
          </c:extLst>
        </c:ser>
        <c:dLbls>
          <c:showLegendKey val="0"/>
          <c:showVal val="1"/>
          <c:showCatName val="0"/>
          <c:showSerName val="0"/>
          <c:showPercent val="0"/>
          <c:showBubbleSize val="0"/>
        </c:dLbls>
        <c:gapWidth val="80"/>
        <c:overlap val="100"/>
        <c:axId val="179225392"/>
        <c:axId val="179236272"/>
      </c:barChart>
      <c:catAx>
        <c:axId val="179225392"/>
        <c:scaling>
          <c:orientation val="maxMin"/>
        </c:scaling>
        <c:delete val="0"/>
        <c:axPos val="l"/>
        <c:numFmt formatCode="General" sourceLinked="1"/>
        <c:majorTickMark val="out"/>
        <c:minorTickMark val="none"/>
        <c:tickLblPos val="nextTo"/>
        <c:spPr>
          <a:ln>
            <a:noFill/>
          </a:ln>
        </c:spPr>
        <c:txPr>
          <a:bodyPr/>
          <a:lstStyle/>
          <a:p>
            <a:pPr>
              <a:defRPr sz="1200"/>
            </a:pPr>
            <a:endParaRPr lang="cs-CZ"/>
          </a:p>
        </c:txPr>
        <c:crossAx val="179236272"/>
        <c:crosses val="autoZero"/>
        <c:auto val="1"/>
        <c:lblAlgn val="ctr"/>
        <c:lblOffset val="100"/>
        <c:tickMarkSkip val="1"/>
        <c:noMultiLvlLbl val="0"/>
      </c:catAx>
      <c:valAx>
        <c:axId val="179236272"/>
        <c:scaling>
          <c:orientation val="minMax"/>
          <c:max val="1"/>
        </c:scaling>
        <c:delete val="1"/>
        <c:axPos val="b"/>
        <c:numFmt formatCode="0%" sourceLinked="1"/>
        <c:majorTickMark val="out"/>
        <c:minorTickMark val="none"/>
        <c:tickLblPos val="none"/>
        <c:crossAx val="179225392"/>
        <c:crosses val="max"/>
        <c:crossBetween val="between"/>
      </c:valAx>
      <c:spPr>
        <a:noFill/>
        <a:ln>
          <a:noFill/>
        </a:ln>
      </c:spPr>
    </c:plotArea>
    <c:legend>
      <c:legendPos val="t"/>
      <c:layout>
        <c:manualLayout>
          <c:xMode val="edge"/>
          <c:yMode val="edge"/>
          <c:x val="4.4076770779223104E-2"/>
          <c:y val="3.2394444727266561E-2"/>
          <c:w val="0.87022693458148692"/>
          <c:h val="7.8905854175302839E-2"/>
        </c:manualLayout>
      </c:layout>
      <c:overlay val="0"/>
      <c:txPr>
        <a:bodyPr/>
        <a:lstStyle/>
        <a:p>
          <a:pPr>
            <a:defRPr sz="1200"/>
          </a:pPr>
          <a:endParaRPr lang="cs-CZ"/>
        </a:p>
      </c:txPr>
    </c:legend>
    <c:plotVisOnly val="1"/>
    <c:dispBlanksAs val="gap"/>
    <c:showDLblsOverMax val="0"/>
  </c:chart>
  <c:spPr>
    <a:noFill/>
    <a:ln>
      <a:noFill/>
    </a:ln>
  </c:spPr>
  <c:txPr>
    <a:bodyPr/>
    <a:lstStyle/>
    <a:p>
      <a:pPr>
        <a:defRPr sz="1050"/>
      </a:pPr>
      <a:endParaRPr lang="cs-CZ"/>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0347147673503543E-2"/>
          <c:y val="0.13040850919713454"/>
          <c:w val="0.92758421944204839"/>
          <c:h val="0.83405023733948613"/>
        </c:manualLayout>
      </c:layout>
      <c:barChart>
        <c:barDir val="bar"/>
        <c:grouping val="stacked"/>
        <c:varyColors val="0"/>
        <c:ser>
          <c:idx val="0"/>
          <c:order val="0"/>
          <c:tx>
            <c:strRef>
              <c:f>T_chart!$A$25</c:f>
              <c:strCache>
                <c:ptCount val="1"/>
                <c:pt idx="0">
                  <c:v>Rozhodně zlepšil</c:v>
                </c:pt>
              </c:strCache>
            </c:strRef>
          </c:tx>
          <c:spPr>
            <a:solidFill>
              <a:schemeClr val="accent1"/>
            </a:solidFill>
          </c:spPr>
          <c:invertIfNegative val="0"/>
          <c:dLbls>
            <c:numFmt formatCode="[&gt;0.015]\ 0%;;" sourceLinked="0"/>
            <c:spPr>
              <a:noFill/>
              <a:ln>
                <a:noFill/>
              </a:ln>
              <a:effectLst/>
            </c:spPr>
            <c:txPr>
              <a:bodyPr/>
              <a:lstStyle/>
              <a:p>
                <a:pPr>
                  <a:defRPr sz="1200">
                    <a:solidFill>
                      <a:schemeClr val="accent1">
                        <a:lumMod val="20000"/>
                        <a:lumOff val="8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T_chart!$B$24:$I$24</c:f>
              <c:strCache>
                <c:ptCount val="8"/>
                <c:pt idx="0">
                  <c:v>Cestování</c:v>
                </c:pt>
                <c:pt idx="1">
                  <c:v>Zájem o politiku a veřejné dění</c:v>
                </c:pt>
                <c:pt idx="2">
                  <c:v>Koníčky a volný čas</c:v>
                </c:pt>
                <c:pt idx="3">
                  <c:v>Životní optimismus, chuť do života</c:v>
                </c:pt>
                <c:pt idx="4">
                  <c:v>Vztah s partnerem/partnerkou</c:v>
                </c:pt>
                <c:pt idx="5">
                  <c:v>Práce</c:v>
                </c:pt>
                <c:pt idx="6">
                  <c:v>Vztahy s přáteli a kamarády</c:v>
                </c:pt>
                <c:pt idx="7">
                  <c:v>Vztah s rodinou a dětmi</c:v>
                </c:pt>
              </c:strCache>
            </c:strRef>
          </c:cat>
          <c:val>
            <c:numRef>
              <c:f>T_chart!$B$25:$I$25</c:f>
              <c:numCache>
                <c:formatCode>0%</c:formatCode>
                <c:ptCount val="8"/>
                <c:pt idx="0">
                  <c:v>8.8435374149659865E-2</c:v>
                </c:pt>
                <c:pt idx="1">
                  <c:v>4.7619047619047616E-2</c:v>
                </c:pt>
                <c:pt idx="2">
                  <c:v>0.12244897959183673</c:v>
                </c:pt>
                <c:pt idx="3">
                  <c:v>0.12244897959183673</c:v>
                </c:pt>
                <c:pt idx="4">
                  <c:v>0.21768707482993196</c:v>
                </c:pt>
                <c:pt idx="5">
                  <c:v>0.14285714285714285</c:v>
                </c:pt>
                <c:pt idx="6">
                  <c:v>0.12925170068027211</c:v>
                </c:pt>
                <c:pt idx="7">
                  <c:v>0.17687074829931973</c:v>
                </c:pt>
              </c:numCache>
            </c:numRef>
          </c:val>
          <c:extLst xmlns:c16r2="http://schemas.microsoft.com/office/drawing/2015/06/chart">
            <c:ext xmlns:c16="http://schemas.microsoft.com/office/drawing/2014/chart" uri="{C3380CC4-5D6E-409C-BE32-E72D297353CC}">
              <c16:uniqueId val="{00000000-C5C4-4E71-8498-9087B2B61F97}"/>
            </c:ext>
          </c:extLst>
        </c:ser>
        <c:ser>
          <c:idx val="1"/>
          <c:order val="1"/>
          <c:tx>
            <c:strRef>
              <c:f>T_chart!$A$26</c:f>
              <c:strCache>
                <c:ptCount val="1"/>
                <c:pt idx="0">
                  <c:v>Spíše zlepšil</c:v>
                </c:pt>
              </c:strCache>
            </c:strRef>
          </c:tx>
          <c:spPr>
            <a:solidFill>
              <a:schemeClr val="accent2">
                <a:lumMod val="60000"/>
                <a:lumOff val="40000"/>
              </a:schemeClr>
            </a:solidFill>
          </c:spPr>
          <c:invertIfNegative val="0"/>
          <c:dLbls>
            <c:numFmt formatCode="[&gt;0.015]\ 0%;;" sourceLinked="0"/>
            <c:spPr>
              <a:noFill/>
              <a:ln>
                <a:noFill/>
              </a:ln>
              <a:effectLst/>
            </c:spPr>
            <c:txPr>
              <a:bodyPr/>
              <a:lstStyle/>
              <a:p>
                <a:pPr>
                  <a:defRPr sz="1200">
                    <a:solidFill>
                      <a:schemeClr val="accent1">
                        <a:lumMod val="75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T_chart!$B$24:$I$24</c:f>
              <c:strCache>
                <c:ptCount val="8"/>
                <c:pt idx="0">
                  <c:v>Cestování</c:v>
                </c:pt>
                <c:pt idx="1">
                  <c:v>Zájem o politiku a veřejné dění</c:v>
                </c:pt>
                <c:pt idx="2">
                  <c:v>Koníčky a volný čas</c:v>
                </c:pt>
                <c:pt idx="3">
                  <c:v>Životní optimismus, chuť do života</c:v>
                </c:pt>
                <c:pt idx="4">
                  <c:v>Vztah s partnerem/partnerkou</c:v>
                </c:pt>
                <c:pt idx="5">
                  <c:v>Práce</c:v>
                </c:pt>
                <c:pt idx="6">
                  <c:v>Vztahy s přáteli a kamarády</c:v>
                </c:pt>
                <c:pt idx="7">
                  <c:v>Vztah s rodinou a dětmi</c:v>
                </c:pt>
              </c:strCache>
            </c:strRef>
          </c:cat>
          <c:val>
            <c:numRef>
              <c:f>T_chart!$B$26:$I$26</c:f>
              <c:numCache>
                <c:formatCode>0%</c:formatCode>
                <c:ptCount val="8"/>
                <c:pt idx="0">
                  <c:v>0.21088435374149661</c:v>
                </c:pt>
                <c:pt idx="1">
                  <c:v>0.3401360544217687</c:v>
                </c:pt>
                <c:pt idx="2">
                  <c:v>0.31292517006802723</c:v>
                </c:pt>
                <c:pt idx="3">
                  <c:v>0.36734693877551022</c:v>
                </c:pt>
                <c:pt idx="4">
                  <c:v>0.34693877551020408</c:v>
                </c:pt>
                <c:pt idx="5">
                  <c:v>0.44217687074829931</c:v>
                </c:pt>
                <c:pt idx="6">
                  <c:v>0.49659863945578231</c:v>
                </c:pt>
                <c:pt idx="7">
                  <c:v>0.48979591836734693</c:v>
                </c:pt>
              </c:numCache>
            </c:numRef>
          </c:val>
          <c:extLst xmlns:c16r2="http://schemas.microsoft.com/office/drawing/2015/06/chart">
            <c:ext xmlns:c16="http://schemas.microsoft.com/office/drawing/2014/chart" uri="{C3380CC4-5D6E-409C-BE32-E72D297353CC}">
              <c16:uniqueId val="{00000001-C5C4-4E71-8498-9087B2B61F97}"/>
            </c:ext>
          </c:extLst>
        </c:ser>
        <c:ser>
          <c:idx val="2"/>
          <c:order val="2"/>
          <c:tx>
            <c:strRef>
              <c:f>T_chart!$A$27</c:f>
              <c:strCache>
                <c:ptCount val="1"/>
                <c:pt idx="0">
                  <c:v>Spíše zhoršil</c:v>
                </c:pt>
              </c:strCache>
            </c:strRef>
          </c:tx>
          <c:spPr>
            <a:solidFill>
              <a:schemeClr val="accent5">
                <a:lumMod val="60000"/>
                <a:lumOff val="40000"/>
              </a:schemeClr>
            </a:solidFill>
          </c:spPr>
          <c:invertIfNegative val="0"/>
          <c:dLbls>
            <c:numFmt formatCode="[&gt;0.015]\ 0%;;" sourceLinked="0"/>
            <c:spPr>
              <a:noFill/>
              <a:ln>
                <a:noFill/>
              </a:ln>
              <a:effectLst/>
            </c:spPr>
            <c:txPr>
              <a:bodyPr/>
              <a:lstStyle/>
              <a:p>
                <a:pPr>
                  <a:defRPr sz="1200">
                    <a:solidFill>
                      <a:schemeClr val="accent5">
                        <a:lumMod val="5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T_chart!$B$24:$I$24</c:f>
              <c:strCache>
                <c:ptCount val="8"/>
                <c:pt idx="0">
                  <c:v>Cestování</c:v>
                </c:pt>
                <c:pt idx="1">
                  <c:v>Zájem o politiku a veřejné dění</c:v>
                </c:pt>
                <c:pt idx="2">
                  <c:v>Koníčky a volný čas</c:v>
                </c:pt>
                <c:pt idx="3">
                  <c:v>Životní optimismus, chuť do života</c:v>
                </c:pt>
                <c:pt idx="4">
                  <c:v>Vztah s partnerem/partnerkou</c:v>
                </c:pt>
                <c:pt idx="5">
                  <c:v>Práce</c:v>
                </c:pt>
                <c:pt idx="6">
                  <c:v>Vztahy s přáteli a kamarády</c:v>
                </c:pt>
                <c:pt idx="7">
                  <c:v>Vztah s rodinou a dětmi</c:v>
                </c:pt>
              </c:strCache>
            </c:strRef>
          </c:cat>
          <c:val>
            <c:numRef>
              <c:f>T_chart!$B$27:$I$27</c:f>
              <c:numCache>
                <c:formatCode>0%</c:formatCode>
                <c:ptCount val="8"/>
                <c:pt idx="0">
                  <c:v>0.46258503401360546</c:v>
                </c:pt>
                <c:pt idx="1">
                  <c:v>0.39455782312925169</c:v>
                </c:pt>
                <c:pt idx="2">
                  <c:v>0.40816326530612246</c:v>
                </c:pt>
                <c:pt idx="3">
                  <c:v>0.37414965986394561</c:v>
                </c:pt>
                <c:pt idx="4">
                  <c:v>0.29251700680272108</c:v>
                </c:pt>
                <c:pt idx="5">
                  <c:v>0.3401360544217687</c:v>
                </c:pt>
                <c:pt idx="6">
                  <c:v>0.27891156462585032</c:v>
                </c:pt>
                <c:pt idx="7">
                  <c:v>0.23129251700680273</c:v>
                </c:pt>
              </c:numCache>
            </c:numRef>
          </c:val>
          <c:extLst xmlns:c16r2="http://schemas.microsoft.com/office/drawing/2015/06/chart">
            <c:ext xmlns:c16="http://schemas.microsoft.com/office/drawing/2014/chart" uri="{C3380CC4-5D6E-409C-BE32-E72D297353CC}">
              <c16:uniqueId val="{00000002-C5C4-4E71-8498-9087B2B61F97}"/>
            </c:ext>
          </c:extLst>
        </c:ser>
        <c:ser>
          <c:idx val="3"/>
          <c:order val="3"/>
          <c:tx>
            <c:strRef>
              <c:f>T_chart!$A$28</c:f>
              <c:strCache>
                <c:ptCount val="1"/>
                <c:pt idx="0">
                  <c:v>Rozhodně zhoršil</c:v>
                </c:pt>
              </c:strCache>
            </c:strRef>
          </c:tx>
          <c:spPr>
            <a:solidFill>
              <a:schemeClr val="accent5"/>
            </a:solidFill>
          </c:spPr>
          <c:invertIfNegative val="0"/>
          <c:dLbls>
            <c:numFmt formatCode="[&gt;0.015]\ 0%;;" sourceLinked="0"/>
            <c:spPr>
              <a:noFill/>
              <a:ln>
                <a:noFill/>
              </a:ln>
              <a:effectLst/>
            </c:spPr>
            <c:txPr>
              <a:bodyPr wrap="square" lIns="38100" tIns="19050" rIns="38100" bIns="19050" anchor="ctr">
                <a:spAutoFit/>
              </a:bodyPr>
              <a:lstStyle/>
              <a:p>
                <a:pPr>
                  <a:defRPr sz="1200">
                    <a:solidFill>
                      <a:schemeClr val="accent5">
                        <a:lumMod val="20000"/>
                        <a:lumOff val="8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T_chart!$B$24:$I$24</c:f>
              <c:strCache>
                <c:ptCount val="8"/>
                <c:pt idx="0">
                  <c:v>Cestování</c:v>
                </c:pt>
                <c:pt idx="1">
                  <c:v>Zájem o politiku a veřejné dění</c:v>
                </c:pt>
                <c:pt idx="2">
                  <c:v>Koníčky a volný čas</c:v>
                </c:pt>
                <c:pt idx="3">
                  <c:v>Životní optimismus, chuť do života</c:v>
                </c:pt>
                <c:pt idx="4">
                  <c:v>Vztah s partnerem/partnerkou</c:v>
                </c:pt>
                <c:pt idx="5">
                  <c:v>Práce</c:v>
                </c:pt>
                <c:pt idx="6">
                  <c:v>Vztahy s přáteli a kamarády</c:v>
                </c:pt>
                <c:pt idx="7">
                  <c:v>Vztah s rodinou a dětmi</c:v>
                </c:pt>
              </c:strCache>
            </c:strRef>
          </c:cat>
          <c:val>
            <c:numRef>
              <c:f>T_chart!$B$28:$I$28</c:f>
              <c:numCache>
                <c:formatCode>0%</c:formatCode>
                <c:ptCount val="8"/>
                <c:pt idx="0">
                  <c:v>0.23809523809523808</c:v>
                </c:pt>
                <c:pt idx="1">
                  <c:v>0.21768707482993196</c:v>
                </c:pt>
                <c:pt idx="2">
                  <c:v>0.15646258503401361</c:v>
                </c:pt>
                <c:pt idx="3">
                  <c:v>0.12925170068027211</c:v>
                </c:pt>
                <c:pt idx="4">
                  <c:v>0.14965986394557823</c:v>
                </c:pt>
                <c:pt idx="5">
                  <c:v>8.1632653061224483E-2</c:v>
                </c:pt>
                <c:pt idx="6">
                  <c:v>9.5238095238095233E-2</c:v>
                </c:pt>
                <c:pt idx="7">
                  <c:v>0.10884353741496598</c:v>
                </c:pt>
              </c:numCache>
            </c:numRef>
          </c:val>
          <c:extLst xmlns:c16r2="http://schemas.microsoft.com/office/drawing/2015/06/chart">
            <c:ext xmlns:c16="http://schemas.microsoft.com/office/drawing/2014/chart" uri="{C3380CC4-5D6E-409C-BE32-E72D297353CC}">
              <c16:uniqueId val="{00000003-C5C4-4E71-8498-9087B2B61F97}"/>
            </c:ext>
          </c:extLst>
        </c:ser>
        <c:ser>
          <c:idx val="4"/>
          <c:order val="4"/>
          <c:tx>
            <c:strRef>
              <c:f>T_chart!$A$29</c:f>
              <c:strCache>
                <c:ptCount val="1"/>
                <c:pt idx="0">
                  <c:v>0</c:v>
                </c:pt>
              </c:strCache>
            </c:strRef>
          </c:tx>
          <c:spPr>
            <a:solidFill>
              <a:schemeClr val="bg1">
                <a:lumMod val="65000"/>
              </a:schemeClr>
            </a:solidFill>
          </c:spPr>
          <c:invertIfNegative val="0"/>
          <c:dLbls>
            <c:dLbl>
              <c:idx val="0"/>
              <c:delete val="1"/>
              <c:extLst xmlns:c16r2="http://schemas.microsoft.com/office/drawing/2015/06/chart">
                <c:ext xmlns:c16="http://schemas.microsoft.com/office/drawing/2014/chart" uri="{C3380CC4-5D6E-409C-BE32-E72D297353CC}">
                  <c16:uniqueId val="{00000004-C5C4-4E71-8498-9087B2B61F97}"/>
                </c:ext>
                <c:ext xmlns:c15="http://schemas.microsoft.com/office/drawing/2012/chart" uri="{CE6537A1-D6FC-4f65-9D91-7224C49458BB}"/>
              </c:extLst>
            </c:dLbl>
            <c:dLbl>
              <c:idx val="2"/>
              <c:delete val="1"/>
              <c:extLst xmlns:c16r2="http://schemas.microsoft.com/office/drawing/2015/06/chart">
                <c:ext xmlns:c16="http://schemas.microsoft.com/office/drawing/2014/chart" uri="{C3380CC4-5D6E-409C-BE32-E72D297353CC}">
                  <c16:uniqueId val="{00000005-C5C4-4E71-8498-9087B2B61F97}"/>
                </c:ext>
                <c:ext xmlns:c15="http://schemas.microsoft.com/office/drawing/2012/chart" uri="{CE6537A1-D6FC-4f65-9D91-7224C49458BB}"/>
              </c:extLst>
            </c:dLbl>
            <c:dLbl>
              <c:idx val="3"/>
              <c:delete val="1"/>
              <c:extLst xmlns:c16r2="http://schemas.microsoft.com/office/drawing/2015/06/chart">
                <c:ext xmlns:c16="http://schemas.microsoft.com/office/drawing/2014/chart" uri="{C3380CC4-5D6E-409C-BE32-E72D297353CC}">
                  <c16:uniqueId val="{00000006-C5C4-4E71-8498-9087B2B61F97}"/>
                </c:ext>
                <c:ext xmlns:c15="http://schemas.microsoft.com/office/drawing/2012/chart" uri="{CE6537A1-D6FC-4f65-9D91-7224C49458BB}"/>
              </c:extLst>
            </c:dLbl>
            <c:spPr>
              <a:noFill/>
              <a:ln>
                <a:noFill/>
              </a:ln>
              <a:effectLst/>
            </c:spPr>
            <c:txPr>
              <a:bodyPr wrap="square" lIns="38100" tIns="19050" rIns="38100" bIns="19050" anchor="ctr">
                <a:spAutoFit/>
              </a:bodyPr>
              <a:lstStyle/>
              <a:p>
                <a:pPr>
                  <a:defRPr sz="1200">
                    <a:solidFill>
                      <a:schemeClr val="bg1"/>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ext>
            </c:extLst>
          </c:dLbls>
          <c:cat>
            <c:strRef>
              <c:f>T_chart!$B$24:$I$24</c:f>
              <c:strCache>
                <c:ptCount val="8"/>
                <c:pt idx="0">
                  <c:v>Cestování</c:v>
                </c:pt>
                <c:pt idx="1">
                  <c:v>Zájem o politiku a veřejné dění</c:v>
                </c:pt>
                <c:pt idx="2">
                  <c:v>Koníčky a volný čas</c:v>
                </c:pt>
                <c:pt idx="3">
                  <c:v>Životní optimismus, chuť do života</c:v>
                </c:pt>
                <c:pt idx="4">
                  <c:v>Vztah s partnerem/partnerkou</c:v>
                </c:pt>
                <c:pt idx="5">
                  <c:v>Práce</c:v>
                </c:pt>
                <c:pt idx="6">
                  <c:v>Vztahy s přáteli a kamarády</c:v>
                </c:pt>
                <c:pt idx="7">
                  <c:v>Vztah s rodinou a dětmi</c:v>
                </c:pt>
              </c:strCache>
            </c:strRef>
          </c:cat>
          <c:val>
            <c:numRef>
              <c:f>T_chart!$B$29:$I$29</c:f>
              <c:numCache>
                <c:formatCode>General</c:formatCode>
                <c:ptCount val="8"/>
              </c:numCache>
            </c:numRef>
          </c:val>
          <c:extLst xmlns:c16r2="http://schemas.microsoft.com/office/drawing/2015/06/chart">
            <c:ext xmlns:c16="http://schemas.microsoft.com/office/drawing/2014/chart" uri="{C3380CC4-5D6E-409C-BE32-E72D297353CC}">
              <c16:uniqueId val="{00000007-C5C4-4E71-8498-9087B2B61F97}"/>
            </c:ext>
          </c:extLst>
        </c:ser>
        <c:dLbls>
          <c:showLegendKey val="0"/>
          <c:showVal val="1"/>
          <c:showCatName val="0"/>
          <c:showSerName val="0"/>
          <c:showPercent val="0"/>
          <c:showBubbleSize val="0"/>
        </c:dLbls>
        <c:gapWidth val="80"/>
        <c:overlap val="100"/>
        <c:axId val="179232464"/>
        <c:axId val="179236816"/>
      </c:barChart>
      <c:catAx>
        <c:axId val="179232464"/>
        <c:scaling>
          <c:orientation val="maxMin"/>
        </c:scaling>
        <c:delete val="1"/>
        <c:axPos val="l"/>
        <c:numFmt formatCode="General" sourceLinked="1"/>
        <c:majorTickMark val="out"/>
        <c:minorTickMark val="none"/>
        <c:tickLblPos val="nextTo"/>
        <c:crossAx val="179236816"/>
        <c:crosses val="autoZero"/>
        <c:auto val="1"/>
        <c:lblAlgn val="ctr"/>
        <c:lblOffset val="100"/>
        <c:tickMarkSkip val="1"/>
        <c:noMultiLvlLbl val="0"/>
      </c:catAx>
      <c:valAx>
        <c:axId val="179236816"/>
        <c:scaling>
          <c:orientation val="minMax"/>
          <c:max val="1"/>
        </c:scaling>
        <c:delete val="1"/>
        <c:axPos val="b"/>
        <c:numFmt formatCode="0%" sourceLinked="1"/>
        <c:majorTickMark val="out"/>
        <c:minorTickMark val="none"/>
        <c:tickLblPos val="none"/>
        <c:crossAx val="179232464"/>
        <c:crosses val="max"/>
        <c:crossBetween val="between"/>
      </c:valAx>
      <c:spPr>
        <a:noFill/>
        <a:ln>
          <a:noFill/>
        </a:ln>
      </c:spPr>
    </c:plotArea>
    <c:plotVisOnly val="1"/>
    <c:dispBlanksAs val="gap"/>
    <c:showDLblsOverMax val="0"/>
  </c:chart>
  <c:spPr>
    <a:noFill/>
    <a:ln>
      <a:noFill/>
    </a:ln>
  </c:spPr>
  <c:txPr>
    <a:bodyPr/>
    <a:lstStyle/>
    <a:p>
      <a:pPr>
        <a:defRPr sz="1050"/>
      </a:pPr>
      <a:endParaRPr lang="cs-CZ"/>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66121841348431"/>
          <c:y val="0.13040850919713454"/>
          <c:w val="0.7882700782918578"/>
          <c:h val="0.83405023733948613"/>
        </c:manualLayout>
      </c:layout>
      <c:barChart>
        <c:barDir val="bar"/>
        <c:grouping val="stacked"/>
        <c:varyColors val="0"/>
        <c:ser>
          <c:idx val="0"/>
          <c:order val="0"/>
          <c:tx>
            <c:strRef>
              <c:f>T_chart!$A$24</c:f>
              <c:strCache>
                <c:ptCount val="1"/>
                <c:pt idx="0">
                  <c:v>Rozhodně ano</c:v>
                </c:pt>
              </c:strCache>
            </c:strRef>
          </c:tx>
          <c:spPr>
            <a:solidFill>
              <a:schemeClr val="accent1"/>
            </a:solidFill>
          </c:spPr>
          <c:invertIfNegative val="0"/>
          <c:dLbls>
            <c:numFmt formatCode="[&gt;0.015]\ 0%;;" sourceLinked="0"/>
            <c:spPr>
              <a:noFill/>
              <a:ln>
                <a:noFill/>
              </a:ln>
              <a:effectLst/>
            </c:spPr>
            <c:txPr>
              <a:bodyPr/>
              <a:lstStyle/>
              <a:p>
                <a:pPr>
                  <a:defRPr sz="1200">
                    <a:solidFill>
                      <a:schemeClr val="accent1">
                        <a:lumMod val="20000"/>
                        <a:lumOff val="8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T_chart!$B$23:$C$23</c:f>
              <c:strCache>
                <c:ptCount val="2"/>
                <c:pt idx="0">
                  <c:v>2019 (N=1527)</c:v>
                </c:pt>
                <c:pt idx="1">
                  <c:v>2015 (N=523)</c:v>
                </c:pt>
              </c:strCache>
            </c:strRef>
          </c:cat>
          <c:val>
            <c:numRef>
              <c:f>T_chart!$B$24:$C$24</c:f>
              <c:numCache>
                <c:formatCode>0%</c:formatCode>
                <c:ptCount val="2"/>
                <c:pt idx="0">
                  <c:v>0.33660772757039947</c:v>
                </c:pt>
                <c:pt idx="1">
                  <c:v>0.18738049713193117</c:v>
                </c:pt>
              </c:numCache>
            </c:numRef>
          </c:val>
          <c:extLst xmlns:c16r2="http://schemas.microsoft.com/office/drawing/2015/06/chart">
            <c:ext xmlns:c16="http://schemas.microsoft.com/office/drawing/2014/chart" uri="{C3380CC4-5D6E-409C-BE32-E72D297353CC}">
              <c16:uniqueId val="{00000000-8200-4155-BB04-373248AB1367}"/>
            </c:ext>
          </c:extLst>
        </c:ser>
        <c:ser>
          <c:idx val="1"/>
          <c:order val="1"/>
          <c:tx>
            <c:strRef>
              <c:f>T_chart!$A$25</c:f>
              <c:strCache>
                <c:ptCount val="1"/>
                <c:pt idx="0">
                  <c:v>Spíše ano</c:v>
                </c:pt>
              </c:strCache>
            </c:strRef>
          </c:tx>
          <c:spPr>
            <a:solidFill>
              <a:schemeClr val="accent2">
                <a:lumMod val="60000"/>
                <a:lumOff val="40000"/>
              </a:schemeClr>
            </a:solidFill>
          </c:spPr>
          <c:invertIfNegative val="0"/>
          <c:dLbls>
            <c:numFmt formatCode="[&gt;0.015]\ 0%;;" sourceLinked="0"/>
            <c:spPr>
              <a:noFill/>
              <a:ln>
                <a:noFill/>
              </a:ln>
              <a:effectLst/>
            </c:spPr>
            <c:txPr>
              <a:bodyPr/>
              <a:lstStyle/>
              <a:p>
                <a:pPr>
                  <a:defRPr sz="1200">
                    <a:solidFill>
                      <a:schemeClr val="accent1">
                        <a:lumMod val="75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T_chart!$B$23:$C$23</c:f>
              <c:strCache>
                <c:ptCount val="2"/>
                <c:pt idx="0">
                  <c:v>2019 (N=1527)</c:v>
                </c:pt>
                <c:pt idx="1">
                  <c:v>2015 (N=523)</c:v>
                </c:pt>
              </c:strCache>
            </c:strRef>
          </c:cat>
          <c:val>
            <c:numRef>
              <c:f>T_chart!$B$25:$C$25</c:f>
              <c:numCache>
                <c:formatCode>0%</c:formatCode>
                <c:ptCount val="2"/>
                <c:pt idx="0">
                  <c:v>0.45055664702030124</c:v>
                </c:pt>
                <c:pt idx="1">
                  <c:v>0.44741873804971322</c:v>
                </c:pt>
              </c:numCache>
            </c:numRef>
          </c:val>
          <c:extLst xmlns:c16r2="http://schemas.microsoft.com/office/drawing/2015/06/chart">
            <c:ext xmlns:c16="http://schemas.microsoft.com/office/drawing/2014/chart" uri="{C3380CC4-5D6E-409C-BE32-E72D297353CC}">
              <c16:uniqueId val="{00000001-8200-4155-BB04-373248AB1367}"/>
            </c:ext>
          </c:extLst>
        </c:ser>
        <c:ser>
          <c:idx val="2"/>
          <c:order val="2"/>
          <c:tx>
            <c:strRef>
              <c:f>T_chart!$A$26</c:f>
              <c:strCache>
                <c:ptCount val="1"/>
                <c:pt idx="0">
                  <c:v>Spíše ne</c:v>
                </c:pt>
              </c:strCache>
            </c:strRef>
          </c:tx>
          <c:spPr>
            <a:solidFill>
              <a:schemeClr val="accent5">
                <a:lumMod val="60000"/>
                <a:lumOff val="40000"/>
              </a:schemeClr>
            </a:solidFill>
          </c:spPr>
          <c:invertIfNegative val="0"/>
          <c:dLbls>
            <c:numFmt formatCode="[&gt;0.015]\ 0%;;" sourceLinked="0"/>
            <c:spPr>
              <a:noFill/>
              <a:ln>
                <a:noFill/>
              </a:ln>
              <a:effectLst/>
            </c:spPr>
            <c:txPr>
              <a:bodyPr/>
              <a:lstStyle/>
              <a:p>
                <a:pPr>
                  <a:defRPr sz="1200">
                    <a:solidFill>
                      <a:schemeClr val="accent5">
                        <a:lumMod val="5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T_chart!$B$23:$C$23</c:f>
              <c:strCache>
                <c:ptCount val="2"/>
                <c:pt idx="0">
                  <c:v>2019 (N=1527)</c:v>
                </c:pt>
                <c:pt idx="1">
                  <c:v>2015 (N=523)</c:v>
                </c:pt>
              </c:strCache>
            </c:strRef>
          </c:cat>
          <c:val>
            <c:numRef>
              <c:f>T_chart!$B$26:$C$26</c:f>
              <c:numCache>
                <c:formatCode>0%</c:formatCode>
                <c:ptCount val="2"/>
                <c:pt idx="0">
                  <c:v>0.1741977734119188</c:v>
                </c:pt>
                <c:pt idx="1">
                  <c:v>0.29445506692160611</c:v>
                </c:pt>
              </c:numCache>
            </c:numRef>
          </c:val>
          <c:extLst xmlns:c16r2="http://schemas.microsoft.com/office/drawing/2015/06/chart">
            <c:ext xmlns:c16="http://schemas.microsoft.com/office/drawing/2014/chart" uri="{C3380CC4-5D6E-409C-BE32-E72D297353CC}">
              <c16:uniqueId val="{00000002-8200-4155-BB04-373248AB1367}"/>
            </c:ext>
          </c:extLst>
        </c:ser>
        <c:ser>
          <c:idx val="3"/>
          <c:order val="3"/>
          <c:tx>
            <c:strRef>
              <c:f>T_chart!$A$27</c:f>
              <c:strCache>
                <c:ptCount val="1"/>
                <c:pt idx="0">
                  <c:v>Rozhodně ne</c:v>
                </c:pt>
              </c:strCache>
            </c:strRef>
          </c:tx>
          <c:spPr>
            <a:solidFill>
              <a:schemeClr val="accent5"/>
            </a:solidFill>
          </c:spPr>
          <c:invertIfNegative val="0"/>
          <c:dLbls>
            <c:numFmt formatCode="[&gt;0.015]\ 0%;;" sourceLinked="0"/>
            <c:spPr>
              <a:noFill/>
              <a:ln>
                <a:noFill/>
              </a:ln>
              <a:effectLst/>
            </c:spPr>
            <c:txPr>
              <a:bodyPr wrap="square" lIns="38100" tIns="19050" rIns="38100" bIns="19050" anchor="ctr">
                <a:spAutoFit/>
              </a:bodyPr>
              <a:lstStyle/>
              <a:p>
                <a:pPr>
                  <a:defRPr sz="1200">
                    <a:solidFill>
                      <a:schemeClr val="accent5">
                        <a:lumMod val="20000"/>
                        <a:lumOff val="8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T_chart!$B$23:$C$23</c:f>
              <c:strCache>
                <c:ptCount val="2"/>
                <c:pt idx="0">
                  <c:v>2019 (N=1527)</c:v>
                </c:pt>
                <c:pt idx="1">
                  <c:v>2015 (N=523)</c:v>
                </c:pt>
              </c:strCache>
            </c:strRef>
          </c:cat>
          <c:val>
            <c:numRef>
              <c:f>T_chart!$B$27:$C$27</c:f>
              <c:numCache>
                <c:formatCode>0%</c:formatCode>
                <c:ptCount val="2"/>
                <c:pt idx="0">
                  <c:v>3.7982973149967257E-2</c:v>
                </c:pt>
                <c:pt idx="1">
                  <c:v>7.0745697896749518E-2</c:v>
                </c:pt>
              </c:numCache>
            </c:numRef>
          </c:val>
          <c:extLst xmlns:c16r2="http://schemas.microsoft.com/office/drawing/2015/06/chart">
            <c:ext xmlns:c16="http://schemas.microsoft.com/office/drawing/2014/chart" uri="{C3380CC4-5D6E-409C-BE32-E72D297353CC}">
              <c16:uniqueId val="{00000003-8200-4155-BB04-373248AB1367}"/>
            </c:ext>
          </c:extLst>
        </c:ser>
        <c:dLbls>
          <c:showLegendKey val="0"/>
          <c:showVal val="1"/>
          <c:showCatName val="0"/>
          <c:showSerName val="0"/>
          <c:showPercent val="0"/>
          <c:showBubbleSize val="0"/>
        </c:dLbls>
        <c:gapWidth val="80"/>
        <c:overlap val="100"/>
        <c:axId val="136861872"/>
        <c:axId val="136864592"/>
      </c:barChart>
      <c:catAx>
        <c:axId val="136861872"/>
        <c:scaling>
          <c:orientation val="maxMin"/>
        </c:scaling>
        <c:delete val="0"/>
        <c:axPos val="l"/>
        <c:numFmt formatCode="General" sourceLinked="1"/>
        <c:majorTickMark val="out"/>
        <c:minorTickMark val="none"/>
        <c:tickLblPos val="nextTo"/>
        <c:spPr>
          <a:ln>
            <a:noFill/>
          </a:ln>
        </c:spPr>
        <c:txPr>
          <a:bodyPr/>
          <a:lstStyle/>
          <a:p>
            <a:pPr>
              <a:defRPr sz="1200"/>
            </a:pPr>
            <a:endParaRPr lang="cs-CZ"/>
          </a:p>
        </c:txPr>
        <c:crossAx val="136864592"/>
        <c:crosses val="autoZero"/>
        <c:auto val="1"/>
        <c:lblAlgn val="ctr"/>
        <c:lblOffset val="100"/>
        <c:tickMarkSkip val="1"/>
        <c:noMultiLvlLbl val="0"/>
      </c:catAx>
      <c:valAx>
        <c:axId val="136864592"/>
        <c:scaling>
          <c:orientation val="minMax"/>
          <c:max val="1"/>
        </c:scaling>
        <c:delete val="1"/>
        <c:axPos val="b"/>
        <c:numFmt formatCode="0%" sourceLinked="1"/>
        <c:majorTickMark val="out"/>
        <c:minorTickMark val="none"/>
        <c:tickLblPos val="none"/>
        <c:crossAx val="136861872"/>
        <c:crosses val="max"/>
        <c:crossBetween val="between"/>
      </c:valAx>
      <c:spPr>
        <a:noFill/>
        <a:ln>
          <a:noFill/>
        </a:ln>
      </c:spPr>
    </c:plotArea>
    <c:legend>
      <c:legendPos val="t"/>
      <c:layout>
        <c:manualLayout>
          <c:xMode val="edge"/>
          <c:yMode val="edge"/>
          <c:x val="3.974932778277792E-2"/>
          <c:y val="8.6271908806247924E-2"/>
          <c:w val="0.95028166978528572"/>
          <c:h val="6.7279064351795717E-2"/>
        </c:manualLayout>
      </c:layout>
      <c:overlay val="0"/>
      <c:txPr>
        <a:bodyPr/>
        <a:lstStyle/>
        <a:p>
          <a:pPr>
            <a:defRPr sz="1200"/>
          </a:pPr>
          <a:endParaRPr lang="cs-CZ"/>
        </a:p>
      </c:txPr>
    </c:legend>
    <c:plotVisOnly val="1"/>
    <c:dispBlanksAs val="gap"/>
    <c:showDLblsOverMax val="0"/>
  </c:chart>
  <c:spPr>
    <a:noFill/>
    <a:ln>
      <a:noFill/>
    </a:ln>
  </c:spPr>
  <c:txPr>
    <a:bodyPr/>
    <a:lstStyle/>
    <a:p>
      <a:pPr>
        <a:defRPr sz="1050"/>
      </a:pPr>
      <a:endParaRPr lang="cs-CZ"/>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44747272052675557"/>
          <c:y val="3.1088037244919278E-2"/>
          <c:w val="0.48151359058899779"/>
          <c:h val="0.92400690846286659"/>
        </c:manualLayout>
      </c:layout>
      <c:barChart>
        <c:barDir val="bar"/>
        <c:grouping val="clustered"/>
        <c:varyColors val="0"/>
        <c:ser>
          <c:idx val="0"/>
          <c:order val="0"/>
          <c:spPr>
            <a:solidFill>
              <a:srgbClr val="1964AA"/>
            </a:solidFill>
          </c:spPr>
          <c:invertIfNegative val="0"/>
          <c:dPt>
            <c:idx val="6"/>
            <c:invertIfNegative val="0"/>
            <c:bubble3D val="0"/>
            <c:extLst xmlns:c16r2="http://schemas.microsoft.com/office/drawing/2015/06/chart">
              <c:ext xmlns:c16="http://schemas.microsoft.com/office/drawing/2014/chart" uri="{C3380CC4-5D6E-409C-BE32-E72D297353CC}">
                <c16:uniqueId val="{00000001-642C-4699-8D68-75A1F56C102B}"/>
              </c:ext>
            </c:extLst>
          </c:dPt>
          <c:dPt>
            <c:idx val="10"/>
            <c:invertIfNegative val="0"/>
            <c:bubble3D val="0"/>
            <c:spPr>
              <a:solidFill>
                <a:schemeClr val="tx2">
                  <a:lumMod val="75000"/>
                </a:schemeClr>
              </a:solidFill>
            </c:spPr>
            <c:extLst xmlns:c16r2="http://schemas.microsoft.com/office/drawing/2015/06/chart">
              <c:ext xmlns:c16="http://schemas.microsoft.com/office/drawing/2014/chart" uri="{C3380CC4-5D6E-409C-BE32-E72D297353CC}">
                <c16:uniqueId val="{00000002-444C-4349-AA3C-4455BDCACA41}"/>
              </c:ext>
            </c:extLst>
          </c:dPt>
          <c:dPt>
            <c:idx val="11"/>
            <c:invertIfNegative val="0"/>
            <c:bubble3D val="0"/>
            <c:spPr>
              <a:solidFill>
                <a:schemeClr val="tx2">
                  <a:lumMod val="75000"/>
                </a:schemeClr>
              </a:solidFill>
            </c:spPr>
            <c:extLst xmlns:c16r2="http://schemas.microsoft.com/office/drawing/2015/06/chart">
              <c:ext xmlns:c16="http://schemas.microsoft.com/office/drawing/2014/chart" uri="{C3380CC4-5D6E-409C-BE32-E72D297353CC}">
                <c16:uniqueId val="{00000000-444C-4349-AA3C-4455BDCACA41}"/>
              </c:ext>
            </c:extLst>
          </c:dPt>
          <c:dLbls>
            <c:dLbl>
              <c:idx val="6"/>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642C-4699-8D68-75A1F56C102B}"/>
                </c:ext>
                <c:ext xmlns:c15="http://schemas.microsoft.com/office/drawing/2012/chart" uri="{CE6537A1-D6FC-4f65-9D91-7224C49458BB}">
                  <c15:layout/>
                </c:ext>
              </c:extLst>
            </c:dLbl>
            <c:dLbl>
              <c:idx val="10"/>
              <c:layout/>
              <c:numFmt formatCode="0%;;" sourceLinked="0"/>
              <c:spPr>
                <a:noFill/>
                <a:ln>
                  <a:noFill/>
                </a:ln>
                <a:effectLst/>
              </c:spPr>
              <c:txPr>
                <a:bodyPr/>
                <a:lstStyle/>
                <a:p>
                  <a:pPr>
                    <a:defRPr sz="1200">
                      <a:solidFill>
                        <a:schemeClr val="tx2">
                          <a:lumMod val="75000"/>
                        </a:schemeClr>
                      </a:solidFill>
                    </a:defRPr>
                  </a:pPr>
                  <a:endParaRPr lang="cs-CZ"/>
                </a:p>
              </c:txPr>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444C-4349-AA3C-4455BDCACA41}"/>
                </c:ext>
                <c:ext xmlns:c15="http://schemas.microsoft.com/office/drawing/2012/chart" uri="{CE6537A1-D6FC-4f65-9D91-7224C49458BB}">
                  <c15:layout/>
                </c:ext>
              </c:extLst>
            </c:dLbl>
            <c:dLbl>
              <c:idx val="11"/>
              <c:numFmt formatCode="0%;;" sourceLinked="0"/>
              <c:spPr>
                <a:noFill/>
                <a:ln>
                  <a:noFill/>
                </a:ln>
                <a:effectLst/>
              </c:spPr>
              <c:txPr>
                <a:bodyPr/>
                <a:lstStyle/>
                <a:p>
                  <a:pPr>
                    <a:defRPr sz="1200">
                      <a:solidFill>
                        <a:schemeClr val="tx2">
                          <a:lumMod val="75000"/>
                        </a:schemeClr>
                      </a:solidFill>
                    </a:defRPr>
                  </a:pPr>
                  <a:endParaRPr lang="cs-CZ"/>
                </a:p>
              </c:txPr>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444C-4349-AA3C-4455BDCACA41}"/>
                </c:ext>
                <c:ext xmlns:c15="http://schemas.microsoft.com/office/drawing/2012/chart" uri="{CE6537A1-D6FC-4f65-9D91-7224C49458BB}"/>
              </c:extLst>
            </c:dLbl>
            <c:numFmt formatCode="0%;;" sourceLinked="0"/>
            <c:spPr>
              <a:noFill/>
              <a:ln>
                <a:noFill/>
              </a:ln>
              <a:effectLst/>
            </c:spPr>
            <c:txPr>
              <a:bodyPr/>
              <a:lstStyle/>
              <a:p>
                <a:pPr>
                  <a:defRPr sz="1200">
                    <a:solidFill>
                      <a:schemeClr val="accent6">
                        <a:lumMod val="50000"/>
                      </a:schemeClr>
                    </a:solidFill>
                  </a:defRPr>
                </a:pPr>
                <a:endParaRPr lang="cs-CZ"/>
              </a:p>
            </c:txPr>
            <c:dLblPos val="outEnd"/>
            <c:showLegendKey val="0"/>
            <c:showVal val="1"/>
            <c:showCatName val="0"/>
            <c:showSerName val="0"/>
            <c:showPercent val="0"/>
            <c:showBubbleSize val="0"/>
            <c:separator>
</c:separator>
            <c:showLeaderLines val="0"/>
            <c:extLst xmlns:c16r2="http://schemas.microsoft.com/office/drawing/2015/06/chart">
              <c:ext xmlns:c15="http://schemas.microsoft.com/office/drawing/2012/chart" uri="{CE6537A1-D6FC-4f65-9D91-7224C49458BB}">
                <c15:layout/>
                <c15:showLeaderLines val="0"/>
              </c:ext>
            </c:extLst>
          </c:dLbls>
          <c:cat>
            <c:strRef>
              <c:f>bar_chart!$A$52:$A$62</c:f>
              <c:strCache>
                <c:ptCount val="11"/>
                <c:pt idx="0">
                  <c:v>Dovolené s rodinou</c:v>
                </c:pt>
                <c:pt idx="1">
                  <c:v>Nákup nového oblečení, bot apod.</c:v>
                </c:pt>
                <c:pt idx="2">
                  <c:v>Trávení volného času s rodinou</c:v>
                </c:pt>
                <c:pt idx="3">
                  <c:v>Účast na školních zájezdech</c:v>
                </c:pt>
                <c:pt idx="4">
                  <c:v>Mimoškolní aktivity a dětské kroužky</c:v>
                </c:pt>
                <c:pt idx="5">
                  <c:v>Nákup školních pomůcek</c:v>
                </c:pt>
                <c:pt idx="6">
                  <c:v>Školní obědy</c:v>
                </c:pt>
                <c:pt idx="7">
                  <c:v>Doučování</c:v>
                </c:pt>
                <c:pt idx="8">
                  <c:v>Děti musely začít samy vydělávat</c:v>
                </c:pt>
                <c:pt idx="9">
                  <c:v>Jiné</c:v>
                </c:pt>
                <c:pt idx="10">
                  <c:v>Exekuce se dětí nijak nedotkla</c:v>
                </c:pt>
              </c:strCache>
            </c:strRef>
          </c:cat>
          <c:val>
            <c:numRef>
              <c:f>bar_chart!$B$52:$B$62</c:f>
              <c:numCache>
                <c:formatCode>0%</c:formatCode>
                <c:ptCount val="11"/>
                <c:pt idx="0">
                  <c:v>0.53793103448275859</c:v>
                </c:pt>
                <c:pt idx="1">
                  <c:v>0.44137931034482758</c:v>
                </c:pt>
                <c:pt idx="2">
                  <c:v>0.43448275862068964</c:v>
                </c:pt>
                <c:pt idx="3">
                  <c:v>0.37241379310344824</c:v>
                </c:pt>
                <c:pt idx="4">
                  <c:v>0.31034482758620691</c:v>
                </c:pt>
                <c:pt idx="5">
                  <c:v>0.24827586206896551</c:v>
                </c:pt>
                <c:pt idx="6">
                  <c:v>0.14482758620689654</c:v>
                </c:pt>
                <c:pt idx="7">
                  <c:v>8.9655172413793102E-2</c:v>
                </c:pt>
                <c:pt idx="8">
                  <c:v>8.9655172413793102E-2</c:v>
                </c:pt>
                <c:pt idx="9">
                  <c:v>3.4482758620689655E-2</c:v>
                </c:pt>
                <c:pt idx="10">
                  <c:v>0.30344827586206896</c:v>
                </c:pt>
              </c:numCache>
            </c:numRef>
          </c:val>
          <c:extLst xmlns:c16r2="http://schemas.microsoft.com/office/drawing/2015/06/chart">
            <c:ext xmlns:c16="http://schemas.microsoft.com/office/drawing/2014/chart" uri="{C3380CC4-5D6E-409C-BE32-E72D297353CC}">
              <c16:uniqueId val="{00000002-642C-4699-8D68-75A1F56C102B}"/>
            </c:ext>
          </c:extLst>
        </c:ser>
        <c:ser>
          <c:idx val="1"/>
          <c:order val="1"/>
          <c:spPr>
            <a:solidFill>
              <a:schemeClr val="accent6">
                <a:lumMod val="60000"/>
                <a:lumOff val="40000"/>
              </a:schemeClr>
            </a:solidFill>
          </c:spPr>
          <c:invertIfNegative val="0"/>
          <c:dPt>
            <c:idx val="10"/>
            <c:invertIfNegative val="0"/>
            <c:bubble3D val="0"/>
            <c:spPr>
              <a:solidFill>
                <a:schemeClr val="bg1">
                  <a:lumMod val="50000"/>
                </a:schemeClr>
              </a:solidFill>
            </c:spPr>
            <c:extLst xmlns:c16r2="http://schemas.microsoft.com/office/drawing/2015/06/chart">
              <c:ext xmlns:c16="http://schemas.microsoft.com/office/drawing/2014/chart" uri="{C3380CC4-5D6E-409C-BE32-E72D297353CC}">
                <c16:uniqueId val="{00000003-444C-4349-AA3C-4455BDCACA41}"/>
              </c:ext>
            </c:extLst>
          </c:dPt>
          <c:dPt>
            <c:idx val="11"/>
            <c:invertIfNegative val="0"/>
            <c:bubble3D val="0"/>
            <c:spPr>
              <a:solidFill>
                <a:schemeClr val="bg1">
                  <a:lumMod val="50000"/>
                </a:schemeClr>
              </a:solidFill>
            </c:spPr>
            <c:extLst xmlns:c16r2="http://schemas.microsoft.com/office/drawing/2015/06/chart">
              <c:ext xmlns:c16="http://schemas.microsoft.com/office/drawing/2014/chart" uri="{C3380CC4-5D6E-409C-BE32-E72D297353CC}">
                <c16:uniqueId val="{00000001-444C-4349-AA3C-4455BDCACA41}"/>
              </c:ext>
            </c:extLst>
          </c:dPt>
          <c:dLbls>
            <c:dLbl>
              <c:idx val="10"/>
              <c:spPr>
                <a:noFill/>
                <a:ln>
                  <a:noFill/>
                </a:ln>
                <a:effectLst/>
              </c:spPr>
              <c:txPr>
                <a:bodyPr wrap="square" lIns="38100" tIns="19050" rIns="38100" bIns="19050" anchor="ctr">
                  <a:spAutoFit/>
                </a:bodyPr>
                <a:lstStyle/>
                <a:p>
                  <a:pPr>
                    <a:defRPr sz="1200">
                      <a:solidFill>
                        <a:schemeClr val="bg1">
                          <a:lumMod val="50000"/>
                        </a:schemeClr>
                      </a:solidFill>
                    </a:defRPr>
                  </a:pPr>
                  <a:endParaRPr lang="cs-CZ"/>
                </a:p>
              </c:txPr>
              <c:showLegendKey val="0"/>
              <c:showVal val="1"/>
              <c:showCatName val="0"/>
              <c:showSerName val="0"/>
              <c:showPercent val="0"/>
              <c:showBubbleSize val="0"/>
            </c:dLbl>
            <c:dLbl>
              <c:idx val="11"/>
              <c:spPr>
                <a:noFill/>
                <a:ln>
                  <a:noFill/>
                </a:ln>
                <a:effectLst/>
              </c:spPr>
              <c:txPr>
                <a:bodyPr wrap="square" lIns="38100" tIns="19050" rIns="38100" bIns="19050" anchor="ctr">
                  <a:spAutoFit/>
                </a:bodyPr>
                <a:lstStyle/>
                <a:p>
                  <a:pPr>
                    <a:defRPr sz="1200">
                      <a:solidFill>
                        <a:schemeClr val="bg1">
                          <a:lumMod val="50000"/>
                        </a:schemeClr>
                      </a:solidFill>
                    </a:defRPr>
                  </a:pPr>
                  <a:endParaRPr lang="cs-CZ"/>
                </a:p>
              </c:txPr>
              <c:showLegendKey val="0"/>
              <c:showVal val="1"/>
              <c:showCatName val="0"/>
              <c:showSerName val="0"/>
              <c:showPercent val="0"/>
              <c:showBubbleSize val="0"/>
            </c:dLbl>
            <c:spPr>
              <a:noFill/>
              <a:ln>
                <a:noFill/>
              </a:ln>
              <a:effectLst/>
            </c:spPr>
            <c:txPr>
              <a:bodyPr wrap="square" lIns="38100" tIns="19050" rIns="38100" bIns="19050" anchor="ctr">
                <a:spAutoFit/>
              </a:bodyPr>
              <a:lstStyle/>
              <a:p>
                <a:pPr>
                  <a:defRPr sz="1200">
                    <a:solidFill>
                      <a:schemeClr val="accent6">
                        <a:lumMod val="60000"/>
                        <a:lumOff val="4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bar_chart!$A$52:$A$62</c:f>
              <c:strCache>
                <c:ptCount val="11"/>
                <c:pt idx="0">
                  <c:v>Dovolené s rodinou</c:v>
                </c:pt>
                <c:pt idx="1">
                  <c:v>Nákup nového oblečení, bot apod.</c:v>
                </c:pt>
                <c:pt idx="2">
                  <c:v>Trávení volného času s rodinou</c:v>
                </c:pt>
                <c:pt idx="3">
                  <c:v>Účast na školních zájezdech</c:v>
                </c:pt>
                <c:pt idx="4">
                  <c:v>Mimoškolní aktivity a dětské kroužky</c:v>
                </c:pt>
                <c:pt idx="5">
                  <c:v>Nákup školních pomůcek</c:v>
                </c:pt>
                <c:pt idx="6">
                  <c:v>Školní obědy</c:v>
                </c:pt>
                <c:pt idx="7">
                  <c:v>Doučování</c:v>
                </c:pt>
                <c:pt idx="8">
                  <c:v>Děti musely začít samy vydělávat</c:v>
                </c:pt>
                <c:pt idx="9">
                  <c:v>Jiné</c:v>
                </c:pt>
                <c:pt idx="10">
                  <c:v>Exekuce se dětí nijak nedotkla</c:v>
                </c:pt>
              </c:strCache>
            </c:strRef>
          </c:cat>
          <c:val>
            <c:numRef>
              <c:f>bar_chart!$C$52:$C$62</c:f>
              <c:numCache>
                <c:formatCode>0%</c:formatCode>
                <c:ptCount val="11"/>
                <c:pt idx="0">
                  <c:v>0.37864077669902912</c:v>
                </c:pt>
                <c:pt idx="1">
                  <c:v>0.29126213592233008</c:v>
                </c:pt>
                <c:pt idx="2">
                  <c:v>0.31067961165048541</c:v>
                </c:pt>
                <c:pt idx="3">
                  <c:v>0.14563106796116504</c:v>
                </c:pt>
                <c:pt idx="4">
                  <c:v>0.1650485436893204</c:v>
                </c:pt>
                <c:pt idx="5">
                  <c:v>7.7669902912621352E-2</c:v>
                </c:pt>
                <c:pt idx="6">
                  <c:v>5.8252427184466014E-2</c:v>
                </c:pt>
                <c:pt idx="7">
                  <c:v>4.8543689320388356E-2</c:v>
                </c:pt>
                <c:pt idx="8">
                  <c:v>4.8543689320388356E-2</c:v>
                </c:pt>
                <c:pt idx="9">
                  <c:v>1.9417475728155338E-2</c:v>
                </c:pt>
                <c:pt idx="10">
                  <c:v>0.5145631067961165</c:v>
                </c:pt>
              </c:numCache>
            </c:numRef>
          </c:val>
          <c:extLst xmlns:c16r2="http://schemas.microsoft.com/office/drawing/2015/06/chart">
            <c:ext xmlns:c16="http://schemas.microsoft.com/office/drawing/2014/chart" uri="{C3380CC4-5D6E-409C-BE32-E72D297353CC}">
              <c16:uniqueId val="{00000001-C6A0-4D24-A3D9-C73383CF3B29}"/>
            </c:ext>
          </c:extLst>
        </c:ser>
        <c:dLbls>
          <c:showLegendKey val="0"/>
          <c:showVal val="0"/>
          <c:showCatName val="0"/>
          <c:showSerName val="0"/>
          <c:showPercent val="0"/>
          <c:showBubbleSize val="0"/>
        </c:dLbls>
        <c:gapWidth val="30"/>
        <c:axId val="179233552"/>
        <c:axId val="179233008"/>
      </c:barChart>
      <c:valAx>
        <c:axId val="179233008"/>
        <c:scaling>
          <c:orientation val="minMax"/>
          <c:max val="1"/>
        </c:scaling>
        <c:delete val="1"/>
        <c:axPos val="b"/>
        <c:numFmt formatCode="0%" sourceLinked="1"/>
        <c:majorTickMark val="out"/>
        <c:minorTickMark val="none"/>
        <c:tickLblPos val="nextTo"/>
        <c:crossAx val="179233552"/>
        <c:crosses val="max"/>
        <c:crossBetween val="between"/>
      </c:valAx>
      <c:catAx>
        <c:axId val="179233552"/>
        <c:scaling>
          <c:orientation val="maxMin"/>
        </c:scaling>
        <c:delete val="0"/>
        <c:axPos val="l"/>
        <c:numFmt formatCode="General" sourceLinked="1"/>
        <c:majorTickMark val="out"/>
        <c:minorTickMark val="none"/>
        <c:tickLblPos val="nextTo"/>
        <c:spPr>
          <a:ln>
            <a:noFill/>
          </a:ln>
        </c:spPr>
        <c:txPr>
          <a:bodyPr/>
          <a:lstStyle/>
          <a:p>
            <a:pPr>
              <a:defRPr sz="1200"/>
            </a:pPr>
            <a:endParaRPr lang="cs-CZ"/>
          </a:p>
        </c:txPr>
        <c:crossAx val="179233008"/>
        <c:crosses val="autoZero"/>
        <c:auto val="1"/>
        <c:lblAlgn val="ctr"/>
        <c:lblOffset val="100"/>
        <c:noMultiLvlLbl val="0"/>
      </c:catAx>
      <c:spPr>
        <a:noFill/>
        <a:ln>
          <a:noFill/>
        </a:ln>
      </c:spPr>
    </c:plotArea>
    <c:plotVisOnly val="1"/>
    <c:dispBlanksAs val="gap"/>
    <c:showDLblsOverMax val="0"/>
  </c:chart>
  <c:spPr>
    <a:noFill/>
    <a:ln>
      <a:noFill/>
    </a:ln>
  </c:spPr>
  <c:txPr>
    <a:bodyPr/>
    <a:lstStyle/>
    <a:p>
      <a:pPr>
        <a:defRPr sz="1050"/>
      </a:pPr>
      <a:endParaRPr lang="cs-CZ"/>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42032075669476321"/>
          <c:y val="0.13558259138826587"/>
          <c:w val="0.5679329629606793"/>
          <c:h val="0.86441751508857356"/>
        </c:manualLayout>
      </c:layout>
      <c:barChart>
        <c:barDir val="bar"/>
        <c:grouping val="stacked"/>
        <c:varyColors val="0"/>
        <c:ser>
          <c:idx val="0"/>
          <c:order val="0"/>
          <c:tx>
            <c:strRef>
              <c:f>T_chart!$A$4</c:f>
              <c:strCache>
                <c:ptCount val="1"/>
                <c:pt idx="0">
                  <c:v>Ano</c:v>
                </c:pt>
              </c:strCache>
            </c:strRef>
          </c:tx>
          <c:spPr>
            <a:solidFill>
              <a:srgbClr val="16A085"/>
            </a:solidFill>
          </c:spPr>
          <c:invertIfNegative val="0"/>
          <c:dLbls>
            <c:numFmt formatCode="[&gt;0.015]\ 0%;;" sourceLinked="0"/>
            <c:spPr>
              <a:noFill/>
              <a:ln>
                <a:noFill/>
              </a:ln>
              <a:effectLst/>
            </c:spPr>
            <c:txPr>
              <a:bodyPr/>
              <a:lstStyle/>
              <a:p>
                <a:pPr>
                  <a:defRPr sz="1200">
                    <a:solidFill>
                      <a:schemeClr val="bg1"/>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T_chart!$B$3:$G$3</c:f>
              <c:strCache>
                <c:ptCount val="1"/>
                <c:pt idx="0">
                  <c:v>Celkem (N=1527)</c:v>
                </c:pt>
              </c:strCache>
            </c:strRef>
          </c:cat>
          <c:val>
            <c:numRef>
              <c:f>T_chart!$B$4:$G$4</c:f>
              <c:numCache>
                <c:formatCode>0%</c:formatCode>
                <c:ptCount val="1"/>
                <c:pt idx="0">
                  <c:v>5.8284217419777344E-2</c:v>
                </c:pt>
              </c:numCache>
            </c:numRef>
          </c:val>
          <c:extLst xmlns:c16r2="http://schemas.microsoft.com/office/drawing/2015/06/chart">
            <c:ext xmlns:c16="http://schemas.microsoft.com/office/drawing/2014/chart" uri="{C3380CC4-5D6E-409C-BE32-E72D297353CC}">
              <c16:uniqueId val="{00000000-7D78-44F1-96D1-3162FA83779C}"/>
            </c:ext>
          </c:extLst>
        </c:ser>
        <c:ser>
          <c:idx val="1"/>
          <c:order val="1"/>
          <c:tx>
            <c:strRef>
              <c:f>T_chart!$A$5</c:f>
              <c:strCache>
                <c:ptCount val="1"/>
                <c:pt idx="0">
                  <c:v>Ne</c:v>
                </c:pt>
              </c:strCache>
            </c:strRef>
          </c:tx>
          <c:spPr>
            <a:solidFill>
              <a:schemeClr val="accent5"/>
            </a:solidFill>
          </c:spPr>
          <c:invertIfNegative val="0"/>
          <c:dLbls>
            <c:numFmt formatCode="[&gt;0.015]\ 0%;;" sourceLinked="0"/>
            <c:spPr>
              <a:noFill/>
              <a:ln>
                <a:noFill/>
              </a:ln>
              <a:effectLst/>
            </c:spPr>
            <c:txPr>
              <a:bodyPr/>
              <a:lstStyle/>
              <a:p>
                <a:pPr>
                  <a:defRPr sz="1200">
                    <a:solidFill>
                      <a:schemeClr val="bg1"/>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T_chart!$B$3:$G$3</c:f>
              <c:strCache>
                <c:ptCount val="1"/>
                <c:pt idx="0">
                  <c:v>Celkem (N=1527)</c:v>
                </c:pt>
              </c:strCache>
            </c:strRef>
          </c:cat>
          <c:val>
            <c:numRef>
              <c:f>T_chart!$B$5:$G$5</c:f>
              <c:numCache>
                <c:formatCode>0%</c:formatCode>
                <c:ptCount val="1"/>
                <c:pt idx="0">
                  <c:v>0.68238375900458415</c:v>
                </c:pt>
              </c:numCache>
            </c:numRef>
          </c:val>
          <c:extLst xmlns:c16r2="http://schemas.microsoft.com/office/drawing/2015/06/chart">
            <c:ext xmlns:c16="http://schemas.microsoft.com/office/drawing/2014/chart" uri="{C3380CC4-5D6E-409C-BE32-E72D297353CC}">
              <c16:uniqueId val="{00000001-7D78-44F1-96D1-3162FA83779C}"/>
            </c:ext>
          </c:extLst>
        </c:ser>
        <c:ser>
          <c:idx val="2"/>
          <c:order val="2"/>
          <c:tx>
            <c:strRef>
              <c:f>T_chart!$A$6</c:f>
              <c:strCache>
                <c:ptCount val="1"/>
                <c:pt idx="0">
                  <c:v>Nedokážu rozhodnout, nemám děti</c:v>
                </c:pt>
              </c:strCache>
            </c:strRef>
          </c:tx>
          <c:spPr>
            <a:solidFill>
              <a:schemeClr val="bg1">
                <a:lumMod val="65000"/>
              </a:schemeClr>
            </a:solidFill>
          </c:spPr>
          <c:invertIfNegative val="0"/>
          <c:dLbls>
            <c:numFmt formatCode="[&gt;0.015]\ 0%;;" sourceLinked="0"/>
            <c:spPr>
              <a:noFill/>
              <a:ln>
                <a:noFill/>
              </a:ln>
              <a:effectLst/>
            </c:spPr>
            <c:txPr>
              <a:bodyPr/>
              <a:lstStyle/>
              <a:p>
                <a:pPr>
                  <a:defRPr sz="1200">
                    <a:solidFill>
                      <a:schemeClr val="bg1"/>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T_chart!$B$3:$G$3</c:f>
              <c:strCache>
                <c:ptCount val="1"/>
                <c:pt idx="0">
                  <c:v>Celkem (N=1527)</c:v>
                </c:pt>
              </c:strCache>
            </c:strRef>
          </c:cat>
          <c:val>
            <c:numRef>
              <c:f>T_chart!$B$6:$G$6</c:f>
              <c:numCache>
                <c:formatCode>0%</c:formatCode>
                <c:ptCount val="1"/>
                <c:pt idx="0">
                  <c:v>0.14014407334643092</c:v>
                </c:pt>
              </c:numCache>
            </c:numRef>
          </c:val>
          <c:extLst xmlns:c16r2="http://schemas.microsoft.com/office/drawing/2015/06/chart">
            <c:ext xmlns:c16="http://schemas.microsoft.com/office/drawing/2014/chart" uri="{C3380CC4-5D6E-409C-BE32-E72D297353CC}">
              <c16:uniqueId val="{00000002-7D78-44F1-96D1-3162FA83779C}"/>
            </c:ext>
          </c:extLst>
        </c:ser>
        <c:ser>
          <c:idx val="3"/>
          <c:order val="3"/>
          <c:tx>
            <c:strRef>
              <c:f>T_chart!$A$7</c:f>
              <c:strCache>
                <c:ptCount val="1"/>
                <c:pt idx="0">
                  <c:v>Nevím</c:v>
                </c:pt>
              </c:strCache>
            </c:strRef>
          </c:tx>
          <c:spPr>
            <a:solidFill>
              <a:schemeClr val="tx1">
                <a:lumMod val="50000"/>
                <a:lumOff val="50000"/>
              </a:schemeClr>
            </a:solidFill>
          </c:spPr>
          <c:invertIfNegative val="0"/>
          <c:dLbls>
            <c:numFmt formatCode="[&gt;0.015]\ 0%;;" sourceLinked="0"/>
            <c:spPr>
              <a:noFill/>
              <a:ln>
                <a:noFill/>
              </a:ln>
              <a:effectLst/>
            </c:spPr>
            <c:txPr>
              <a:bodyPr/>
              <a:lstStyle/>
              <a:p>
                <a:pPr>
                  <a:defRPr sz="1200">
                    <a:solidFill>
                      <a:schemeClr val="bg1"/>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T_chart!$B$3:$G$3</c:f>
              <c:strCache>
                <c:ptCount val="1"/>
                <c:pt idx="0">
                  <c:v>Celkem (N=1527)</c:v>
                </c:pt>
              </c:strCache>
            </c:strRef>
          </c:cat>
          <c:val>
            <c:numRef>
              <c:f>T_chart!$B$7:$G$7</c:f>
              <c:numCache>
                <c:formatCode>0%</c:formatCode>
                <c:ptCount val="1"/>
                <c:pt idx="0">
                  <c:v>0.1191879502292076</c:v>
                </c:pt>
              </c:numCache>
            </c:numRef>
          </c:val>
          <c:extLst xmlns:c16r2="http://schemas.microsoft.com/office/drawing/2015/06/chart">
            <c:ext xmlns:c16="http://schemas.microsoft.com/office/drawing/2014/chart" uri="{C3380CC4-5D6E-409C-BE32-E72D297353CC}">
              <c16:uniqueId val="{00000003-7D78-44F1-96D1-3162FA83779C}"/>
            </c:ext>
          </c:extLst>
        </c:ser>
        <c:dLbls>
          <c:showLegendKey val="0"/>
          <c:showVal val="1"/>
          <c:showCatName val="0"/>
          <c:showSerName val="0"/>
          <c:showPercent val="0"/>
          <c:showBubbleSize val="0"/>
        </c:dLbls>
        <c:gapWidth val="35"/>
        <c:overlap val="100"/>
        <c:axId val="179234096"/>
        <c:axId val="184493488"/>
      </c:barChart>
      <c:catAx>
        <c:axId val="179234096"/>
        <c:scaling>
          <c:orientation val="maxMin"/>
        </c:scaling>
        <c:delete val="0"/>
        <c:axPos val="l"/>
        <c:numFmt formatCode="General" sourceLinked="1"/>
        <c:majorTickMark val="out"/>
        <c:minorTickMark val="none"/>
        <c:tickLblPos val="nextTo"/>
        <c:spPr>
          <a:ln>
            <a:noFill/>
          </a:ln>
        </c:spPr>
        <c:txPr>
          <a:bodyPr/>
          <a:lstStyle/>
          <a:p>
            <a:pPr>
              <a:defRPr sz="1200"/>
            </a:pPr>
            <a:endParaRPr lang="cs-CZ"/>
          </a:p>
        </c:txPr>
        <c:crossAx val="184493488"/>
        <c:crosses val="autoZero"/>
        <c:auto val="1"/>
        <c:lblAlgn val="ctr"/>
        <c:lblOffset val="100"/>
        <c:noMultiLvlLbl val="0"/>
      </c:catAx>
      <c:valAx>
        <c:axId val="184493488"/>
        <c:scaling>
          <c:orientation val="minMax"/>
          <c:max val="1"/>
        </c:scaling>
        <c:delete val="1"/>
        <c:axPos val="b"/>
        <c:numFmt formatCode="0%" sourceLinked="1"/>
        <c:majorTickMark val="out"/>
        <c:minorTickMark val="none"/>
        <c:tickLblPos val="none"/>
        <c:crossAx val="179234096"/>
        <c:crosses val="max"/>
        <c:crossBetween val="between"/>
        <c:minorUnit val="4.0000000000000022E-2"/>
      </c:valAx>
      <c:spPr>
        <a:noFill/>
        <a:ln>
          <a:noFill/>
        </a:ln>
      </c:spPr>
    </c:plotArea>
    <c:legend>
      <c:legendPos val="t"/>
      <c:layout>
        <c:manualLayout>
          <c:xMode val="edge"/>
          <c:yMode val="edge"/>
          <c:x val="0.1030737483137993"/>
          <c:y val="0"/>
          <c:w val="0.89692622558280943"/>
          <c:h val="9.0984185698551587E-2"/>
        </c:manualLayout>
      </c:layout>
      <c:overlay val="0"/>
      <c:txPr>
        <a:bodyPr/>
        <a:lstStyle/>
        <a:p>
          <a:pPr>
            <a:defRPr sz="1200"/>
          </a:pPr>
          <a:endParaRPr lang="cs-CZ"/>
        </a:p>
      </c:txPr>
    </c:legend>
    <c:plotVisOnly val="1"/>
    <c:dispBlanksAs val="gap"/>
    <c:showDLblsOverMax val="0"/>
  </c:chart>
  <c:spPr>
    <a:noFill/>
    <a:ln>
      <a:noFill/>
    </a:ln>
  </c:spPr>
  <c:txPr>
    <a:bodyPr/>
    <a:lstStyle/>
    <a:p>
      <a:pPr>
        <a:defRPr sz="1050"/>
      </a:pPr>
      <a:endParaRPr lang="cs-CZ"/>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7311862971247433E-2"/>
          <c:y val="0.21069236323979321"/>
          <c:w val="0.94094189868388556"/>
          <c:h val="0.74954061865522947"/>
        </c:manualLayout>
      </c:layout>
      <c:barChart>
        <c:barDir val="col"/>
        <c:grouping val="clustered"/>
        <c:varyColors val="0"/>
        <c:ser>
          <c:idx val="0"/>
          <c:order val="0"/>
          <c:tx>
            <c:strRef>
              <c:f>T_chart!$A$4</c:f>
              <c:strCache>
                <c:ptCount val="1"/>
                <c:pt idx="0">
                  <c:v>Méně než 1607</c:v>
                </c:pt>
              </c:strCache>
            </c:strRef>
          </c:tx>
          <c:spPr>
            <a:solidFill>
              <a:schemeClr val="accent6">
                <a:lumMod val="20000"/>
                <a:lumOff val="80000"/>
              </a:schemeClr>
            </a:solidFill>
          </c:spPr>
          <c:invertIfNegative val="0"/>
          <c:dLbls>
            <c:spPr>
              <a:noFill/>
              <a:ln>
                <a:noFill/>
              </a:ln>
              <a:effectLst/>
            </c:spPr>
            <c:txPr>
              <a:bodyPr wrap="square" lIns="38100" tIns="19050" rIns="38100" bIns="19050" anchor="ctr">
                <a:spAutoFit/>
              </a:bodyPr>
              <a:lstStyle/>
              <a:p>
                <a:pPr>
                  <a:defRPr sz="1200">
                    <a:solidFill>
                      <a:schemeClr val="accent6">
                        <a:lumMod val="50000"/>
                      </a:schemeClr>
                    </a:solidFill>
                  </a:defRPr>
                </a:pPr>
                <a:endParaRPr lang="cs-CZ"/>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T_chart!$B$3</c:f>
              <c:strCache>
                <c:ptCount val="1"/>
                <c:pt idx="0">
                  <c:v>Celkem (N=1527)</c:v>
                </c:pt>
              </c:strCache>
            </c:strRef>
          </c:cat>
          <c:val>
            <c:numRef>
              <c:f>T_chart!$B$4</c:f>
              <c:numCache>
                <c:formatCode>0%</c:formatCode>
                <c:ptCount val="1"/>
                <c:pt idx="0">
                  <c:v>7.8585461689587421E-3</c:v>
                </c:pt>
              </c:numCache>
            </c:numRef>
          </c:val>
          <c:extLst xmlns:c16r2="http://schemas.microsoft.com/office/drawing/2015/06/chart">
            <c:ext xmlns:c16="http://schemas.microsoft.com/office/drawing/2014/chart" uri="{C3380CC4-5D6E-409C-BE32-E72D297353CC}">
              <c16:uniqueId val="{00000000-9D80-4615-BD5E-C3A0767D99D9}"/>
            </c:ext>
          </c:extLst>
        </c:ser>
        <c:ser>
          <c:idx val="1"/>
          <c:order val="1"/>
          <c:tx>
            <c:strRef>
              <c:f>T_chart!$A$5</c:f>
              <c:strCache>
                <c:ptCount val="1"/>
                <c:pt idx="0">
                  <c:v>1607 Kč – 2500 Kč</c:v>
                </c:pt>
              </c:strCache>
            </c:strRef>
          </c:tx>
          <c:spPr>
            <a:solidFill>
              <a:schemeClr val="accent6">
                <a:lumMod val="40000"/>
                <a:lumOff val="60000"/>
              </a:schemeClr>
            </a:solidFill>
          </c:spPr>
          <c:invertIfNegative val="0"/>
          <c:dLbls>
            <c:numFmt formatCode="[&gt;0.015]\ 0%;;" sourceLinked="0"/>
            <c:spPr>
              <a:noFill/>
              <a:ln>
                <a:noFill/>
              </a:ln>
              <a:effectLst/>
            </c:spPr>
            <c:txPr>
              <a:bodyPr/>
              <a:lstStyle/>
              <a:p>
                <a:pPr>
                  <a:defRPr sz="1200">
                    <a:solidFill>
                      <a:schemeClr val="accent6">
                        <a:lumMod val="5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T_chart!$B$3</c:f>
              <c:strCache>
                <c:ptCount val="1"/>
                <c:pt idx="0">
                  <c:v>Celkem (N=1527)</c:v>
                </c:pt>
              </c:strCache>
            </c:strRef>
          </c:cat>
          <c:val>
            <c:numRef>
              <c:f>T_chart!$B$5</c:f>
              <c:numCache>
                <c:formatCode>0%</c:formatCode>
                <c:ptCount val="1"/>
                <c:pt idx="0">
                  <c:v>0.10674525212835625</c:v>
                </c:pt>
              </c:numCache>
            </c:numRef>
          </c:val>
          <c:extLst xmlns:c16r2="http://schemas.microsoft.com/office/drawing/2015/06/chart">
            <c:ext xmlns:c16="http://schemas.microsoft.com/office/drawing/2014/chart" uri="{C3380CC4-5D6E-409C-BE32-E72D297353CC}">
              <c16:uniqueId val="{00000001-9D80-4615-BD5E-C3A0767D99D9}"/>
            </c:ext>
          </c:extLst>
        </c:ser>
        <c:ser>
          <c:idx val="2"/>
          <c:order val="2"/>
          <c:tx>
            <c:strRef>
              <c:f>T_chart!$A$6</c:f>
              <c:strCache>
                <c:ptCount val="1"/>
                <c:pt idx="0">
                  <c:v>2501 Kč – 3 500 Kč</c:v>
                </c:pt>
              </c:strCache>
            </c:strRef>
          </c:tx>
          <c:spPr>
            <a:solidFill>
              <a:schemeClr val="accent6">
                <a:lumMod val="60000"/>
                <a:lumOff val="40000"/>
              </a:schemeClr>
            </a:solidFill>
          </c:spPr>
          <c:invertIfNegative val="0"/>
          <c:dLbls>
            <c:numFmt formatCode="[&gt;0.015]\ 0%;;" sourceLinked="0"/>
            <c:spPr>
              <a:noFill/>
              <a:ln>
                <a:noFill/>
              </a:ln>
              <a:effectLst/>
            </c:spPr>
            <c:txPr>
              <a:bodyPr/>
              <a:lstStyle/>
              <a:p>
                <a:pPr>
                  <a:defRPr sz="1200">
                    <a:solidFill>
                      <a:schemeClr val="accent6">
                        <a:lumMod val="5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T_chart!$B$3</c:f>
              <c:strCache>
                <c:ptCount val="1"/>
                <c:pt idx="0">
                  <c:v>Celkem (N=1527)</c:v>
                </c:pt>
              </c:strCache>
            </c:strRef>
          </c:cat>
          <c:val>
            <c:numRef>
              <c:f>T_chart!$B$6</c:f>
              <c:numCache>
                <c:formatCode>0%</c:formatCode>
                <c:ptCount val="1"/>
                <c:pt idx="0">
                  <c:v>0.34905042567125083</c:v>
                </c:pt>
              </c:numCache>
            </c:numRef>
          </c:val>
          <c:extLst xmlns:c16r2="http://schemas.microsoft.com/office/drawing/2015/06/chart">
            <c:ext xmlns:c16="http://schemas.microsoft.com/office/drawing/2014/chart" uri="{C3380CC4-5D6E-409C-BE32-E72D297353CC}">
              <c16:uniqueId val="{00000002-9D80-4615-BD5E-C3A0767D99D9}"/>
            </c:ext>
          </c:extLst>
        </c:ser>
        <c:ser>
          <c:idx val="3"/>
          <c:order val="3"/>
          <c:tx>
            <c:strRef>
              <c:f>T_chart!$A$7</c:f>
              <c:strCache>
                <c:ptCount val="1"/>
                <c:pt idx="0">
                  <c:v>3 501 Kč – 4 500 Kč</c:v>
                </c:pt>
              </c:strCache>
            </c:strRef>
          </c:tx>
          <c:spPr>
            <a:solidFill>
              <a:schemeClr val="accent6">
                <a:lumMod val="60000"/>
                <a:lumOff val="40000"/>
              </a:schemeClr>
            </a:solidFill>
          </c:spPr>
          <c:invertIfNegative val="0"/>
          <c:dPt>
            <c:idx val="0"/>
            <c:invertIfNegative val="0"/>
            <c:bubble3D val="0"/>
            <c:spPr>
              <a:solidFill>
                <a:schemeClr val="accent6"/>
              </a:solidFill>
            </c:spPr>
            <c:extLst xmlns:c16r2="http://schemas.microsoft.com/office/drawing/2015/06/chart">
              <c:ext xmlns:c16="http://schemas.microsoft.com/office/drawing/2014/chart" uri="{C3380CC4-5D6E-409C-BE32-E72D297353CC}">
                <c16:uniqueId val="{00000006-9D80-4615-BD5E-C3A0767D99D9}"/>
              </c:ext>
            </c:extLst>
          </c:dPt>
          <c:dLbls>
            <c:spPr>
              <a:noFill/>
              <a:ln>
                <a:noFill/>
              </a:ln>
              <a:effectLst/>
            </c:spPr>
            <c:txPr>
              <a:bodyPr wrap="square" lIns="38100" tIns="19050" rIns="38100" bIns="19050" anchor="ctr">
                <a:spAutoFit/>
              </a:bodyPr>
              <a:lstStyle/>
              <a:p>
                <a:pPr>
                  <a:defRPr sz="1200">
                    <a:solidFill>
                      <a:schemeClr val="accent6">
                        <a:lumMod val="50000"/>
                      </a:schemeClr>
                    </a:solidFill>
                  </a:defRPr>
                </a:pPr>
                <a:endParaRPr lang="cs-CZ"/>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T_chart!$B$3</c:f>
              <c:strCache>
                <c:ptCount val="1"/>
                <c:pt idx="0">
                  <c:v>Celkem (N=1527)</c:v>
                </c:pt>
              </c:strCache>
            </c:strRef>
          </c:cat>
          <c:val>
            <c:numRef>
              <c:f>T_chart!$B$7</c:f>
              <c:numCache>
                <c:formatCode>0%</c:formatCode>
                <c:ptCount val="1"/>
                <c:pt idx="0">
                  <c:v>0.25998690242305172</c:v>
                </c:pt>
              </c:numCache>
            </c:numRef>
          </c:val>
          <c:extLst xmlns:c16r2="http://schemas.microsoft.com/office/drawing/2015/06/chart">
            <c:ext xmlns:c16="http://schemas.microsoft.com/office/drawing/2014/chart" uri="{C3380CC4-5D6E-409C-BE32-E72D297353CC}">
              <c16:uniqueId val="{00000003-9D80-4615-BD5E-C3A0767D99D9}"/>
            </c:ext>
          </c:extLst>
        </c:ser>
        <c:ser>
          <c:idx val="4"/>
          <c:order val="4"/>
          <c:tx>
            <c:strRef>
              <c:f>T_chart!$A$8</c:f>
              <c:strCache>
                <c:ptCount val="1"/>
                <c:pt idx="0">
                  <c:v>4 501 Kč – 5 500 Kč</c:v>
                </c:pt>
              </c:strCache>
            </c:strRef>
          </c:tx>
          <c:spPr>
            <a:solidFill>
              <a:schemeClr val="accent6">
                <a:lumMod val="75000"/>
              </a:schemeClr>
            </a:solidFill>
          </c:spPr>
          <c:invertIfNegative val="0"/>
          <c:dLbls>
            <c:spPr>
              <a:noFill/>
              <a:ln>
                <a:noFill/>
              </a:ln>
              <a:effectLst/>
            </c:spPr>
            <c:txPr>
              <a:bodyPr wrap="square" lIns="38100" tIns="19050" rIns="38100" bIns="19050" anchor="ctr">
                <a:spAutoFit/>
              </a:bodyPr>
              <a:lstStyle/>
              <a:p>
                <a:pPr>
                  <a:defRPr sz="1200">
                    <a:solidFill>
                      <a:schemeClr val="accent6">
                        <a:lumMod val="50000"/>
                      </a:schemeClr>
                    </a:solidFill>
                  </a:defRPr>
                </a:pPr>
                <a:endParaRPr lang="cs-CZ"/>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T_chart!$B$3</c:f>
              <c:strCache>
                <c:ptCount val="1"/>
                <c:pt idx="0">
                  <c:v>Celkem (N=1527)</c:v>
                </c:pt>
              </c:strCache>
            </c:strRef>
          </c:cat>
          <c:val>
            <c:numRef>
              <c:f>T_chart!$B$8</c:f>
              <c:numCache>
                <c:formatCode>0%</c:formatCode>
                <c:ptCount val="1"/>
                <c:pt idx="0">
                  <c:v>0.12704649639816634</c:v>
                </c:pt>
              </c:numCache>
            </c:numRef>
          </c:val>
          <c:extLst xmlns:c16r2="http://schemas.microsoft.com/office/drawing/2015/06/chart">
            <c:ext xmlns:c16="http://schemas.microsoft.com/office/drawing/2014/chart" uri="{C3380CC4-5D6E-409C-BE32-E72D297353CC}">
              <c16:uniqueId val="{00000004-9D80-4615-BD5E-C3A0767D99D9}"/>
            </c:ext>
          </c:extLst>
        </c:ser>
        <c:ser>
          <c:idx val="5"/>
          <c:order val="5"/>
          <c:tx>
            <c:strRef>
              <c:f>T_chart!$A$9</c:f>
              <c:strCache>
                <c:ptCount val="1"/>
                <c:pt idx="0">
                  <c:v>Více než 5 501 Kč</c:v>
                </c:pt>
              </c:strCache>
            </c:strRef>
          </c:tx>
          <c:spPr>
            <a:solidFill>
              <a:schemeClr val="accent6">
                <a:lumMod val="50000"/>
              </a:schemeClr>
            </a:solidFill>
          </c:spPr>
          <c:invertIfNegative val="0"/>
          <c:dLbls>
            <c:spPr>
              <a:noFill/>
              <a:ln>
                <a:noFill/>
              </a:ln>
              <a:effectLst/>
            </c:spPr>
            <c:txPr>
              <a:bodyPr wrap="square" lIns="38100" tIns="19050" rIns="38100" bIns="19050" anchor="ctr">
                <a:spAutoFit/>
              </a:bodyPr>
              <a:lstStyle/>
              <a:p>
                <a:pPr>
                  <a:defRPr sz="1200">
                    <a:solidFill>
                      <a:schemeClr val="accent6">
                        <a:lumMod val="50000"/>
                      </a:schemeClr>
                    </a:solidFill>
                  </a:defRPr>
                </a:pPr>
                <a:endParaRPr lang="cs-CZ"/>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T_chart!$B$3</c:f>
              <c:strCache>
                <c:ptCount val="1"/>
                <c:pt idx="0">
                  <c:v>Celkem (N=1527)</c:v>
                </c:pt>
              </c:strCache>
            </c:strRef>
          </c:cat>
          <c:val>
            <c:numRef>
              <c:f>T_chart!$B$9</c:f>
              <c:numCache>
                <c:formatCode>0%</c:formatCode>
                <c:ptCount val="1"/>
                <c:pt idx="0">
                  <c:v>0.14931237721021612</c:v>
                </c:pt>
              </c:numCache>
            </c:numRef>
          </c:val>
          <c:extLst xmlns:c16r2="http://schemas.microsoft.com/office/drawing/2015/06/chart">
            <c:ext xmlns:c16="http://schemas.microsoft.com/office/drawing/2014/chart" uri="{C3380CC4-5D6E-409C-BE32-E72D297353CC}">
              <c16:uniqueId val="{00000005-9D80-4615-BD5E-C3A0767D99D9}"/>
            </c:ext>
          </c:extLst>
        </c:ser>
        <c:dLbls>
          <c:showLegendKey val="0"/>
          <c:showVal val="1"/>
          <c:showCatName val="0"/>
          <c:showSerName val="0"/>
          <c:showPercent val="0"/>
          <c:showBubbleSize val="0"/>
        </c:dLbls>
        <c:gapWidth val="10"/>
        <c:overlap val="-24"/>
        <c:axId val="184502736"/>
        <c:axId val="184490224"/>
      </c:barChart>
      <c:catAx>
        <c:axId val="184502736"/>
        <c:scaling>
          <c:orientation val="minMax"/>
        </c:scaling>
        <c:delete val="1"/>
        <c:axPos val="b"/>
        <c:numFmt formatCode="General" sourceLinked="1"/>
        <c:majorTickMark val="out"/>
        <c:minorTickMark val="none"/>
        <c:tickLblPos val="nextTo"/>
        <c:crossAx val="184490224"/>
        <c:crosses val="autoZero"/>
        <c:auto val="1"/>
        <c:lblAlgn val="ctr"/>
        <c:lblOffset val="100"/>
        <c:noMultiLvlLbl val="0"/>
      </c:catAx>
      <c:valAx>
        <c:axId val="184490224"/>
        <c:scaling>
          <c:orientation val="minMax"/>
          <c:max val="1"/>
        </c:scaling>
        <c:delete val="1"/>
        <c:axPos val="r"/>
        <c:numFmt formatCode="0%" sourceLinked="1"/>
        <c:majorTickMark val="out"/>
        <c:minorTickMark val="none"/>
        <c:tickLblPos val="nextTo"/>
        <c:crossAx val="184502736"/>
        <c:crosses val="max"/>
        <c:crossBetween val="between"/>
        <c:minorUnit val="4.0000000000000022E-2"/>
      </c:valAx>
      <c:spPr>
        <a:noFill/>
        <a:ln>
          <a:noFill/>
        </a:ln>
      </c:spPr>
    </c:plotArea>
    <c:plotVisOnly val="1"/>
    <c:dispBlanksAs val="gap"/>
    <c:showDLblsOverMax val="0"/>
  </c:chart>
  <c:spPr>
    <a:noFill/>
    <a:ln>
      <a:noFill/>
    </a:ln>
  </c:spPr>
  <c:txPr>
    <a:bodyPr/>
    <a:lstStyle/>
    <a:p>
      <a:pPr>
        <a:defRPr sz="1050"/>
      </a:pPr>
      <a:endParaRPr lang="cs-CZ"/>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49873582328581217"/>
          <c:y val="3.1088037244919278E-2"/>
          <c:w val="0.43025045710221199"/>
          <c:h val="0.92400690846286659"/>
        </c:manualLayout>
      </c:layout>
      <c:barChart>
        <c:barDir val="bar"/>
        <c:grouping val="clustered"/>
        <c:varyColors val="0"/>
        <c:ser>
          <c:idx val="0"/>
          <c:order val="0"/>
          <c:spPr>
            <a:solidFill>
              <a:srgbClr val="1964AA"/>
            </a:solidFill>
          </c:spPr>
          <c:invertIfNegative val="0"/>
          <c:dPt>
            <c:idx val="6"/>
            <c:invertIfNegative val="0"/>
            <c:bubble3D val="0"/>
            <c:spPr>
              <a:solidFill>
                <a:schemeClr val="tx1">
                  <a:lumMod val="65000"/>
                  <a:lumOff val="35000"/>
                </a:schemeClr>
              </a:solidFill>
            </c:spPr>
            <c:extLst xmlns:c16r2="http://schemas.microsoft.com/office/drawing/2015/06/chart">
              <c:ext xmlns:c16="http://schemas.microsoft.com/office/drawing/2014/chart" uri="{C3380CC4-5D6E-409C-BE32-E72D297353CC}">
                <c16:uniqueId val="{00000000-18B6-420C-9348-5899B826EFE1}"/>
              </c:ext>
            </c:extLst>
          </c:dPt>
          <c:dPt>
            <c:idx val="10"/>
            <c:invertIfNegative val="0"/>
            <c:bubble3D val="0"/>
            <c:spPr>
              <a:solidFill>
                <a:schemeClr val="tx2">
                  <a:lumMod val="75000"/>
                </a:schemeClr>
              </a:solidFill>
            </c:spPr>
            <c:extLst xmlns:c16r2="http://schemas.microsoft.com/office/drawing/2015/06/chart">
              <c:ext xmlns:c16="http://schemas.microsoft.com/office/drawing/2014/chart" uri="{C3380CC4-5D6E-409C-BE32-E72D297353CC}">
                <c16:uniqueId val="{00000002-18B6-420C-9348-5899B826EFE1}"/>
              </c:ext>
            </c:extLst>
          </c:dPt>
          <c:dPt>
            <c:idx val="11"/>
            <c:invertIfNegative val="0"/>
            <c:bubble3D val="0"/>
            <c:spPr>
              <a:solidFill>
                <a:schemeClr val="tx2">
                  <a:lumMod val="75000"/>
                </a:schemeClr>
              </a:solidFill>
            </c:spPr>
            <c:extLst xmlns:c16r2="http://schemas.microsoft.com/office/drawing/2015/06/chart">
              <c:ext xmlns:c16="http://schemas.microsoft.com/office/drawing/2014/chart" uri="{C3380CC4-5D6E-409C-BE32-E72D297353CC}">
                <c16:uniqueId val="{00000004-18B6-420C-9348-5899B826EFE1}"/>
              </c:ext>
            </c:extLst>
          </c:dPt>
          <c:dLbls>
            <c:dLbl>
              <c:idx val="6"/>
              <c:layout/>
              <c:numFmt formatCode="0%;;" sourceLinked="0"/>
              <c:spPr>
                <a:noFill/>
                <a:ln>
                  <a:noFill/>
                </a:ln>
                <a:effectLst/>
              </c:spPr>
              <c:txPr>
                <a:bodyPr/>
                <a:lstStyle/>
                <a:p>
                  <a:pPr>
                    <a:defRPr sz="1200">
                      <a:solidFill>
                        <a:schemeClr val="bg1">
                          <a:lumMod val="50000"/>
                        </a:schemeClr>
                      </a:solidFill>
                    </a:defRPr>
                  </a:pPr>
                  <a:endParaRPr lang="cs-CZ"/>
                </a:p>
              </c:txPr>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18B6-420C-9348-5899B826EFE1}"/>
                </c:ext>
                <c:ext xmlns:c15="http://schemas.microsoft.com/office/drawing/2012/chart" uri="{CE6537A1-D6FC-4f65-9D91-7224C49458BB}">
                  <c15:layout/>
                </c:ext>
              </c:extLst>
            </c:dLbl>
            <c:dLbl>
              <c:idx val="10"/>
              <c:numFmt formatCode="0%;;" sourceLinked="0"/>
              <c:spPr>
                <a:noFill/>
                <a:ln>
                  <a:noFill/>
                </a:ln>
                <a:effectLst/>
              </c:spPr>
              <c:txPr>
                <a:bodyPr/>
                <a:lstStyle/>
                <a:p>
                  <a:pPr>
                    <a:defRPr sz="1200">
                      <a:solidFill>
                        <a:schemeClr val="tx2">
                          <a:lumMod val="75000"/>
                        </a:schemeClr>
                      </a:solidFill>
                    </a:defRPr>
                  </a:pPr>
                  <a:endParaRPr lang="cs-CZ"/>
                </a:p>
              </c:txPr>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18B6-420C-9348-5899B826EFE1}"/>
                </c:ext>
                <c:ext xmlns:c15="http://schemas.microsoft.com/office/drawing/2012/chart" uri="{CE6537A1-D6FC-4f65-9D91-7224C49458BB}"/>
              </c:extLst>
            </c:dLbl>
            <c:dLbl>
              <c:idx val="11"/>
              <c:numFmt formatCode="0%;;" sourceLinked="0"/>
              <c:spPr>
                <a:noFill/>
                <a:ln>
                  <a:noFill/>
                </a:ln>
                <a:effectLst/>
              </c:spPr>
              <c:txPr>
                <a:bodyPr/>
                <a:lstStyle/>
                <a:p>
                  <a:pPr>
                    <a:defRPr sz="1200">
                      <a:solidFill>
                        <a:schemeClr val="tx2">
                          <a:lumMod val="75000"/>
                        </a:schemeClr>
                      </a:solidFill>
                    </a:defRPr>
                  </a:pPr>
                  <a:endParaRPr lang="cs-CZ"/>
                </a:p>
              </c:txPr>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18B6-420C-9348-5899B826EFE1}"/>
                </c:ext>
                <c:ext xmlns:c15="http://schemas.microsoft.com/office/drawing/2012/chart" uri="{CE6537A1-D6FC-4f65-9D91-7224C49458BB}"/>
              </c:extLst>
            </c:dLbl>
            <c:numFmt formatCode="0%;;" sourceLinked="0"/>
            <c:spPr>
              <a:noFill/>
              <a:ln>
                <a:noFill/>
              </a:ln>
              <a:effectLst/>
            </c:spPr>
            <c:txPr>
              <a:bodyPr/>
              <a:lstStyle/>
              <a:p>
                <a:pPr>
                  <a:defRPr sz="1200">
                    <a:solidFill>
                      <a:schemeClr val="accent6">
                        <a:lumMod val="50000"/>
                      </a:schemeClr>
                    </a:solidFill>
                  </a:defRPr>
                </a:pPr>
                <a:endParaRPr lang="cs-CZ"/>
              </a:p>
            </c:txPr>
            <c:dLblPos val="outEnd"/>
            <c:showLegendKey val="0"/>
            <c:showVal val="1"/>
            <c:showCatName val="0"/>
            <c:showSerName val="0"/>
            <c:showPercent val="0"/>
            <c:showBubbleSize val="0"/>
            <c:separator>
</c:separator>
            <c:showLeaderLines val="0"/>
            <c:extLst xmlns:c16r2="http://schemas.microsoft.com/office/drawing/2015/06/chart">
              <c:ext xmlns:c15="http://schemas.microsoft.com/office/drawing/2012/chart" uri="{CE6537A1-D6FC-4f65-9D91-7224C49458BB}">
                <c15:layout/>
                <c15:showLeaderLines val="0"/>
              </c:ext>
            </c:extLst>
          </c:dLbls>
          <c:cat>
            <c:strRef>
              <c:f>bar_chart!$A$37:$A$43</c:f>
              <c:strCache>
                <c:ptCount val="7"/>
                <c:pt idx="0">
                  <c:v>Snažil/a bych domluvit, že přidanou mzdu budu dostávat bokem</c:v>
                </c:pt>
                <c:pt idx="1">
                  <c:v>Zvýšení platu bych pravděpodobně odmítl/a</c:v>
                </c:pt>
                <c:pt idx="2">
                  <c:v>Nic by se nezměnilo – vydělával/a a pracoval/a bych naplno, ačkoli by mi nově zůstalo méně než před zvýšením mzdy</c:v>
                </c:pt>
                <c:pt idx="3">
                  <c:v>Pokračoval/a bych v zaměstnání, ale v práci bych se co nejméně snažil/a</c:v>
                </c:pt>
                <c:pt idx="4">
                  <c:v>Přestal/a bych úplně pracovat</c:v>
                </c:pt>
                <c:pt idx="5">
                  <c:v>Jiné</c:v>
                </c:pt>
                <c:pt idx="6">
                  <c:v>Neumím si to představit</c:v>
                </c:pt>
              </c:strCache>
            </c:strRef>
          </c:cat>
          <c:val>
            <c:numRef>
              <c:f>bar_chart!$B$37:$B$43</c:f>
              <c:numCache>
                <c:formatCode>0%</c:formatCode>
                <c:ptCount val="7"/>
                <c:pt idx="0">
                  <c:v>0.37262606417812705</c:v>
                </c:pt>
                <c:pt idx="1">
                  <c:v>0.16961362148002621</c:v>
                </c:pt>
                <c:pt idx="2">
                  <c:v>0.16633922724296005</c:v>
                </c:pt>
                <c:pt idx="3">
                  <c:v>1.9646365422396856E-2</c:v>
                </c:pt>
                <c:pt idx="4">
                  <c:v>1.5717092337917484E-2</c:v>
                </c:pt>
                <c:pt idx="5">
                  <c:v>1.6371971185330715E-2</c:v>
                </c:pt>
                <c:pt idx="6">
                  <c:v>0.23968565815324164</c:v>
                </c:pt>
              </c:numCache>
            </c:numRef>
          </c:val>
          <c:extLst xmlns:c16r2="http://schemas.microsoft.com/office/drawing/2015/06/chart">
            <c:ext xmlns:c16="http://schemas.microsoft.com/office/drawing/2014/chart" uri="{C3380CC4-5D6E-409C-BE32-E72D297353CC}">
              <c16:uniqueId val="{00000005-18B6-420C-9348-5899B826EFE1}"/>
            </c:ext>
          </c:extLst>
        </c:ser>
        <c:ser>
          <c:idx val="1"/>
          <c:order val="1"/>
          <c:spPr>
            <a:solidFill>
              <a:schemeClr val="accent6">
                <a:lumMod val="60000"/>
                <a:lumOff val="40000"/>
              </a:schemeClr>
            </a:solidFill>
          </c:spPr>
          <c:invertIfNegative val="0"/>
          <c:dPt>
            <c:idx val="6"/>
            <c:invertIfNegative val="0"/>
            <c:bubble3D val="0"/>
            <c:spPr>
              <a:solidFill>
                <a:schemeClr val="bg1">
                  <a:lumMod val="65000"/>
                </a:schemeClr>
              </a:solidFill>
            </c:spPr>
            <c:extLst xmlns:c16r2="http://schemas.microsoft.com/office/drawing/2015/06/chart">
              <c:ext xmlns:c16="http://schemas.microsoft.com/office/drawing/2014/chart" uri="{C3380CC4-5D6E-409C-BE32-E72D297353CC}">
                <c16:uniqueId val="{0000000C-18B6-420C-9348-5899B826EFE1}"/>
              </c:ext>
            </c:extLst>
          </c:dPt>
          <c:dPt>
            <c:idx val="10"/>
            <c:invertIfNegative val="0"/>
            <c:bubble3D val="0"/>
            <c:spPr>
              <a:solidFill>
                <a:schemeClr val="bg1">
                  <a:lumMod val="50000"/>
                </a:schemeClr>
              </a:solidFill>
            </c:spPr>
            <c:extLst xmlns:c16r2="http://schemas.microsoft.com/office/drawing/2015/06/chart">
              <c:ext xmlns:c16="http://schemas.microsoft.com/office/drawing/2014/chart" uri="{C3380CC4-5D6E-409C-BE32-E72D297353CC}">
                <c16:uniqueId val="{00000007-18B6-420C-9348-5899B826EFE1}"/>
              </c:ext>
            </c:extLst>
          </c:dPt>
          <c:dPt>
            <c:idx val="11"/>
            <c:invertIfNegative val="0"/>
            <c:bubble3D val="0"/>
            <c:spPr>
              <a:solidFill>
                <a:schemeClr val="bg1">
                  <a:lumMod val="50000"/>
                </a:schemeClr>
              </a:solidFill>
            </c:spPr>
            <c:extLst xmlns:c16r2="http://schemas.microsoft.com/office/drawing/2015/06/chart">
              <c:ext xmlns:c16="http://schemas.microsoft.com/office/drawing/2014/chart" uri="{C3380CC4-5D6E-409C-BE32-E72D297353CC}">
                <c16:uniqueId val="{00000009-18B6-420C-9348-5899B826EFE1}"/>
              </c:ext>
            </c:extLst>
          </c:dPt>
          <c:dLbls>
            <c:dLbl>
              <c:idx val="6"/>
              <c:spPr>
                <a:noFill/>
                <a:ln>
                  <a:noFill/>
                </a:ln>
                <a:effectLst/>
              </c:spPr>
              <c:txPr>
                <a:bodyPr wrap="square" lIns="38100" tIns="19050" rIns="38100" bIns="19050" anchor="ctr">
                  <a:spAutoFit/>
                </a:bodyPr>
                <a:lstStyle/>
                <a:p>
                  <a:pPr>
                    <a:defRPr sz="1200">
                      <a:solidFill>
                        <a:schemeClr val="bg1">
                          <a:lumMod val="50000"/>
                        </a:schemeClr>
                      </a:solidFill>
                    </a:defRPr>
                  </a:pPr>
                  <a:endParaRPr lang="cs-CZ"/>
                </a:p>
              </c:txPr>
              <c:showLegendKey val="0"/>
              <c:showVal val="1"/>
              <c:showCatName val="0"/>
              <c:showSerName val="0"/>
              <c:showPercent val="0"/>
              <c:showBubbleSize val="0"/>
            </c:dLbl>
            <c:dLbl>
              <c:idx val="10"/>
              <c:spPr>
                <a:noFill/>
                <a:ln>
                  <a:noFill/>
                </a:ln>
                <a:effectLst/>
              </c:spPr>
              <c:txPr>
                <a:bodyPr wrap="square" lIns="38100" tIns="19050" rIns="38100" bIns="19050" anchor="ctr">
                  <a:spAutoFit/>
                </a:bodyPr>
                <a:lstStyle/>
                <a:p>
                  <a:pPr>
                    <a:defRPr sz="1200">
                      <a:solidFill>
                        <a:schemeClr val="bg1">
                          <a:lumMod val="50000"/>
                        </a:schemeClr>
                      </a:solidFill>
                    </a:defRPr>
                  </a:pPr>
                  <a:endParaRPr lang="cs-CZ"/>
                </a:p>
              </c:txPr>
              <c:showLegendKey val="0"/>
              <c:showVal val="1"/>
              <c:showCatName val="0"/>
              <c:showSerName val="0"/>
              <c:showPercent val="0"/>
              <c:showBubbleSize val="0"/>
            </c:dLbl>
            <c:dLbl>
              <c:idx val="11"/>
              <c:spPr>
                <a:noFill/>
                <a:ln>
                  <a:noFill/>
                </a:ln>
                <a:effectLst/>
              </c:spPr>
              <c:txPr>
                <a:bodyPr wrap="square" lIns="38100" tIns="19050" rIns="38100" bIns="19050" anchor="ctr">
                  <a:spAutoFit/>
                </a:bodyPr>
                <a:lstStyle/>
                <a:p>
                  <a:pPr>
                    <a:defRPr sz="1200">
                      <a:solidFill>
                        <a:schemeClr val="bg1">
                          <a:lumMod val="50000"/>
                        </a:schemeClr>
                      </a:solidFill>
                    </a:defRPr>
                  </a:pPr>
                  <a:endParaRPr lang="cs-CZ"/>
                </a:p>
              </c:txPr>
              <c:showLegendKey val="0"/>
              <c:showVal val="1"/>
              <c:showCatName val="0"/>
              <c:showSerName val="0"/>
              <c:showPercent val="0"/>
              <c:showBubbleSize val="0"/>
            </c:dLbl>
            <c:spPr>
              <a:noFill/>
              <a:ln>
                <a:noFill/>
              </a:ln>
              <a:effectLst/>
            </c:spPr>
            <c:txPr>
              <a:bodyPr wrap="square" lIns="38100" tIns="19050" rIns="38100" bIns="19050" anchor="ctr">
                <a:spAutoFit/>
              </a:bodyPr>
              <a:lstStyle/>
              <a:p>
                <a:pPr>
                  <a:defRPr sz="1200">
                    <a:solidFill>
                      <a:schemeClr val="accent6">
                        <a:lumMod val="60000"/>
                        <a:lumOff val="4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bar_chart!$A$37:$A$43</c:f>
              <c:strCache>
                <c:ptCount val="7"/>
                <c:pt idx="0">
                  <c:v>Snažil/a bych domluvit, že přidanou mzdu budu dostávat bokem</c:v>
                </c:pt>
                <c:pt idx="1">
                  <c:v>Zvýšení platu bych pravděpodobně odmítl/a</c:v>
                </c:pt>
                <c:pt idx="2">
                  <c:v>Nic by se nezměnilo – vydělával/a a pracoval/a bych naplno, ačkoli by mi nově zůstalo méně než před zvýšením mzdy</c:v>
                </c:pt>
                <c:pt idx="3">
                  <c:v>Pokračoval/a bych v zaměstnání, ale v práci bych se co nejméně snažil/a</c:v>
                </c:pt>
                <c:pt idx="4">
                  <c:v>Přestal/a bych úplně pracovat</c:v>
                </c:pt>
                <c:pt idx="5">
                  <c:v>Jiné</c:v>
                </c:pt>
                <c:pt idx="6">
                  <c:v>Neumím si to představit</c:v>
                </c:pt>
              </c:strCache>
            </c:strRef>
          </c:cat>
          <c:val>
            <c:numRef>
              <c:f>bar_chart!$C$37:$C$43</c:f>
              <c:numCache>
                <c:formatCode>0%</c:formatCode>
                <c:ptCount val="7"/>
                <c:pt idx="0">
                  <c:v>0.44041450777202074</c:v>
                </c:pt>
                <c:pt idx="1">
                  <c:v>0.13471502590673576</c:v>
                </c:pt>
                <c:pt idx="2">
                  <c:v>0.21243523316062177</c:v>
                </c:pt>
                <c:pt idx="3">
                  <c:v>1.0362694300518135E-2</c:v>
                </c:pt>
                <c:pt idx="4">
                  <c:v>3.6269430051813469E-2</c:v>
                </c:pt>
                <c:pt idx="5">
                  <c:v>2.072538860103627E-2</c:v>
                </c:pt>
                <c:pt idx="6">
                  <c:v>0.13989637305699482</c:v>
                </c:pt>
              </c:numCache>
            </c:numRef>
          </c:val>
          <c:extLst xmlns:c16r2="http://schemas.microsoft.com/office/drawing/2015/06/chart">
            <c:ext xmlns:c16="http://schemas.microsoft.com/office/drawing/2014/chart" uri="{C3380CC4-5D6E-409C-BE32-E72D297353CC}">
              <c16:uniqueId val="{0000000A-18B6-420C-9348-5899B826EFE1}"/>
            </c:ext>
          </c:extLst>
        </c:ser>
        <c:dLbls>
          <c:showLegendKey val="0"/>
          <c:showVal val="0"/>
          <c:showCatName val="0"/>
          <c:showSerName val="0"/>
          <c:showPercent val="0"/>
          <c:showBubbleSize val="0"/>
        </c:dLbls>
        <c:gapWidth val="30"/>
        <c:axId val="184499472"/>
        <c:axId val="184489680"/>
        <c:extLst xmlns:c16r2="http://schemas.microsoft.com/office/drawing/2015/06/chart">
          <c:ext xmlns:c15="http://schemas.microsoft.com/office/drawing/2012/chart" uri="{02D57815-91ED-43cb-92C2-25804820EDAC}">
            <c15:filteredBarSeries>
              <c15:ser>
                <c:idx val="2"/>
                <c:order val="2"/>
                <c:invertIfNegative val="0"/>
                <c:dPt>
                  <c:idx val="6"/>
                  <c:invertIfNegative val="0"/>
                  <c:bubble3D val="0"/>
                  <c:spPr>
                    <a:solidFill>
                      <a:schemeClr val="bg1">
                        <a:lumMod val="50000"/>
                      </a:schemeClr>
                    </a:solidFill>
                  </c:spPr>
                  <c:extLst xmlns:c16r2="http://schemas.microsoft.com/office/drawing/2015/06/chart">
                    <c:ext xmlns:c16="http://schemas.microsoft.com/office/drawing/2014/chart" uri="{C3380CC4-5D6E-409C-BE32-E72D297353CC}">
                      <c16:uniqueId val="{0000000D-18B6-420C-9348-5899B826EFE1}"/>
                    </c:ext>
                  </c:extLst>
                </c:dPt>
                <c:dLbls>
                  <c:dLbl>
                    <c:idx val="6"/>
                    <c:spPr>
                      <a:noFill/>
                      <a:ln>
                        <a:noFill/>
                      </a:ln>
                      <a:effectLst/>
                    </c:spPr>
                    <c:txPr>
                      <a:bodyPr wrap="square" lIns="38100" tIns="19050" rIns="38100" bIns="19050" anchor="ctr">
                        <a:spAutoFit/>
                      </a:bodyPr>
                      <a:lstStyle/>
                      <a:p>
                        <a:pPr>
                          <a:defRPr sz="1200">
                            <a:solidFill>
                              <a:schemeClr val="bg1">
                                <a:lumMod val="50000"/>
                              </a:schemeClr>
                            </a:solidFill>
                          </a:defRPr>
                        </a:pPr>
                        <a:endParaRPr lang="cs-CZ"/>
                      </a:p>
                    </c:txPr>
                    <c:showLegendKey val="0"/>
                    <c:showVal val="1"/>
                    <c:showCatName val="0"/>
                    <c:showSerName val="0"/>
                    <c:showPercent val="0"/>
                    <c:showBubbleSize val="0"/>
                  </c:dLbl>
                  <c:spPr>
                    <a:noFill/>
                    <a:ln>
                      <a:noFill/>
                    </a:ln>
                    <a:effectLst/>
                  </c:spPr>
                  <c:txPr>
                    <a:bodyPr wrap="square" lIns="38100" tIns="19050" rIns="38100" bIns="19050" anchor="ctr">
                      <a:spAutoFit/>
                    </a:bodyPr>
                    <a:lstStyle/>
                    <a:p>
                      <a:pPr>
                        <a:defRPr sz="1200">
                          <a:solidFill>
                            <a:schemeClr val="accent3">
                              <a:lumMod val="50000"/>
                            </a:schemeClr>
                          </a:solidFill>
                        </a:defRPr>
                      </a:pPr>
                      <a:endParaRPr lang="cs-CZ"/>
                    </a:p>
                  </c:txPr>
                  <c:showLegendKey val="0"/>
                  <c:showVal val="1"/>
                  <c:showCatName val="0"/>
                  <c:showSerName val="0"/>
                  <c:showPercent val="0"/>
                  <c:showBubbleSize val="0"/>
                  <c:showLeaderLines val="0"/>
                  <c:extLst xmlns:c16r2="http://schemas.microsoft.com/office/drawing/2015/06/chart">
                    <c:ext uri="{CE6537A1-D6FC-4f65-9D91-7224C49458BB}">
                      <c15:showLeaderLines val="1"/>
                    </c:ext>
                  </c:extLst>
                </c:dLbls>
                <c:cat>
                  <c:strRef>
                    <c:extLst xmlns:c16r2="http://schemas.microsoft.com/office/drawing/2015/06/chart">
                      <c:ext uri="{02D57815-91ED-43cb-92C2-25804820EDAC}">
                        <c15:formulaRef>
                          <c15:sqref>bar_chart!$A$37:$A$43</c15:sqref>
                        </c15:formulaRef>
                      </c:ext>
                    </c:extLst>
                    <c:strCache>
                      <c:ptCount val="7"/>
                      <c:pt idx="0">
                        <c:v>Snažil/a bych domluvit, že přidanou mzdu budu dostávat bokem</c:v>
                      </c:pt>
                      <c:pt idx="1">
                        <c:v>Zvýšení platu bych pravděpodobně odmítl/a</c:v>
                      </c:pt>
                      <c:pt idx="2">
                        <c:v>Nic by se nezměnilo – vydělával/a a pracoval/a bych naplno, ačkoli by mi nově zůstalo méně než před zvýšením mzdy</c:v>
                      </c:pt>
                      <c:pt idx="3">
                        <c:v>Pokračoval/a bych v zaměstnání, ale v práci bych se co nejméně snažil/a</c:v>
                      </c:pt>
                      <c:pt idx="4">
                        <c:v>Přestal/a bych úplně pracovat</c:v>
                      </c:pt>
                      <c:pt idx="5">
                        <c:v>Jiné</c:v>
                      </c:pt>
                      <c:pt idx="6">
                        <c:v>Neumím si to představit</c:v>
                      </c:pt>
                    </c:strCache>
                  </c:strRef>
                </c:cat>
                <c:val>
                  <c:numRef>
                    <c:extLst xmlns:c16r2="http://schemas.microsoft.com/office/drawing/2015/06/chart">
                      <c:ext uri="{02D57815-91ED-43cb-92C2-25804820EDAC}">
                        <c15:formulaRef>
                          <c15:sqref>bar_chart!$D$37:$D$43</c15:sqref>
                        </c15:formulaRef>
                      </c:ext>
                    </c:extLst>
                    <c:numCache>
                      <c:formatCode>0%</c:formatCode>
                      <c:ptCount val="7"/>
                      <c:pt idx="0">
                        <c:v>0.35148514851485146</c:v>
                      </c:pt>
                      <c:pt idx="1">
                        <c:v>0.16237623762376238</c:v>
                      </c:pt>
                      <c:pt idx="2">
                        <c:v>0.16831683168316833</c:v>
                      </c:pt>
                      <c:pt idx="3">
                        <c:v>1.9801980198019802E-2</c:v>
                      </c:pt>
                      <c:pt idx="4">
                        <c:v>1.1881188118811881E-2</c:v>
                      </c:pt>
                      <c:pt idx="5">
                        <c:v>1.4851485148514851E-2</c:v>
                      </c:pt>
                      <c:pt idx="6">
                        <c:v>0.27029702970297032</c:v>
                      </c:pt>
                    </c:numCache>
                  </c:numRef>
                </c:val>
                <c:extLst xmlns:c16r2="http://schemas.microsoft.com/office/drawing/2015/06/chart">
                  <c:ext xmlns:c16="http://schemas.microsoft.com/office/drawing/2014/chart" uri="{C3380CC4-5D6E-409C-BE32-E72D297353CC}">
                    <c16:uniqueId val="{0000000B-18B6-420C-9348-5899B826EFE1}"/>
                  </c:ext>
                </c:extLst>
              </c15:ser>
            </c15:filteredBarSeries>
          </c:ext>
        </c:extLst>
      </c:barChart>
      <c:valAx>
        <c:axId val="184489680"/>
        <c:scaling>
          <c:orientation val="minMax"/>
          <c:max val="1"/>
        </c:scaling>
        <c:delete val="1"/>
        <c:axPos val="b"/>
        <c:numFmt formatCode="0%" sourceLinked="1"/>
        <c:majorTickMark val="out"/>
        <c:minorTickMark val="none"/>
        <c:tickLblPos val="nextTo"/>
        <c:crossAx val="184499472"/>
        <c:crosses val="max"/>
        <c:crossBetween val="between"/>
      </c:valAx>
      <c:catAx>
        <c:axId val="184499472"/>
        <c:scaling>
          <c:orientation val="maxMin"/>
        </c:scaling>
        <c:delete val="0"/>
        <c:axPos val="l"/>
        <c:numFmt formatCode="General" sourceLinked="1"/>
        <c:majorTickMark val="out"/>
        <c:minorTickMark val="none"/>
        <c:tickLblPos val="nextTo"/>
        <c:spPr>
          <a:ln>
            <a:noFill/>
          </a:ln>
        </c:spPr>
        <c:txPr>
          <a:bodyPr/>
          <a:lstStyle/>
          <a:p>
            <a:pPr>
              <a:defRPr sz="1200"/>
            </a:pPr>
            <a:endParaRPr lang="cs-CZ"/>
          </a:p>
        </c:txPr>
        <c:crossAx val="184489680"/>
        <c:crosses val="autoZero"/>
        <c:auto val="1"/>
        <c:lblAlgn val="ctr"/>
        <c:lblOffset val="100"/>
        <c:noMultiLvlLbl val="0"/>
      </c:catAx>
      <c:spPr>
        <a:noFill/>
        <a:ln>
          <a:noFill/>
        </a:ln>
      </c:spPr>
    </c:plotArea>
    <c:plotVisOnly val="1"/>
    <c:dispBlanksAs val="gap"/>
    <c:showDLblsOverMax val="0"/>
  </c:chart>
  <c:spPr>
    <a:noFill/>
    <a:ln>
      <a:noFill/>
    </a:ln>
  </c:spPr>
  <c:txPr>
    <a:bodyPr/>
    <a:lstStyle/>
    <a:p>
      <a:pPr>
        <a:defRPr sz="1050"/>
      </a:pPr>
      <a:endParaRPr lang="cs-CZ"/>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1369668799026856"/>
          <c:y val="0.12735326076896278"/>
          <c:w val="0.78485569506848629"/>
          <c:h val="0.87264678387462691"/>
        </c:manualLayout>
      </c:layout>
      <c:barChart>
        <c:barDir val="bar"/>
        <c:grouping val="percentStacked"/>
        <c:varyColors val="0"/>
        <c:ser>
          <c:idx val="0"/>
          <c:order val="0"/>
          <c:tx>
            <c:strRef>
              <c:f>T_chart!$A$15</c:f>
              <c:strCache>
                <c:ptCount val="1"/>
                <c:pt idx="0">
                  <c:v>Ano, osobně jsem řešil/a nebo řeším exekuci</c:v>
                </c:pt>
              </c:strCache>
            </c:strRef>
          </c:tx>
          <c:spPr>
            <a:solidFill>
              <a:schemeClr val="accent6"/>
            </a:solidFill>
          </c:spPr>
          <c:invertIfNegative val="0"/>
          <c:dLbls>
            <c:numFmt formatCode="[&gt;0.015]\ 0%;;" sourceLinked="0"/>
            <c:spPr>
              <a:noFill/>
              <a:ln>
                <a:noFill/>
              </a:ln>
              <a:effectLst/>
            </c:spPr>
            <c:txPr>
              <a:bodyPr/>
              <a:lstStyle/>
              <a:p>
                <a:pPr>
                  <a:defRPr sz="1400">
                    <a:solidFill>
                      <a:schemeClr val="accent6">
                        <a:lumMod val="20000"/>
                        <a:lumOff val="8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T_chart!$B$14:$M$14</c:f>
              <c:strCache>
                <c:ptCount val="7"/>
                <c:pt idx="0">
                  <c:v>Celkem (N=1527)</c:v>
                </c:pt>
                <c:pt idx="2">
                  <c:v>Méně než 10 000 Kč (N=278)</c:v>
                </c:pt>
                <c:pt idx="3">
                  <c:v>10 001 – 15 000 Kč (N=309)</c:v>
                </c:pt>
                <c:pt idx="4">
                  <c:v>15 001 Kč – 20 000 Kč (N=323)</c:v>
                </c:pt>
                <c:pt idx="5">
                  <c:v>20 001 Kč – 25 000 Kč (N=258)</c:v>
                </c:pt>
                <c:pt idx="6">
                  <c:v>Více než 25 000 Kč (N=358)</c:v>
                </c:pt>
              </c:strCache>
            </c:strRef>
          </c:cat>
          <c:val>
            <c:numRef>
              <c:f>T_chart!$B$15:$M$15</c:f>
              <c:numCache>
                <c:formatCode>General</c:formatCode>
                <c:ptCount val="7"/>
                <c:pt idx="0" formatCode="0%">
                  <c:v>0.12639161755075312</c:v>
                </c:pt>
                <c:pt idx="2" formatCode="0%">
                  <c:v>0.1366906474820144</c:v>
                </c:pt>
                <c:pt idx="3" formatCode="0%">
                  <c:v>0.15210355987055016</c:v>
                </c:pt>
                <c:pt idx="4" formatCode="0%">
                  <c:v>0.13312693498452013</c:v>
                </c:pt>
                <c:pt idx="5" formatCode="0%">
                  <c:v>0.10852713178294573</c:v>
                </c:pt>
                <c:pt idx="6" formatCode="0%">
                  <c:v>0.1005586592178771</c:v>
                </c:pt>
              </c:numCache>
            </c:numRef>
          </c:val>
          <c:extLst xmlns:c16r2="http://schemas.microsoft.com/office/drawing/2015/06/chart">
            <c:ext xmlns:c16="http://schemas.microsoft.com/office/drawing/2014/chart" uri="{C3380CC4-5D6E-409C-BE32-E72D297353CC}">
              <c16:uniqueId val="{00000000-BB47-4AF5-920A-055EFA8416B8}"/>
            </c:ext>
          </c:extLst>
        </c:ser>
        <c:ser>
          <c:idx val="1"/>
          <c:order val="1"/>
          <c:tx>
            <c:strRef>
              <c:f>T_chart!$A$16</c:f>
              <c:strCache>
                <c:ptCount val="1"/>
                <c:pt idx="0">
                  <c:v>Osobně jsem neřešil/a</c:v>
                </c:pt>
              </c:strCache>
            </c:strRef>
          </c:tx>
          <c:spPr>
            <a:solidFill>
              <a:schemeClr val="accent1"/>
            </a:solidFill>
          </c:spPr>
          <c:invertIfNegative val="0"/>
          <c:dLbls>
            <c:numFmt formatCode="[&gt;0.015]\ 0%;;" sourceLinked="0"/>
            <c:spPr>
              <a:noFill/>
              <a:ln>
                <a:noFill/>
              </a:ln>
              <a:effectLst/>
            </c:spPr>
            <c:txPr>
              <a:bodyPr/>
              <a:lstStyle/>
              <a:p>
                <a:pPr>
                  <a:defRPr sz="1400">
                    <a:solidFill>
                      <a:schemeClr val="accent1">
                        <a:lumMod val="20000"/>
                        <a:lumOff val="8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T_chart!$B$14:$M$14</c:f>
              <c:strCache>
                <c:ptCount val="7"/>
                <c:pt idx="0">
                  <c:v>Celkem (N=1527)</c:v>
                </c:pt>
                <c:pt idx="2">
                  <c:v>Méně než 10 000 Kč (N=278)</c:v>
                </c:pt>
                <c:pt idx="3">
                  <c:v>10 001 – 15 000 Kč (N=309)</c:v>
                </c:pt>
                <c:pt idx="4">
                  <c:v>15 001 Kč – 20 000 Kč (N=323)</c:v>
                </c:pt>
                <c:pt idx="5">
                  <c:v>20 001 Kč – 25 000 Kč (N=258)</c:v>
                </c:pt>
                <c:pt idx="6">
                  <c:v>Více než 25 000 Kč (N=358)</c:v>
                </c:pt>
              </c:strCache>
            </c:strRef>
          </c:cat>
          <c:val>
            <c:numRef>
              <c:f>T_chart!$B$16:$M$16</c:f>
              <c:numCache>
                <c:formatCode>General</c:formatCode>
                <c:ptCount val="7"/>
                <c:pt idx="0" formatCode="0%">
                  <c:v>0.87360838244924688</c:v>
                </c:pt>
                <c:pt idx="2" formatCode="0%">
                  <c:v>0.86330935251798557</c:v>
                </c:pt>
                <c:pt idx="3" formatCode="0%">
                  <c:v>0.84789644012944987</c:v>
                </c:pt>
                <c:pt idx="4" formatCode="0%">
                  <c:v>0.86687306501547989</c:v>
                </c:pt>
                <c:pt idx="5" formatCode="0%">
                  <c:v>0.89147286821705429</c:v>
                </c:pt>
                <c:pt idx="6" formatCode="0%">
                  <c:v>0.8994413407821229</c:v>
                </c:pt>
              </c:numCache>
            </c:numRef>
          </c:val>
          <c:extLst xmlns:c16r2="http://schemas.microsoft.com/office/drawing/2015/06/chart">
            <c:ext xmlns:c16="http://schemas.microsoft.com/office/drawing/2014/chart" uri="{C3380CC4-5D6E-409C-BE32-E72D297353CC}">
              <c16:uniqueId val="{00000001-BB47-4AF5-920A-055EFA8416B8}"/>
            </c:ext>
          </c:extLst>
        </c:ser>
        <c:dLbls>
          <c:showLegendKey val="0"/>
          <c:showVal val="1"/>
          <c:showCatName val="0"/>
          <c:showSerName val="0"/>
          <c:showPercent val="0"/>
          <c:showBubbleSize val="0"/>
        </c:dLbls>
        <c:gapWidth val="40"/>
        <c:overlap val="100"/>
        <c:axId val="136865136"/>
        <c:axId val="2098253008"/>
      </c:barChart>
      <c:catAx>
        <c:axId val="136865136"/>
        <c:scaling>
          <c:orientation val="maxMin"/>
        </c:scaling>
        <c:delete val="0"/>
        <c:axPos val="l"/>
        <c:numFmt formatCode="General" sourceLinked="1"/>
        <c:majorTickMark val="out"/>
        <c:minorTickMark val="none"/>
        <c:tickLblPos val="nextTo"/>
        <c:spPr>
          <a:ln>
            <a:noFill/>
          </a:ln>
        </c:spPr>
        <c:txPr>
          <a:bodyPr/>
          <a:lstStyle/>
          <a:p>
            <a:pPr>
              <a:defRPr sz="1200"/>
            </a:pPr>
            <a:endParaRPr lang="cs-CZ"/>
          </a:p>
        </c:txPr>
        <c:crossAx val="2098253008"/>
        <c:crosses val="autoZero"/>
        <c:auto val="1"/>
        <c:lblAlgn val="ctr"/>
        <c:lblOffset val="100"/>
        <c:noMultiLvlLbl val="0"/>
      </c:catAx>
      <c:valAx>
        <c:axId val="2098253008"/>
        <c:scaling>
          <c:orientation val="minMax"/>
          <c:max val="1"/>
        </c:scaling>
        <c:delete val="1"/>
        <c:axPos val="b"/>
        <c:numFmt formatCode="0%" sourceLinked="1"/>
        <c:majorTickMark val="out"/>
        <c:minorTickMark val="none"/>
        <c:tickLblPos val="none"/>
        <c:crossAx val="136865136"/>
        <c:crosses val="max"/>
        <c:crossBetween val="between"/>
      </c:valAx>
      <c:spPr>
        <a:noFill/>
        <a:ln>
          <a:noFill/>
        </a:ln>
      </c:spPr>
    </c:plotArea>
    <c:plotVisOnly val="1"/>
    <c:dispBlanksAs val="gap"/>
    <c:showDLblsOverMax val="0"/>
  </c:chart>
  <c:spPr>
    <a:noFill/>
    <a:ln>
      <a:noFill/>
    </a:ln>
  </c:spPr>
  <c:txPr>
    <a:bodyPr/>
    <a:lstStyle/>
    <a:p>
      <a:pPr>
        <a:defRPr sz="1050"/>
      </a:pPr>
      <a:endParaRPr lang="cs-CZ"/>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66121841348431"/>
          <c:y val="0.13040850919713454"/>
          <c:w val="0.7882700782918578"/>
          <c:h val="0.83405023733948613"/>
        </c:manualLayout>
      </c:layout>
      <c:barChart>
        <c:barDir val="bar"/>
        <c:grouping val="stacked"/>
        <c:varyColors val="0"/>
        <c:ser>
          <c:idx val="0"/>
          <c:order val="0"/>
          <c:tx>
            <c:strRef>
              <c:f>T_chart!$A$24</c:f>
              <c:strCache>
                <c:ptCount val="1"/>
                <c:pt idx="0">
                  <c:v>Velmi korektní</c:v>
                </c:pt>
              </c:strCache>
            </c:strRef>
          </c:tx>
          <c:spPr>
            <a:solidFill>
              <a:schemeClr val="accent1"/>
            </a:solidFill>
          </c:spPr>
          <c:invertIfNegative val="0"/>
          <c:dLbls>
            <c:numFmt formatCode="[&gt;0.015]\ 0%;;" sourceLinked="0"/>
            <c:spPr>
              <a:noFill/>
              <a:ln>
                <a:noFill/>
              </a:ln>
              <a:effectLst/>
            </c:spPr>
            <c:txPr>
              <a:bodyPr/>
              <a:lstStyle/>
              <a:p>
                <a:pPr>
                  <a:defRPr sz="1200">
                    <a:solidFill>
                      <a:schemeClr val="accent1">
                        <a:lumMod val="20000"/>
                        <a:lumOff val="8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T_chart!$B$23:$C$23</c:f>
              <c:strCache>
                <c:ptCount val="2"/>
                <c:pt idx="0">
                  <c:v>2019 (N=193)</c:v>
                </c:pt>
                <c:pt idx="1">
                  <c:v>2015 (N=78)</c:v>
                </c:pt>
              </c:strCache>
            </c:strRef>
          </c:cat>
          <c:val>
            <c:numRef>
              <c:f>T_chart!$B$24:$C$24</c:f>
              <c:numCache>
                <c:formatCode>0%</c:formatCode>
                <c:ptCount val="2"/>
                <c:pt idx="0">
                  <c:v>0.21761658031088082</c:v>
                </c:pt>
                <c:pt idx="1">
                  <c:v>0.14102564102564102</c:v>
                </c:pt>
              </c:numCache>
            </c:numRef>
          </c:val>
          <c:extLst xmlns:c16r2="http://schemas.microsoft.com/office/drawing/2015/06/chart">
            <c:ext xmlns:c16="http://schemas.microsoft.com/office/drawing/2014/chart" uri="{C3380CC4-5D6E-409C-BE32-E72D297353CC}">
              <c16:uniqueId val="{00000000-8200-4155-BB04-373248AB1367}"/>
            </c:ext>
          </c:extLst>
        </c:ser>
        <c:ser>
          <c:idx val="1"/>
          <c:order val="1"/>
          <c:tx>
            <c:strRef>
              <c:f>T_chart!$A$25</c:f>
              <c:strCache>
                <c:ptCount val="1"/>
                <c:pt idx="0">
                  <c:v>Spíše korektní</c:v>
                </c:pt>
              </c:strCache>
            </c:strRef>
          </c:tx>
          <c:spPr>
            <a:solidFill>
              <a:schemeClr val="accent2">
                <a:lumMod val="60000"/>
                <a:lumOff val="40000"/>
              </a:schemeClr>
            </a:solidFill>
          </c:spPr>
          <c:invertIfNegative val="0"/>
          <c:dLbls>
            <c:numFmt formatCode="[&gt;0.015]\ 0%;;" sourceLinked="0"/>
            <c:spPr>
              <a:noFill/>
              <a:ln>
                <a:noFill/>
              </a:ln>
              <a:effectLst/>
            </c:spPr>
            <c:txPr>
              <a:bodyPr/>
              <a:lstStyle/>
              <a:p>
                <a:pPr>
                  <a:defRPr sz="1200">
                    <a:solidFill>
                      <a:schemeClr val="accent1">
                        <a:lumMod val="75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T_chart!$B$23:$C$23</c:f>
              <c:strCache>
                <c:ptCount val="2"/>
                <c:pt idx="0">
                  <c:v>2019 (N=193)</c:v>
                </c:pt>
                <c:pt idx="1">
                  <c:v>2015 (N=78)</c:v>
                </c:pt>
              </c:strCache>
            </c:strRef>
          </c:cat>
          <c:val>
            <c:numRef>
              <c:f>T_chart!$B$25:$C$25</c:f>
              <c:numCache>
                <c:formatCode>0%</c:formatCode>
                <c:ptCount val="2"/>
                <c:pt idx="0">
                  <c:v>0.31606217616580312</c:v>
                </c:pt>
                <c:pt idx="1">
                  <c:v>0.41025641025641024</c:v>
                </c:pt>
              </c:numCache>
            </c:numRef>
          </c:val>
          <c:extLst xmlns:c16r2="http://schemas.microsoft.com/office/drawing/2015/06/chart">
            <c:ext xmlns:c16="http://schemas.microsoft.com/office/drawing/2014/chart" uri="{C3380CC4-5D6E-409C-BE32-E72D297353CC}">
              <c16:uniqueId val="{00000001-8200-4155-BB04-373248AB1367}"/>
            </c:ext>
          </c:extLst>
        </c:ser>
        <c:ser>
          <c:idx val="2"/>
          <c:order val="2"/>
          <c:tx>
            <c:strRef>
              <c:f>T_chart!$A$26</c:f>
              <c:strCache>
                <c:ptCount val="1"/>
                <c:pt idx="0">
                  <c:v>Spíše nekorektní</c:v>
                </c:pt>
              </c:strCache>
            </c:strRef>
          </c:tx>
          <c:spPr>
            <a:solidFill>
              <a:schemeClr val="accent5">
                <a:lumMod val="60000"/>
                <a:lumOff val="40000"/>
              </a:schemeClr>
            </a:solidFill>
          </c:spPr>
          <c:invertIfNegative val="0"/>
          <c:dLbls>
            <c:numFmt formatCode="[&gt;0.015]\ 0%;;" sourceLinked="0"/>
            <c:spPr>
              <a:noFill/>
              <a:ln>
                <a:noFill/>
              </a:ln>
              <a:effectLst/>
            </c:spPr>
            <c:txPr>
              <a:bodyPr/>
              <a:lstStyle/>
              <a:p>
                <a:pPr>
                  <a:defRPr sz="1200">
                    <a:solidFill>
                      <a:schemeClr val="accent5">
                        <a:lumMod val="5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T_chart!$B$23:$C$23</c:f>
              <c:strCache>
                <c:ptCount val="2"/>
                <c:pt idx="0">
                  <c:v>2019 (N=193)</c:v>
                </c:pt>
                <c:pt idx="1">
                  <c:v>2015 (N=78)</c:v>
                </c:pt>
              </c:strCache>
            </c:strRef>
          </c:cat>
          <c:val>
            <c:numRef>
              <c:f>T_chart!$B$26:$C$26</c:f>
              <c:numCache>
                <c:formatCode>0%</c:formatCode>
                <c:ptCount val="2"/>
                <c:pt idx="0">
                  <c:v>0.27461139896373055</c:v>
                </c:pt>
                <c:pt idx="1">
                  <c:v>0.23076923076923078</c:v>
                </c:pt>
              </c:numCache>
            </c:numRef>
          </c:val>
          <c:extLst xmlns:c16r2="http://schemas.microsoft.com/office/drawing/2015/06/chart">
            <c:ext xmlns:c16="http://schemas.microsoft.com/office/drawing/2014/chart" uri="{C3380CC4-5D6E-409C-BE32-E72D297353CC}">
              <c16:uniqueId val="{00000002-8200-4155-BB04-373248AB1367}"/>
            </c:ext>
          </c:extLst>
        </c:ser>
        <c:ser>
          <c:idx val="3"/>
          <c:order val="3"/>
          <c:tx>
            <c:strRef>
              <c:f>T_chart!$A$27</c:f>
              <c:strCache>
                <c:ptCount val="1"/>
                <c:pt idx="0">
                  <c:v>Velmi nekorektní</c:v>
                </c:pt>
              </c:strCache>
            </c:strRef>
          </c:tx>
          <c:spPr>
            <a:solidFill>
              <a:schemeClr val="accent5"/>
            </a:solidFill>
          </c:spPr>
          <c:invertIfNegative val="0"/>
          <c:dLbls>
            <c:numFmt formatCode="[&gt;0.015]\ 0%;;" sourceLinked="0"/>
            <c:spPr>
              <a:noFill/>
              <a:ln>
                <a:noFill/>
              </a:ln>
              <a:effectLst/>
            </c:spPr>
            <c:txPr>
              <a:bodyPr wrap="square" lIns="38100" tIns="19050" rIns="38100" bIns="19050" anchor="ctr">
                <a:spAutoFit/>
              </a:bodyPr>
              <a:lstStyle/>
              <a:p>
                <a:pPr>
                  <a:defRPr sz="1200">
                    <a:solidFill>
                      <a:schemeClr val="accent5">
                        <a:lumMod val="20000"/>
                        <a:lumOff val="8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T_chart!$B$23:$C$23</c:f>
              <c:strCache>
                <c:ptCount val="2"/>
                <c:pt idx="0">
                  <c:v>2019 (N=193)</c:v>
                </c:pt>
                <c:pt idx="1">
                  <c:v>2015 (N=78)</c:v>
                </c:pt>
              </c:strCache>
            </c:strRef>
          </c:cat>
          <c:val>
            <c:numRef>
              <c:f>T_chart!$B$27:$C$27</c:f>
              <c:numCache>
                <c:formatCode>0%</c:formatCode>
                <c:ptCount val="2"/>
                <c:pt idx="0">
                  <c:v>0.19170984455958548</c:v>
                </c:pt>
                <c:pt idx="1">
                  <c:v>0.21794871794871795</c:v>
                </c:pt>
              </c:numCache>
            </c:numRef>
          </c:val>
          <c:extLst xmlns:c16r2="http://schemas.microsoft.com/office/drawing/2015/06/chart">
            <c:ext xmlns:c16="http://schemas.microsoft.com/office/drawing/2014/chart" uri="{C3380CC4-5D6E-409C-BE32-E72D297353CC}">
              <c16:uniqueId val="{00000003-8200-4155-BB04-373248AB1367}"/>
            </c:ext>
          </c:extLst>
        </c:ser>
        <c:dLbls>
          <c:showLegendKey val="0"/>
          <c:showVal val="1"/>
          <c:showCatName val="0"/>
          <c:showSerName val="0"/>
          <c:showPercent val="0"/>
          <c:showBubbleSize val="0"/>
        </c:dLbls>
        <c:gapWidth val="80"/>
        <c:overlap val="100"/>
        <c:axId val="2098242128"/>
        <c:axId val="179225936"/>
      </c:barChart>
      <c:catAx>
        <c:axId val="2098242128"/>
        <c:scaling>
          <c:orientation val="maxMin"/>
        </c:scaling>
        <c:delete val="0"/>
        <c:axPos val="l"/>
        <c:numFmt formatCode="General" sourceLinked="1"/>
        <c:majorTickMark val="out"/>
        <c:minorTickMark val="none"/>
        <c:tickLblPos val="nextTo"/>
        <c:spPr>
          <a:ln>
            <a:noFill/>
          </a:ln>
        </c:spPr>
        <c:txPr>
          <a:bodyPr/>
          <a:lstStyle/>
          <a:p>
            <a:pPr>
              <a:defRPr sz="1200"/>
            </a:pPr>
            <a:endParaRPr lang="cs-CZ"/>
          </a:p>
        </c:txPr>
        <c:crossAx val="179225936"/>
        <c:crosses val="autoZero"/>
        <c:auto val="1"/>
        <c:lblAlgn val="ctr"/>
        <c:lblOffset val="100"/>
        <c:tickMarkSkip val="1"/>
        <c:noMultiLvlLbl val="0"/>
      </c:catAx>
      <c:valAx>
        <c:axId val="179225936"/>
        <c:scaling>
          <c:orientation val="minMax"/>
          <c:max val="1"/>
        </c:scaling>
        <c:delete val="1"/>
        <c:axPos val="b"/>
        <c:numFmt formatCode="0%" sourceLinked="1"/>
        <c:majorTickMark val="out"/>
        <c:minorTickMark val="none"/>
        <c:tickLblPos val="none"/>
        <c:crossAx val="2098242128"/>
        <c:crosses val="max"/>
        <c:crossBetween val="between"/>
      </c:valAx>
      <c:spPr>
        <a:noFill/>
        <a:ln>
          <a:noFill/>
        </a:ln>
      </c:spPr>
    </c:plotArea>
    <c:legend>
      <c:legendPos val="t"/>
      <c:layout>
        <c:manualLayout>
          <c:xMode val="edge"/>
          <c:yMode val="edge"/>
          <c:x val="3.974932778277792E-2"/>
          <c:y val="8.6271908806247924E-2"/>
          <c:w val="0.95028166978528572"/>
          <c:h val="6.7279064351795717E-2"/>
        </c:manualLayout>
      </c:layout>
      <c:overlay val="0"/>
      <c:txPr>
        <a:bodyPr/>
        <a:lstStyle/>
        <a:p>
          <a:pPr>
            <a:defRPr sz="1100"/>
          </a:pPr>
          <a:endParaRPr lang="cs-CZ"/>
        </a:p>
      </c:txPr>
    </c:legend>
    <c:plotVisOnly val="1"/>
    <c:dispBlanksAs val="gap"/>
    <c:showDLblsOverMax val="0"/>
  </c:chart>
  <c:spPr>
    <a:noFill/>
    <a:ln>
      <a:noFill/>
    </a:ln>
  </c:spPr>
  <c:txPr>
    <a:bodyPr/>
    <a:lstStyle/>
    <a:p>
      <a:pPr>
        <a:defRPr sz="1050"/>
      </a:pPr>
      <a:endParaRPr lang="cs-CZ"/>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2773374392593396"/>
          <c:y val="0.16358344411563233"/>
          <c:w val="0.77226625607406607"/>
          <c:h val="0.80087560885139286"/>
        </c:manualLayout>
      </c:layout>
      <c:barChart>
        <c:barDir val="bar"/>
        <c:grouping val="stacked"/>
        <c:varyColors val="0"/>
        <c:ser>
          <c:idx val="0"/>
          <c:order val="0"/>
          <c:tx>
            <c:strRef>
              <c:f>T_chart!$A$33</c:f>
              <c:strCache>
                <c:ptCount val="1"/>
                <c:pt idx="0">
                  <c:v>Velmi korektní</c:v>
                </c:pt>
              </c:strCache>
            </c:strRef>
          </c:tx>
          <c:spPr>
            <a:solidFill>
              <a:schemeClr val="accent1"/>
            </a:solidFill>
          </c:spPr>
          <c:invertIfNegative val="0"/>
          <c:dLbls>
            <c:numFmt formatCode="[&gt;0.015]\ 0%;;" sourceLinked="0"/>
            <c:spPr>
              <a:noFill/>
              <a:ln>
                <a:noFill/>
              </a:ln>
              <a:effectLst/>
            </c:spPr>
            <c:txPr>
              <a:bodyPr/>
              <a:lstStyle/>
              <a:p>
                <a:pPr>
                  <a:defRPr sz="1200">
                    <a:solidFill>
                      <a:schemeClr val="accent1">
                        <a:lumMod val="20000"/>
                        <a:lumOff val="8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T_chart!$B$32:$C$32</c:f>
              <c:strCache>
                <c:ptCount val="2"/>
                <c:pt idx="0">
                  <c:v>2019 (N=103)</c:v>
                </c:pt>
                <c:pt idx="1">
                  <c:v>2015 (N=100)</c:v>
                </c:pt>
              </c:strCache>
            </c:strRef>
          </c:cat>
          <c:val>
            <c:numRef>
              <c:f>T_chart!$B$33:$C$33</c:f>
              <c:numCache>
                <c:formatCode>0%</c:formatCode>
                <c:ptCount val="2"/>
                <c:pt idx="0">
                  <c:v>4.8543689320388349E-2</c:v>
                </c:pt>
                <c:pt idx="1">
                  <c:v>6.9999999999999993E-2</c:v>
                </c:pt>
              </c:numCache>
            </c:numRef>
          </c:val>
          <c:extLst xmlns:c16r2="http://schemas.microsoft.com/office/drawing/2015/06/chart">
            <c:ext xmlns:c16="http://schemas.microsoft.com/office/drawing/2014/chart" uri="{C3380CC4-5D6E-409C-BE32-E72D297353CC}">
              <c16:uniqueId val="{00000000-A269-4EAF-8172-D5334D943202}"/>
            </c:ext>
          </c:extLst>
        </c:ser>
        <c:ser>
          <c:idx val="1"/>
          <c:order val="1"/>
          <c:tx>
            <c:strRef>
              <c:f>T_chart!$A$34</c:f>
              <c:strCache>
                <c:ptCount val="1"/>
                <c:pt idx="0">
                  <c:v>Spíše korektní</c:v>
                </c:pt>
              </c:strCache>
            </c:strRef>
          </c:tx>
          <c:spPr>
            <a:solidFill>
              <a:schemeClr val="accent2">
                <a:lumMod val="60000"/>
                <a:lumOff val="40000"/>
              </a:schemeClr>
            </a:solidFill>
          </c:spPr>
          <c:invertIfNegative val="0"/>
          <c:dLbls>
            <c:numFmt formatCode="[&gt;0.015]\ 0%;;" sourceLinked="0"/>
            <c:spPr>
              <a:noFill/>
              <a:ln>
                <a:noFill/>
              </a:ln>
              <a:effectLst/>
            </c:spPr>
            <c:txPr>
              <a:bodyPr/>
              <a:lstStyle/>
              <a:p>
                <a:pPr>
                  <a:defRPr sz="1200">
                    <a:solidFill>
                      <a:schemeClr val="accent1">
                        <a:lumMod val="75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T_chart!$B$32:$C$32</c:f>
              <c:strCache>
                <c:ptCount val="2"/>
                <c:pt idx="0">
                  <c:v>2019 (N=103)</c:v>
                </c:pt>
                <c:pt idx="1">
                  <c:v>2015 (N=100)</c:v>
                </c:pt>
              </c:strCache>
            </c:strRef>
          </c:cat>
          <c:val>
            <c:numRef>
              <c:f>T_chart!$B$34:$C$34</c:f>
              <c:numCache>
                <c:formatCode>0%</c:formatCode>
                <c:ptCount val="2"/>
                <c:pt idx="0">
                  <c:v>0.44660194174757278</c:v>
                </c:pt>
                <c:pt idx="1">
                  <c:v>0.21999999999999997</c:v>
                </c:pt>
              </c:numCache>
            </c:numRef>
          </c:val>
          <c:extLst xmlns:c16r2="http://schemas.microsoft.com/office/drawing/2015/06/chart">
            <c:ext xmlns:c16="http://schemas.microsoft.com/office/drawing/2014/chart" uri="{C3380CC4-5D6E-409C-BE32-E72D297353CC}">
              <c16:uniqueId val="{00000001-A269-4EAF-8172-D5334D943202}"/>
            </c:ext>
          </c:extLst>
        </c:ser>
        <c:ser>
          <c:idx val="2"/>
          <c:order val="2"/>
          <c:tx>
            <c:strRef>
              <c:f>T_chart!$A$35</c:f>
              <c:strCache>
                <c:ptCount val="1"/>
                <c:pt idx="0">
                  <c:v>Spíše nekorektní</c:v>
                </c:pt>
              </c:strCache>
            </c:strRef>
          </c:tx>
          <c:spPr>
            <a:solidFill>
              <a:schemeClr val="accent5">
                <a:lumMod val="60000"/>
                <a:lumOff val="40000"/>
              </a:schemeClr>
            </a:solidFill>
          </c:spPr>
          <c:invertIfNegative val="0"/>
          <c:dLbls>
            <c:numFmt formatCode="[&gt;0.015]\ 0%;;" sourceLinked="0"/>
            <c:spPr>
              <a:noFill/>
              <a:ln>
                <a:noFill/>
              </a:ln>
              <a:effectLst/>
            </c:spPr>
            <c:txPr>
              <a:bodyPr/>
              <a:lstStyle/>
              <a:p>
                <a:pPr>
                  <a:defRPr sz="1200">
                    <a:solidFill>
                      <a:schemeClr val="accent5">
                        <a:lumMod val="5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T_chart!$B$32:$C$32</c:f>
              <c:strCache>
                <c:ptCount val="2"/>
                <c:pt idx="0">
                  <c:v>2019 (N=103)</c:v>
                </c:pt>
                <c:pt idx="1">
                  <c:v>2015 (N=100)</c:v>
                </c:pt>
              </c:strCache>
            </c:strRef>
          </c:cat>
          <c:val>
            <c:numRef>
              <c:f>T_chart!$B$35:$C$35</c:f>
              <c:numCache>
                <c:formatCode>0%</c:formatCode>
                <c:ptCount val="2"/>
                <c:pt idx="0">
                  <c:v>0.31067961165048541</c:v>
                </c:pt>
                <c:pt idx="1">
                  <c:v>0.38999999999999996</c:v>
                </c:pt>
              </c:numCache>
            </c:numRef>
          </c:val>
          <c:extLst xmlns:c16r2="http://schemas.microsoft.com/office/drawing/2015/06/chart">
            <c:ext xmlns:c16="http://schemas.microsoft.com/office/drawing/2014/chart" uri="{C3380CC4-5D6E-409C-BE32-E72D297353CC}">
              <c16:uniqueId val="{00000002-A269-4EAF-8172-D5334D943202}"/>
            </c:ext>
          </c:extLst>
        </c:ser>
        <c:ser>
          <c:idx val="3"/>
          <c:order val="3"/>
          <c:tx>
            <c:strRef>
              <c:f>T_chart!$A$36</c:f>
              <c:strCache>
                <c:ptCount val="1"/>
                <c:pt idx="0">
                  <c:v>Velmi nekorektní</c:v>
                </c:pt>
              </c:strCache>
            </c:strRef>
          </c:tx>
          <c:spPr>
            <a:solidFill>
              <a:schemeClr val="accent5"/>
            </a:solidFill>
          </c:spPr>
          <c:invertIfNegative val="0"/>
          <c:dLbls>
            <c:numFmt formatCode="[&gt;0.015]\ 0%;;" sourceLinked="0"/>
            <c:spPr>
              <a:noFill/>
              <a:ln>
                <a:noFill/>
              </a:ln>
              <a:effectLst/>
            </c:spPr>
            <c:txPr>
              <a:bodyPr wrap="square" lIns="38100" tIns="19050" rIns="38100" bIns="19050" anchor="ctr">
                <a:spAutoFit/>
              </a:bodyPr>
              <a:lstStyle/>
              <a:p>
                <a:pPr>
                  <a:defRPr sz="1200">
                    <a:solidFill>
                      <a:schemeClr val="accent5">
                        <a:lumMod val="20000"/>
                        <a:lumOff val="8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ext>
            </c:extLst>
          </c:dLbls>
          <c:cat>
            <c:strRef>
              <c:f>T_chart!$B$32:$C$32</c:f>
              <c:strCache>
                <c:ptCount val="2"/>
                <c:pt idx="0">
                  <c:v>2019 (N=103)</c:v>
                </c:pt>
                <c:pt idx="1">
                  <c:v>2015 (N=100)</c:v>
                </c:pt>
              </c:strCache>
            </c:strRef>
          </c:cat>
          <c:val>
            <c:numRef>
              <c:f>T_chart!$B$36:$C$36</c:f>
              <c:numCache>
                <c:formatCode>0%</c:formatCode>
                <c:ptCount val="2"/>
                <c:pt idx="0">
                  <c:v>0.1941747572815534</c:v>
                </c:pt>
                <c:pt idx="1">
                  <c:v>0.32</c:v>
                </c:pt>
              </c:numCache>
            </c:numRef>
          </c:val>
          <c:extLst xmlns:c16r2="http://schemas.microsoft.com/office/drawing/2015/06/chart">
            <c:ext xmlns:c16="http://schemas.microsoft.com/office/drawing/2014/chart" uri="{C3380CC4-5D6E-409C-BE32-E72D297353CC}">
              <c16:uniqueId val="{00000003-A269-4EAF-8172-D5334D943202}"/>
            </c:ext>
          </c:extLst>
        </c:ser>
        <c:dLbls>
          <c:showLegendKey val="0"/>
          <c:showVal val="1"/>
          <c:showCatName val="0"/>
          <c:showSerName val="0"/>
          <c:showPercent val="0"/>
          <c:showBubbleSize val="0"/>
        </c:dLbls>
        <c:gapWidth val="80"/>
        <c:overlap val="100"/>
        <c:axId val="179227024"/>
        <c:axId val="179238992"/>
      </c:barChart>
      <c:catAx>
        <c:axId val="179227024"/>
        <c:scaling>
          <c:orientation val="maxMin"/>
        </c:scaling>
        <c:delete val="0"/>
        <c:axPos val="l"/>
        <c:numFmt formatCode="General" sourceLinked="1"/>
        <c:majorTickMark val="out"/>
        <c:minorTickMark val="none"/>
        <c:tickLblPos val="nextTo"/>
        <c:spPr>
          <a:ln>
            <a:noFill/>
          </a:ln>
        </c:spPr>
        <c:txPr>
          <a:bodyPr/>
          <a:lstStyle/>
          <a:p>
            <a:pPr>
              <a:defRPr sz="1200"/>
            </a:pPr>
            <a:endParaRPr lang="cs-CZ"/>
          </a:p>
        </c:txPr>
        <c:crossAx val="179238992"/>
        <c:crosses val="autoZero"/>
        <c:auto val="1"/>
        <c:lblAlgn val="ctr"/>
        <c:lblOffset val="100"/>
        <c:tickMarkSkip val="1"/>
        <c:noMultiLvlLbl val="0"/>
      </c:catAx>
      <c:valAx>
        <c:axId val="179238992"/>
        <c:scaling>
          <c:orientation val="minMax"/>
          <c:max val="1"/>
        </c:scaling>
        <c:delete val="1"/>
        <c:axPos val="b"/>
        <c:numFmt formatCode="0%" sourceLinked="1"/>
        <c:majorTickMark val="out"/>
        <c:minorTickMark val="none"/>
        <c:tickLblPos val="none"/>
        <c:crossAx val="179227024"/>
        <c:crosses val="max"/>
        <c:crossBetween val="between"/>
      </c:valAx>
      <c:spPr>
        <a:noFill/>
        <a:ln>
          <a:noFill/>
        </a:ln>
      </c:spPr>
    </c:plotArea>
    <c:plotVisOnly val="1"/>
    <c:dispBlanksAs val="gap"/>
    <c:showDLblsOverMax val="0"/>
  </c:chart>
  <c:spPr>
    <a:noFill/>
    <a:ln>
      <a:noFill/>
    </a:ln>
  </c:spPr>
  <c:txPr>
    <a:bodyPr/>
    <a:lstStyle/>
    <a:p>
      <a:pPr>
        <a:defRPr sz="1050"/>
      </a:pPr>
      <a:endParaRPr lang="cs-CZ"/>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4297034623604496"/>
          <c:y val="3.1088082901554411E-2"/>
          <c:w val="0.49531108840654031"/>
          <c:h val="0.92400690846286659"/>
        </c:manualLayout>
      </c:layout>
      <c:barChart>
        <c:barDir val="bar"/>
        <c:grouping val="clustered"/>
        <c:varyColors val="0"/>
        <c:ser>
          <c:idx val="0"/>
          <c:order val="0"/>
          <c:spPr>
            <a:solidFill>
              <a:srgbClr val="1964AA"/>
            </a:solidFill>
          </c:spPr>
          <c:invertIfNegative val="0"/>
          <c:dPt>
            <c:idx val="6"/>
            <c:invertIfNegative val="0"/>
            <c:bubble3D val="0"/>
            <c:spPr>
              <a:solidFill>
                <a:schemeClr val="bg1">
                  <a:lumMod val="65000"/>
                </a:schemeClr>
              </a:solidFill>
            </c:spPr>
            <c:extLst xmlns:c16r2="http://schemas.microsoft.com/office/drawing/2015/06/chart">
              <c:ext xmlns:c16="http://schemas.microsoft.com/office/drawing/2014/chart" uri="{C3380CC4-5D6E-409C-BE32-E72D297353CC}">
                <c16:uniqueId val="{00000001-A98F-43F3-8141-515AC90970FF}"/>
              </c:ext>
            </c:extLst>
          </c:dPt>
          <c:dLbls>
            <c:dLbl>
              <c:idx val="6"/>
              <c:layout/>
              <c:numFmt formatCode="0%;;" sourceLinked="0"/>
              <c:spPr>
                <a:noFill/>
                <a:ln>
                  <a:noFill/>
                </a:ln>
                <a:effectLst/>
              </c:spPr>
              <c:txPr>
                <a:bodyPr/>
                <a:lstStyle/>
                <a:p>
                  <a:pPr>
                    <a:defRPr sz="1200">
                      <a:solidFill>
                        <a:schemeClr val="bg1">
                          <a:lumMod val="50000"/>
                        </a:schemeClr>
                      </a:solidFill>
                    </a:defRPr>
                  </a:pPr>
                  <a:endParaRPr lang="cs-CZ"/>
                </a:p>
              </c:txPr>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A98F-43F3-8141-515AC90970FF}"/>
                </c:ext>
                <c:ext xmlns:c15="http://schemas.microsoft.com/office/drawing/2012/chart" uri="{CE6537A1-D6FC-4f65-9D91-7224C49458BB}">
                  <c15:layout/>
                </c:ext>
              </c:extLst>
            </c:dLbl>
            <c:numFmt formatCode="0%;;" sourceLinked="0"/>
            <c:spPr>
              <a:noFill/>
              <a:ln>
                <a:noFill/>
              </a:ln>
              <a:effectLst/>
            </c:spPr>
            <c:txPr>
              <a:bodyPr/>
              <a:lstStyle/>
              <a:p>
                <a:pPr>
                  <a:defRPr sz="1200">
                    <a:solidFill>
                      <a:schemeClr val="accent6">
                        <a:lumMod val="50000"/>
                      </a:schemeClr>
                    </a:solidFill>
                  </a:defRPr>
                </a:pPr>
                <a:endParaRPr lang="cs-CZ"/>
              </a:p>
            </c:txPr>
            <c:dLblPos val="outEnd"/>
            <c:showLegendKey val="0"/>
            <c:showVal val="1"/>
            <c:showCatName val="0"/>
            <c:showSerName val="0"/>
            <c:showPercent val="0"/>
            <c:showBubbleSize val="0"/>
            <c:separator>
</c:separator>
            <c:showLeaderLines val="0"/>
            <c:extLst xmlns:c16r2="http://schemas.microsoft.com/office/drawing/2015/06/chart">
              <c:ext xmlns:c15="http://schemas.microsoft.com/office/drawing/2012/chart" uri="{CE6537A1-D6FC-4f65-9D91-7224C49458BB}">
                <c15:layout/>
                <c15:showLeaderLines val="0"/>
              </c:ext>
            </c:extLst>
          </c:dLbls>
          <c:cat>
            <c:strRef>
              <c:f>bar_chart!$A$4:$A$10</c:f>
              <c:strCache>
                <c:ptCount val="7"/>
                <c:pt idx="0">
                  <c:v>Byl vstřícný, dalo se s ním domluvit</c:v>
                </c:pt>
                <c:pt idx="1">
                  <c:v>Byl korektní</c:v>
                </c:pt>
                <c:pt idx="2">
                  <c:v>Byl slušný</c:v>
                </c:pt>
                <c:pt idx="3">
                  <c:v>Informoval mne</c:v>
                </c:pt>
                <c:pt idx="4">
                  <c:v>Byl rychlý</c:v>
                </c:pt>
                <c:pt idx="5">
                  <c:v>Ostatní</c:v>
                </c:pt>
                <c:pt idx="6">
                  <c:v>Nevím, nic</c:v>
                </c:pt>
              </c:strCache>
            </c:strRef>
          </c:cat>
          <c:val>
            <c:numRef>
              <c:f>bar_chart!$B$4:$B$10</c:f>
              <c:numCache>
                <c:formatCode>0%</c:formatCode>
                <c:ptCount val="7"/>
                <c:pt idx="0">
                  <c:v>0.37914691943127959</c:v>
                </c:pt>
                <c:pt idx="1">
                  <c:v>0.16113744075829384</c:v>
                </c:pt>
                <c:pt idx="2">
                  <c:v>0.12322274881516587</c:v>
                </c:pt>
                <c:pt idx="3">
                  <c:v>6.6350710900473939E-2</c:v>
                </c:pt>
                <c:pt idx="4">
                  <c:v>3.3175355450236969E-2</c:v>
                </c:pt>
                <c:pt idx="5">
                  <c:v>6.1611374407582936E-2</c:v>
                </c:pt>
                <c:pt idx="6">
                  <c:v>0.26540284360189575</c:v>
                </c:pt>
              </c:numCache>
            </c:numRef>
          </c:val>
          <c:extLst xmlns:c16r2="http://schemas.microsoft.com/office/drawing/2015/06/chart">
            <c:ext xmlns:c16="http://schemas.microsoft.com/office/drawing/2014/chart" uri="{C3380CC4-5D6E-409C-BE32-E72D297353CC}">
              <c16:uniqueId val="{00000000-A98F-43F3-8141-515AC90970FF}"/>
            </c:ext>
          </c:extLst>
        </c:ser>
        <c:dLbls>
          <c:showLegendKey val="0"/>
          <c:showVal val="0"/>
          <c:showCatName val="0"/>
          <c:showSerName val="0"/>
          <c:showPercent val="0"/>
          <c:showBubbleSize val="0"/>
        </c:dLbls>
        <c:gapWidth val="30"/>
        <c:axId val="179230288"/>
        <c:axId val="179235184"/>
      </c:barChart>
      <c:valAx>
        <c:axId val="179235184"/>
        <c:scaling>
          <c:orientation val="minMax"/>
          <c:max val="1"/>
        </c:scaling>
        <c:delete val="1"/>
        <c:axPos val="b"/>
        <c:numFmt formatCode="0%" sourceLinked="1"/>
        <c:majorTickMark val="out"/>
        <c:minorTickMark val="none"/>
        <c:tickLblPos val="nextTo"/>
        <c:crossAx val="179230288"/>
        <c:crosses val="max"/>
        <c:crossBetween val="between"/>
      </c:valAx>
      <c:catAx>
        <c:axId val="179230288"/>
        <c:scaling>
          <c:orientation val="maxMin"/>
        </c:scaling>
        <c:delete val="0"/>
        <c:axPos val="l"/>
        <c:numFmt formatCode="General" sourceLinked="1"/>
        <c:majorTickMark val="out"/>
        <c:minorTickMark val="none"/>
        <c:tickLblPos val="nextTo"/>
        <c:spPr>
          <a:ln>
            <a:noFill/>
          </a:ln>
        </c:spPr>
        <c:txPr>
          <a:bodyPr/>
          <a:lstStyle/>
          <a:p>
            <a:pPr>
              <a:defRPr sz="1200"/>
            </a:pPr>
            <a:endParaRPr lang="cs-CZ"/>
          </a:p>
        </c:txPr>
        <c:crossAx val="179235184"/>
        <c:crosses val="autoZero"/>
        <c:auto val="1"/>
        <c:lblAlgn val="ctr"/>
        <c:lblOffset val="100"/>
        <c:noMultiLvlLbl val="0"/>
      </c:catAx>
      <c:spPr>
        <a:noFill/>
        <a:ln>
          <a:noFill/>
        </a:ln>
      </c:spPr>
    </c:plotArea>
    <c:plotVisOnly val="1"/>
    <c:dispBlanksAs val="gap"/>
    <c:showDLblsOverMax val="0"/>
  </c:chart>
  <c:spPr>
    <a:noFill/>
    <a:ln>
      <a:noFill/>
    </a:ln>
  </c:spPr>
  <c:txPr>
    <a:bodyPr/>
    <a:lstStyle/>
    <a:p>
      <a:pPr>
        <a:defRPr sz="1050"/>
      </a:pPr>
      <a:endParaRPr lang="cs-CZ"/>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8999499905544097"/>
          <c:y val="0.10654068479956688"/>
          <c:w val="0.50514097675159209"/>
          <c:h val="0.89345927333929998"/>
        </c:manualLayout>
      </c:layout>
      <c:barChart>
        <c:barDir val="bar"/>
        <c:grouping val="clustered"/>
        <c:varyColors val="0"/>
        <c:ser>
          <c:idx val="0"/>
          <c:order val="0"/>
          <c:tx>
            <c:strRef>
              <c:f>bar_chart!$B$41</c:f>
              <c:strCache>
                <c:ptCount val="1"/>
                <c:pt idx="0">
                  <c:v>Osobní zkušenost (N=193)</c:v>
                </c:pt>
              </c:strCache>
            </c:strRef>
          </c:tx>
          <c:spPr>
            <a:solidFill>
              <a:schemeClr val="accent6">
                <a:lumMod val="75000"/>
              </a:schemeClr>
            </a:solidFill>
          </c:spPr>
          <c:invertIfNegative val="0"/>
          <c:dLbls>
            <c:numFmt formatCode="0%" sourceLinked="0"/>
            <c:spPr>
              <a:noFill/>
              <a:ln>
                <a:noFill/>
              </a:ln>
              <a:effectLst/>
            </c:spPr>
            <c:txPr>
              <a:bodyPr/>
              <a:lstStyle/>
              <a:p>
                <a:pPr>
                  <a:defRPr sz="1200" b="0">
                    <a:solidFill>
                      <a:schemeClr val="accent6">
                        <a:lumMod val="5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bar_chart!$A$42:$A$53</c:f>
              <c:strCache>
                <c:ptCount val="12"/>
                <c:pt idx="0">
                  <c:v>Poplatek exekutora a právníků výrazně nadhodnotil původní dluh</c:v>
                </c:pt>
                <c:pt idx="1">
                  <c:v>Provedl exekuci na dluh, který věřitel navýšil nemravnými úroky a sankcemi</c:v>
                </c:pt>
                <c:pt idx="2">
                  <c:v>Nedostatečně informoval o exekuci a možnostech se proti ní bránit/odvolat</c:v>
                </c:pt>
                <c:pt idx="3">
                  <c:v>Zbytečně nám zastavil účet</c:v>
                </c:pt>
                <c:pt idx="4">
                  <c:v>Vymáhal odděleně více malých dluhů, takže se každý prodražil poplatky za vymáhání</c:v>
                </c:pt>
                <c:pt idx="5">
                  <c:v>Nejednal se mnou/s dlužníkem důstojně</c:v>
                </c:pt>
                <c:pt idx="6">
                  <c:v>Zabavil i věci, které nebyly ve vlastnictví dlužníka</c:v>
                </c:pt>
                <c:pt idx="7">
                  <c:v>Exekutor nebyl k zastižení</c:v>
                </c:pt>
                <c:pt idx="8">
                  <c:v>Zabavené věci či nemovitosti rozprodal pod cenou</c:v>
                </c:pt>
                <c:pt idx="9">
                  <c:v>Zabavil i věci, které patří k nezbytnému vybavení domácnosti</c:v>
                </c:pt>
                <c:pt idx="10">
                  <c:v>Zabavil i věci, které byly nezbytně potřeba k výkonu dlužníkovy podnikatelské činnosti</c:v>
                </c:pt>
                <c:pt idx="11">
                  <c:v>Jiné</c:v>
                </c:pt>
              </c:strCache>
            </c:strRef>
          </c:cat>
          <c:val>
            <c:numRef>
              <c:f>bar_chart!$B$42:$B$53</c:f>
              <c:numCache>
                <c:formatCode>0%</c:formatCode>
                <c:ptCount val="12"/>
                <c:pt idx="0">
                  <c:v>0.74611398963730569</c:v>
                </c:pt>
                <c:pt idx="1">
                  <c:v>0.55440414507772018</c:v>
                </c:pt>
                <c:pt idx="2">
                  <c:v>0.48704663212435234</c:v>
                </c:pt>
                <c:pt idx="3">
                  <c:v>0.47150259067357514</c:v>
                </c:pt>
                <c:pt idx="4">
                  <c:v>0.34196891191709844</c:v>
                </c:pt>
                <c:pt idx="5">
                  <c:v>0.32124352331606215</c:v>
                </c:pt>
                <c:pt idx="6">
                  <c:v>0.24352331606217617</c:v>
                </c:pt>
                <c:pt idx="7">
                  <c:v>0.19689119170984457</c:v>
                </c:pt>
                <c:pt idx="8">
                  <c:v>0.15025906735751296</c:v>
                </c:pt>
                <c:pt idx="9">
                  <c:v>0.13989637305699482</c:v>
                </c:pt>
                <c:pt idx="10">
                  <c:v>8.2901554404145081E-2</c:v>
                </c:pt>
                <c:pt idx="11">
                  <c:v>5.6994818652849742E-2</c:v>
                </c:pt>
              </c:numCache>
            </c:numRef>
          </c:val>
          <c:extLst xmlns:c16r2="http://schemas.microsoft.com/office/drawing/2015/06/chart">
            <c:ext xmlns:c16="http://schemas.microsoft.com/office/drawing/2014/chart" uri="{C3380CC4-5D6E-409C-BE32-E72D297353CC}">
              <c16:uniqueId val="{00000000-F810-45A1-ABFD-A4EF96D7EB19}"/>
            </c:ext>
          </c:extLst>
        </c:ser>
        <c:ser>
          <c:idx val="2"/>
          <c:order val="1"/>
          <c:tx>
            <c:strRef>
              <c:f>bar_chart!$C$41</c:f>
              <c:strCache>
                <c:ptCount val="1"/>
                <c:pt idx="0">
                  <c:v>Zprostředkovaná zkušenost (N=301)</c:v>
                </c:pt>
              </c:strCache>
            </c:strRef>
          </c:tx>
          <c:spPr>
            <a:solidFill>
              <a:schemeClr val="accent6">
                <a:lumMod val="60000"/>
                <a:lumOff val="40000"/>
              </a:schemeClr>
            </a:solidFill>
          </c:spPr>
          <c:invertIfNegative val="0"/>
          <c:dLbls>
            <c:numFmt formatCode="0%" sourceLinked="0"/>
            <c:spPr>
              <a:noFill/>
              <a:ln>
                <a:noFill/>
              </a:ln>
              <a:effectLst/>
            </c:spPr>
            <c:txPr>
              <a:bodyPr/>
              <a:lstStyle/>
              <a:p>
                <a:pPr>
                  <a:defRPr sz="1200">
                    <a:solidFill>
                      <a:schemeClr val="accent6">
                        <a:lumMod val="60000"/>
                        <a:lumOff val="40000"/>
                      </a:schemeClr>
                    </a:solidFill>
                  </a:defRPr>
                </a:pPr>
                <a:endParaRPr lang="cs-CZ"/>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bar_chart!$A$42:$A$53</c:f>
              <c:strCache>
                <c:ptCount val="12"/>
                <c:pt idx="0">
                  <c:v>Poplatek exekutora a právníků výrazně nadhodnotil původní dluh</c:v>
                </c:pt>
                <c:pt idx="1">
                  <c:v>Provedl exekuci na dluh, který věřitel navýšil nemravnými úroky a sankcemi</c:v>
                </c:pt>
                <c:pt idx="2">
                  <c:v>Nedostatečně informoval o exekuci a možnostech se proti ní bránit/odvolat</c:v>
                </c:pt>
                <c:pt idx="3">
                  <c:v>Zbytečně nám zastavil účet</c:v>
                </c:pt>
                <c:pt idx="4">
                  <c:v>Vymáhal odděleně více malých dluhů, takže se každý prodražil poplatky za vymáhání</c:v>
                </c:pt>
                <c:pt idx="5">
                  <c:v>Nejednal se mnou/s dlužníkem důstojně</c:v>
                </c:pt>
                <c:pt idx="6">
                  <c:v>Zabavil i věci, které nebyly ve vlastnictví dlužníka</c:v>
                </c:pt>
                <c:pt idx="7">
                  <c:v>Exekutor nebyl k zastižení</c:v>
                </c:pt>
                <c:pt idx="8">
                  <c:v>Zabavené věci či nemovitosti rozprodal pod cenou</c:v>
                </c:pt>
                <c:pt idx="9">
                  <c:v>Zabavil i věci, které patří k nezbytnému vybavení domácnosti</c:v>
                </c:pt>
                <c:pt idx="10">
                  <c:v>Zabavil i věci, které byly nezbytně potřeba k výkonu dlužníkovy podnikatelské činnosti</c:v>
                </c:pt>
                <c:pt idx="11">
                  <c:v>Jiné</c:v>
                </c:pt>
              </c:strCache>
            </c:strRef>
          </c:cat>
          <c:val>
            <c:numRef>
              <c:f>bar_chart!$C$42:$C$53</c:f>
              <c:numCache>
                <c:formatCode>0%</c:formatCode>
                <c:ptCount val="12"/>
                <c:pt idx="0">
                  <c:v>0.5415282392026578</c:v>
                </c:pt>
                <c:pt idx="1">
                  <c:v>0.34551495016611294</c:v>
                </c:pt>
                <c:pt idx="2">
                  <c:v>0.38205980066445183</c:v>
                </c:pt>
                <c:pt idx="3">
                  <c:v>0.23920265780730898</c:v>
                </c:pt>
                <c:pt idx="4">
                  <c:v>0.29235880398671099</c:v>
                </c:pt>
                <c:pt idx="5">
                  <c:v>0.24916943521594684</c:v>
                </c:pt>
                <c:pt idx="6">
                  <c:v>0.27574750830564781</c:v>
                </c:pt>
                <c:pt idx="7">
                  <c:v>0.17940199335548174</c:v>
                </c:pt>
                <c:pt idx="8">
                  <c:v>0.17940199335548174</c:v>
                </c:pt>
                <c:pt idx="9">
                  <c:v>0.14950166112956811</c:v>
                </c:pt>
                <c:pt idx="10">
                  <c:v>0.11295681063122924</c:v>
                </c:pt>
                <c:pt idx="11">
                  <c:v>6.6445182724252493E-3</c:v>
                </c:pt>
              </c:numCache>
            </c:numRef>
          </c:val>
          <c:extLst xmlns:c16r2="http://schemas.microsoft.com/office/drawing/2015/06/chart">
            <c:ext xmlns:c16="http://schemas.microsoft.com/office/drawing/2014/chart" uri="{C3380CC4-5D6E-409C-BE32-E72D297353CC}">
              <c16:uniqueId val="{00000001-F810-45A1-ABFD-A4EF96D7EB19}"/>
            </c:ext>
          </c:extLst>
        </c:ser>
        <c:dLbls>
          <c:showLegendKey val="0"/>
          <c:showVal val="1"/>
          <c:showCatName val="0"/>
          <c:showSerName val="0"/>
          <c:showPercent val="0"/>
          <c:showBubbleSize val="0"/>
        </c:dLbls>
        <c:gapWidth val="150"/>
        <c:axId val="179229200"/>
        <c:axId val="179240080"/>
      </c:barChart>
      <c:catAx>
        <c:axId val="179229200"/>
        <c:scaling>
          <c:orientation val="maxMin"/>
        </c:scaling>
        <c:delete val="0"/>
        <c:axPos val="l"/>
        <c:numFmt formatCode="General" sourceLinked="1"/>
        <c:majorTickMark val="out"/>
        <c:minorTickMark val="none"/>
        <c:tickLblPos val="nextTo"/>
        <c:spPr>
          <a:ln>
            <a:noFill/>
          </a:ln>
        </c:spPr>
        <c:txPr>
          <a:bodyPr/>
          <a:lstStyle/>
          <a:p>
            <a:pPr>
              <a:defRPr sz="1100"/>
            </a:pPr>
            <a:endParaRPr lang="cs-CZ"/>
          </a:p>
        </c:txPr>
        <c:crossAx val="179240080"/>
        <c:crosses val="autoZero"/>
        <c:auto val="1"/>
        <c:lblAlgn val="ctr"/>
        <c:lblOffset val="100"/>
        <c:noMultiLvlLbl val="0"/>
      </c:catAx>
      <c:valAx>
        <c:axId val="179240080"/>
        <c:scaling>
          <c:orientation val="minMax"/>
          <c:max val="1"/>
        </c:scaling>
        <c:delete val="1"/>
        <c:axPos val="b"/>
        <c:numFmt formatCode="0%" sourceLinked="1"/>
        <c:majorTickMark val="out"/>
        <c:minorTickMark val="none"/>
        <c:tickLblPos val="nextTo"/>
        <c:crossAx val="179229200"/>
        <c:crosses val="max"/>
        <c:crossBetween val="between"/>
      </c:valAx>
      <c:spPr>
        <a:noFill/>
        <a:ln>
          <a:noFill/>
        </a:ln>
      </c:spPr>
    </c:plotArea>
    <c:legend>
      <c:legendPos val="t"/>
      <c:layout>
        <c:manualLayout>
          <c:xMode val="edge"/>
          <c:yMode val="edge"/>
          <c:x val="0.27144041278330666"/>
          <c:y val="2.4534437718524447E-2"/>
          <c:w val="0.56650006745482362"/>
          <c:h val="7.2352862448051447E-2"/>
        </c:manualLayout>
      </c:layout>
      <c:overlay val="0"/>
      <c:txPr>
        <a:bodyPr/>
        <a:lstStyle/>
        <a:p>
          <a:pPr>
            <a:defRPr sz="1200"/>
          </a:pPr>
          <a:endParaRPr lang="cs-CZ"/>
        </a:p>
      </c:txPr>
    </c:legend>
    <c:plotVisOnly val="1"/>
    <c:dispBlanksAs val="gap"/>
    <c:showDLblsOverMax val="0"/>
  </c:chart>
  <c:spPr>
    <a:noFill/>
    <a:ln>
      <a:noFill/>
    </a:ln>
  </c:spPr>
  <c:txPr>
    <a:bodyPr/>
    <a:lstStyle/>
    <a:p>
      <a:pPr>
        <a:defRPr sz="1050"/>
      </a:pPr>
      <a:endParaRPr lang="cs-CZ"/>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9086977897807836"/>
          <c:y val="0.20043103448275862"/>
          <c:w val="0.47064465569962582"/>
          <c:h val="0.70545977011494254"/>
        </c:manualLayout>
      </c:layout>
      <c:doughnutChart>
        <c:varyColors val="1"/>
        <c:ser>
          <c:idx val="0"/>
          <c:order val="0"/>
          <c:spPr>
            <a:solidFill>
              <a:schemeClr val="accent6"/>
            </a:solidFill>
          </c:spPr>
          <c:dPt>
            <c:idx val="0"/>
            <c:bubble3D val="0"/>
            <c:spPr>
              <a:solidFill>
                <a:schemeClr val="accent5"/>
              </a:solidFill>
            </c:spPr>
            <c:extLst xmlns:c16r2="http://schemas.microsoft.com/office/drawing/2015/06/chart">
              <c:ext xmlns:c16="http://schemas.microsoft.com/office/drawing/2014/chart" uri="{C3380CC4-5D6E-409C-BE32-E72D297353CC}">
                <c16:uniqueId val="{00000000-47C3-49AB-ACF7-3CE746320DB2}"/>
              </c:ext>
            </c:extLst>
          </c:dPt>
          <c:dPt>
            <c:idx val="1"/>
            <c:bubble3D val="0"/>
            <c:spPr>
              <a:solidFill>
                <a:schemeClr val="accent6">
                  <a:lumMod val="60000"/>
                  <a:lumOff val="40000"/>
                </a:schemeClr>
              </a:solidFill>
            </c:spPr>
            <c:extLst xmlns:c16r2="http://schemas.microsoft.com/office/drawing/2015/06/chart">
              <c:ext xmlns:c16="http://schemas.microsoft.com/office/drawing/2014/chart" uri="{C3380CC4-5D6E-409C-BE32-E72D297353CC}">
                <c16:uniqueId val="{00000002-47C3-49AB-ACF7-3CE746320DB2}"/>
              </c:ext>
            </c:extLst>
          </c:dPt>
          <c:dPt>
            <c:idx val="2"/>
            <c:bubble3D val="0"/>
            <c:spPr>
              <a:solidFill>
                <a:schemeClr val="accent3">
                  <a:lumMod val="60000"/>
                  <a:lumOff val="40000"/>
                </a:schemeClr>
              </a:solidFill>
            </c:spPr>
            <c:extLst xmlns:c16r2="http://schemas.microsoft.com/office/drawing/2015/06/chart">
              <c:ext xmlns:c16="http://schemas.microsoft.com/office/drawing/2014/chart" uri="{C3380CC4-5D6E-409C-BE32-E72D297353CC}">
                <c16:uniqueId val="{00000003-47C3-49AB-ACF7-3CE746320DB2}"/>
              </c:ext>
            </c:extLst>
          </c:dPt>
          <c:dPt>
            <c:idx val="3"/>
            <c:bubble3D val="0"/>
            <c:spPr>
              <a:solidFill>
                <a:schemeClr val="bg1">
                  <a:lumMod val="65000"/>
                </a:schemeClr>
              </a:solidFill>
            </c:spPr>
            <c:extLst xmlns:c16r2="http://schemas.microsoft.com/office/drawing/2015/06/chart">
              <c:ext xmlns:c16="http://schemas.microsoft.com/office/drawing/2014/chart" uri="{C3380CC4-5D6E-409C-BE32-E72D297353CC}">
                <c16:uniqueId val="{00000004-47C3-49AB-ACF7-3CE746320DB2}"/>
              </c:ext>
            </c:extLst>
          </c:dPt>
          <c:dPt>
            <c:idx val="4"/>
            <c:bubble3D val="0"/>
            <c:extLst xmlns:c16r2="http://schemas.microsoft.com/office/drawing/2015/06/chart">
              <c:ext xmlns:c16="http://schemas.microsoft.com/office/drawing/2014/chart" uri="{C3380CC4-5D6E-409C-BE32-E72D297353CC}">
                <c16:uniqueId val="{00000005-47C3-49AB-ACF7-3CE746320DB2}"/>
              </c:ext>
            </c:extLst>
          </c:dPt>
          <c:dPt>
            <c:idx val="5"/>
            <c:bubble3D val="0"/>
            <c:extLst xmlns:c16r2="http://schemas.microsoft.com/office/drawing/2015/06/chart">
              <c:ext xmlns:c16="http://schemas.microsoft.com/office/drawing/2014/chart" uri="{C3380CC4-5D6E-409C-BE32-E72D297353CC}">
                <c16:uniqueId val="{00000006-47C3-49AB-ACF7-3CE746320DB2}"/>
              </c:ext>
            </c:extLst>
          </c:dPt>
          <c:dLbls>
            <c:dLbl>
              <c:idx val="0"/>
              <c:layout>
                <c:manualLayout>
                  <c:x val="1.5336689391433825E-2"/>
                  <c:y val="-0.13218390804597702"/>
                </c:manualLayout>
              </c:layout>
              <c:numFmt formatCode="0%" sourceLinked="0"/>
              <c:spPr>
                <a:noFill/>
                <a:ln>
                  <a:noFill/>
                </a:ln>
                <a:effectLst/>
              </c:spPr>
              <c:txPr>
                <a:bodyPr/>
                <a:lstStyle/>
                <a:p>
                  <a:pPr>
                    <a:defRPr sz="2000" b="1">
                      <a:solidFill>
                        <a:schemeClr val="accent5"/>
                      </a:solidFill>
                    </a:defRPr>
                  </a:pPr>
                  <a:endParaRPr lang="cs-CZ"/>
                </a:p>
              </c:txPr>
              <c:showLegendKey val="0"/>
              <c:showVal val="0"/>
              <c:showCatName val="0"/>
              <c:showSerName val="0"/>
              <c:showPercent val="1"/>
              <c:showBubbleSize val="0"/>
              <c:separator>
</c:separator>
              <c:extLst xmlns:c16r2="http://schemas.microsoft.com/office/drawing/2015/06/chart">
                <c:ext xmlns:c16="http://schemas.microsoft.com/office/drawing/2014/chart" uri="{C3380CC4-5D6E-409C-BE32-E72D297353CC}">
                  <c16:uniqueId val="{00000000-47C3-49AB-ACF7-3CE746320DB2}"/>
                </c:ext>
                <c:ext xmlns:c15="http://schemas.microsoft.com/office/drawing/2012/chart" uri="{CE6537A1-D6FC-4f65-9D91-7224C49458BB}">
                  <c15:layout/>
                </c:ext>
              </c:extLst>
            </c:dLbl>
            <c:dLbl>
              <c:idx val="1"/>
              <c:layout>
                <c:manualLayout>
                  <c:x val="0.12844477365325821"/>
                  <c:y val="-0.41954022988505751"/>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47C3-49AB-ACF7-3CE746320DB2}"/>
                </c:ext>
                <c:ext xmlns:c15="http://schemas.microsoft.com/office/drawing/2012/chart" uri="{CE6537A1-D6FC-4f65-9D91-7224C49458BB}">
                  <c15:layout/>
                </c:ext>
              </c:extLst>
            </c:dLbl>
            <c:dLbl>
              <c:idx val="2"/>
              <c:layout>
                <c:manualLayout>
                  <c:x val="-8.4351791652886032E-2"/>
                  <c:y val="-7.1839080459770166E-2"/>
                </c:manualLayout>
              </c:layout>
              <c:tx>
                <c:rich>
                  <a:bodyPr/>
                  <a:lstStyle/>
                  <a:p>
                    <a:fld id="{13DF62BD-09EA-41B3-9457-2F24D8B6A7EA}" type="PERCENTAGE">
                      <a:rPr lang="en-US">
                        <a:solidFill>
                          <a:schemeClr val="accent3">
                            <a:lumMod val="50000"/>
                          </a:schemeClr>
                        </a:solidFill>
                      </a:rPr>
                      <a:pPr/>
                      <a:t>[PROCENTO]</a:t>
                    </a:fld>
                    <a:endParaRPr lang="cs-CZ"/>
                  </a:p>
                </c:rich>
              </c:tx>
              <c:showLegendKey val="0"/>
              <c:showVal val="0"/>
              <c:showCatName val="0"/>
              <c:showSerName val="0"/>
              <c:showPercent val="1"/>
              <c:showBubbleSize val="0"/>
              <c:separator>
</c:separator>
              <c:extLst xmlns:c16r2="http://schemas.microsoft.com/office/drawing/2015/06/chart">
                <c:ext xmlns:c16="http://schemas.microsoft.com/office/drawing/2014/chart" uri="{C3380CC4-5D6E-409C-BE32-E72D297353CC}">
                  <c16:uniqueId val="{00000003-47C3-49AB-ACF7-3CE746320DB2}"/>
                </c:ext>
                <c:ext xmlns:c15="http://schemas.microsoft.com/office/drawing/2012/chart" uri="{CE6537A1-D6FC-4f65-9D91-7224C49458BB}">
                  <c15:layout/>
                  <c15:dlblFieldTable/>
                  <c15:showDataLabelsRange val="0"/>
                </c:ext>
              </c:extLst>
            </c:dLbl>
            <c:dLbl>
              <c:idx val="3"/>
              <c:layout>
                <c:manualLayout>
                  <c:x val="-2.8756292608938423E-2"/>
                  <c:y val="-0.11781609195402298"/>
                </c:manualLayout>
              </c:layout>
              <c:numFmt formatCode="0%" sourceLinked="0"/>
              <c:spPr>
                <a:noFill/>
                <a:ln>
                  <a:noFill/>
                </a:ln>
                <a:effectLst/>
              </c:spPr>
              <c:txPr>
                <a:bodyPr/>
                <a:lstStyle/>
                <a:p>
                  <a:pPr>
                    <a:defRPr sz="2000" b="1">
                      <a:solidFill>
                        <a:schemeClr val="bg1">
                          <a:lumMod val="50000"/>
                        </a:schemeClr>
                      </a:solidFill>
                    </a:defRPr>
                  </a:pPr>
                  <a:endParaRPr lang="cs-CZ"/>
                </a:p>
              </c:txPr>
              <c:showLegendKey val="0"/>
              <c:showVal val="0"/>
              <c:showCatName val="0"/>
              <c:showSerName val="0"/>
              <c:showPercent val="1"/>
              <c:showBubbleSize val="0"/>
              <c:separator>
</c:separator>
              <c:extLst xmlns:c16r2="http://schemas.microsoft.com/office/drawing/2015/06/chart">
                <c:ext xmlns:c16="http://schemas.microsoft.com/office/drawing/2014/chart" uri="{C3380CC4-5D6E-409C-BE32-E72D297353CC}">
                  <c16:uniqueId val="{00000004-47C3-49AB-ACF7-3CE746320DB2}"/>
                </c:ext>
                <c:ext xmlns:c15="http://schemas.microsoft.com/office/drawing/2012/chart" uri="{CE6537A1-D6FC-4f65-9D91-7224C49458BB}">
                  <c15:layout/>
                </c:ext>
              </c:extLst>
            </c:dLbl>
            <c:numFmt formatCode="0%" sourceLinked="0"/>
            <c:spPr>
              <a:noFill/>
              <a:ln>
                <a:noFill/>
              </a:ln>
              <a:effectLst/>
            </c:spPr>
            <c:txPr>
              <a:bodyPr/>
              <a:lstStyle/>
              <a:p>
                <a:pPr>
                  <a:defRPr sz="2000" b="1">
                    <a:solidFill>
                      <a:schemeClr val="accent6">
                        <a:lumMod val="75000"/>
                      </a:schemeClr>
                    </a:solidFill>
                  </a:defRPr>
                </a:pPr>
                <a:endParaRPr lang="cs-CZ"/>
              </a:p>
            </c:txPr>
            <c:showLegendKey val="0"/>
            <c:showVal val="0"/>
            <c:showCatName val="0"/>
            <c:showSerName val="0"/>
            <c:showPercent val="1"/>
            <c:showBubbleSize val="0"/>
            <c:separator>
</c:separator>
            <c:showLeaderLines val="0"/>
            <c:extLst xmlns:c16r2="http://schemas.microsoft.com/office/drawing/2015/06/chart">
              <c:ext xmlns:c15="http://schemas.microsoft.com/office/drawing/2012/chart" uri="{CE6537A1-D6FC-4f65-9D91-7224C49458BB}"/>
            </c:extLst>
          </c:dLbls>
          <c:cat>
            <c:strRef>
              <c:f>pie_chart!$A$4:$A$7</c:f>
              <c:strCache>
                <c:ptCount val="4"/>
                <c:pt idx="0">
                  <c:v>Dlužníka</c:v>
                </c:pt>
                <c:pt idx="1">
                  <c:v>Věřitele</c:v>
                </c:pt>
                <c:pt idx="2">
                  <c:v>Stát ve sporu věřitele a dlužníka</c:v>
                </c:pt>
                <c:pt idx="3">
                  <c:v>Nevím</c:v>
                </c:pt>
              </c:strCache>
            </c:strRef>
          </c:cat>
          <c:val>
            <c:numRef>
              <c:f>pie_chart!$B$4:$B$7</c:f>
              <c:numCache>
                <c:formatCode>0%</c:formatCode>
                <c:ptCount val="4"/>
                <c:pt idx="0">
                  <c:v>2.1611001964636542E-2</c:v>
                </c:pt>
                <c:pt idx="1">
                  <c:v>0.76031434184675839</c:v>
                </c:pt>
                <c:pt idx="2">
                  <c:v>0.15651604453176163</c:v>
                </c:pt>
                <c:pt idx="3">
                  <c:v>6.1558611656843482E-2</c:v>
                </c:pt>
              </c:numCache>
            </c:numRef>
          </c:val>
          <c:extLst xmlns:c16r2="http://schemas.microsoft.com/office/drawing/2015/06/chart">
            <c:ext xmlns:c16="http://schemas.microsoft.com/office/drawing/2014/chart" uri="{C3380CC4-5D6E-409C-BE32-E72D297353CC}">
              <c16:uniqueId val="{00000007-47C3-49AB-ACF7-3CE746320DB2}"/>
            </c:ext>
          </c:extLst>
        </c:ser>
        <c:dLbls>
          <c:showLegendKey val="0"/>
          <c:showVal val="1"/>
          <c:showCatName val="0"/>
          <c:showSerName val="0"/>
          <c:showPercent val="0"/>
          <c:showBubbleSize val="0"/>
          <c:showLeaderLines val="0"/>
        </c:dLbls>
        <c:firstSliceAng val="0"/>
        <c:holeSize val="50"/>
      </c:doughnutChart>
    </c:plotArea>
    <c:legend>
      <c:legendPos val="t"/>
      <c:layout>
        <c:manualLayout>
          <c:xMode val="edge"/>
          <c:yMode val="edge"/>
          <c:x val="8.5353808820015351E-2"/>
          <c:y val="0"/>
          <c:w val="0.77177979714209244"/>
          <c:h val="0.11118313874558784"/>
        </c:manualLayout>
      </c:layout>
      <c:overlay val="0"/>
      <c:txPr>
        <a:bodyPr/>
        <a:lstStyle/>
        <a:p>
          <a:pPr>
            <a:defRPr sz="1400"/>
          </a:pPr>
          <a:endParaRPr lang="cs-CZ"/>
        </a:p>
      </c:txPr>
    </c:legend>
    <c:plotVisOnly val="1"/>
    <c:dispBlanksAs val="zero"/>
    <c:showDLblsOverMax val="0"/>
  </c:chart>
  <c:spPr>
    <a:noFill/>
    <a:ln>
      <a:noFill/>
    </a:ln>
  </c:spPr>
  <c:txPr>
    <a:bodyPr/>
    <a:lstStyle/>
    <a:p>
      <a:pPr>
        <a:defRPr sz="1050"/>
      </a:pPr>
      <a:endParaRPr lang="cs-CZ"/>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1066113205066122"/>
          <c:y val="8.7487994219602253E-3"/>
          <c:w val="0.46227264853628963"/>
          <c:h val="0.97155621348700749"/>
        </c:manualLayout>
      </c:layout>
      <c:barChart>
        <c:barDir val="bar"/>
        <c:grouping val="clustered"/>
        <c:varyColors val="0"/>
        <c:ser>
          <c:idx val="0"/>
          <c:order val="0"/>
          <c:spPr>
            <a:solidFill>
              <a:srgbClr val="FF0000"/>
            </a:solidFill>
            <a:ln>
              <a:noFill/>
            </a:ln>
            <a:effectLst/>
          </c:spPr>
          <c:invertIfNegative val="0"/>
          <c:dPt>
            <c:idx val="0"/>
            <c:invertIfNegative val="0"/>
            <c:bubble3D val="0"/>
            <c:spPr>
              <a:solidFill>
                <a:schemeClr val="accent5">
                  <a:lumMod val="75000"/>
                </a:schemeClr>
              </a:solidFill>
              <a:ln>
                <a:noFill/>
              </a:ln>
              <a:effectLst/>
            </c:spPr>
            <c:extLst xmlns:c16r2="http://schemas.microsoft.com/office/drawing/2015/06/chart">
              <c:ext xmlns:c16="http://schemas.microsoft.com/office/drawing/2014/chart" uri="{C3380CC4-5D6E-409C-BE32-E72D297353CC}">
                <c16:uniqueId val="{00000001-2EF2-47FD-9CCB-81BE1355B5E1}"/>
              </c:ext>
            </c:extLst>
          </c:dPt>
          <c:dPt>
            <c:idx val="1"/>
            <c:invertIfNegative val="0"/>
            <c:bubble3D val="0"/>
            <c:spPr>
              <a:solidFill>
                <a:schemeClr val="accent5">
                  <a:lumMod val="40000"/>
                  <a:lumOff val="60000"/>
                </a:schemeClr>
              </a:solidFill>
              <a:ln>
                <a:noFill/>
              </a:ln>
              <a:effectLst/>
            </c:spPr>
            <c:extLst xmlns:c16r2="http://schemas.microsoft.com/office/drawing/2015/06/chart">
              <c:ext xmlns:c16="http://schemas.microsoft.com/office/drawing/2014/chart" uri="{C3380CC4-5D6E-409C-BE32-E72D297353CC}">
                <c16:uniqueId val="{00000003-2EF2-47FD-9CCB-81BE1355B5E1}"/>
              </c:ext>
            </c:extLst>
          </c:dPt>
          <c:dPt>
            <c:idx val="2"/>
            <c:invertIfNegative val="0"/>
            <c:bubble3D val="0"/>
            <c:spPr>
              <a:solidFill>
                <a:schemeClr val="accent5">
                  <a:lumMod val="75000"/>
                </a:schemeClr>
              </a:solidFill>
              <a:ln>
                <a:noFill/>
              </a:ln>
              <a:effectLst/>
            </c:spPr>
            <c:extLst xmlns:c16r2="http://schemas.microsoft.com/office/drawing/2015/06/chart">
              <c:ext xmlns:c16="http://schemas.microsoft.com/office/drawing/2014/chart" uri="{C3380CC4-5D6E-409C-BE32-E72D297353CC}">
                <c16:uniqueId val="{00000005-2EF2-47FD-9CCB-81BE1355B5E1}"/>
              </c:ext>
            </c:extLst>
          </c:dPt>
          <c:dPt>
            <c:idx val="3"/>
            <c:invertIfNegative val="0"/>
            <c:bubble3D val="0"/>
            <c:spPr>
              <a:solidFill>
                <a:schemeClr val="accent5">
                  <a:lumMod val="40000"/>
                  <a:lumOff val="60000"/>
                </a:schemeClr>
              </a:solidFill>
              <a:ln>
                <a:noFill/>
              </a:ln>
              <a:effectLst/>
            </c:spPr>
            <c:extLst xmlns:c16r2="http://schemas.microsoft.com/office/drawing/2015/06/chart">
              <c:ext xmlns:c16="http://schemas.microsoft.com/office/drawing/2014/chart" uri="{C3380CC4-5D6E-409C-BE32-E72D297353CC}">
                <c16:uniqueId val="{00000007-2EF2-47FD-9CCB-81BE1355B5E1}"/>
              </c:ext>
            </c:extLst>
          </c:dPt>
          <c:dPt>
            <c:idx val="4"/>
            <c:invertIfNegative val="0"/>
            <c:bubble3D val="0"/>
            <c:spPr>
              <a:solidFill>
                <a:schemeClr val="accent5">
                  <a:lumMod val="75000"/>
                </a:schemeClr>
              </a:solidFill>
              <a:ln>
                <a:noFill/>
              </a:ln>
              <a:effectLst/>
            </c:spPr>
            <c:extLst xmlns:c16r2="http://schemas.microsoft.com/office/drawing/2015/06/chart">
              <c:ext xmlns:c16="http://schemas.microsoft.com/office/drawing/2014/chart" uri="{C3380CC4-5D6E-409C-BE32-E72D297353CC}">
                <c16:uniqueId val="{00000009-2EF2-47FD-9CCB-81BE1355B5E1}"/>
              </c:ext>
            </c:extLst>
          </c:dPt>
          <c:dPt>
            <c:idx val="5"/>
            <c:invertIfNegative val="0"/>
            <c:bubble3D val="0"/>
            <c:spPr>
              <a:solidFill>
                <a:schemeClr val="accent5">
                  <a:lumMod val="40000"/>
                  <a:lumOff val="60000"/>
                </a:schemeClr>
              </a:solidFill>
              <a:ln>
                <a:noFill/>
              </a:ln>
              <a:effectLst/>
            </c:spPr>
            <c:extLst xmlns:c16r2="http://schemas.microsoft.com/office/drawing/2015/06/chart">
              <c:ext xmlns:c16="http://schemas.microsoft.com/office/drawing/2014/chart" uri="{C3380CC4-5D6E-409C-BE32-E72D297353CC}">
                <c16:uniqueId val="{0000000B-2EF2-47FD-9CCB-81BE1355B5E1}"/>
              </c:ext>
            </c:extLst>
          </c:dPt>
          <c:dPt>
            <c:idx val="6"/>
            <c:invertIfNegative val="0"/>
            <c:bubble3D val="0"/>
            <c:spPr>
              <a:solidFill>
                <a:schemeClr val="accent5">
                  <a:lumMod val="75000"/>
                </a:schemeClr>
              </a:solidFill>
              <a:ln>
                <a:noFill/>
              </a:ln>
              <a:effectLst/>
            </c:spPr>
            <c:extLst xmlns:c16r2="http://schemas.microsoft.com/office/drawing/2015/06/chart">
              <c:ext xmlns:c16="http://schemas.microsoft.com/office/drawing/2014/chart" uri="{C3380CC4-5D6E-409C-BE32-E72D297353CC}">
                <c16:uniqueId val="{0000000D-2EF2-47FD-9CCB-81BE1355B5E1}"/>
              </c:ext>
            </c:extLst>
          </c:dPt>
          <c:dPt>
            <c:idx val="7"/>
            <c:invertIfNegative val="0"/>
            <c:bubble3D val="0"/>
            <c:spPr>
              <a:solidFill>
                <a:schemeClr val="accent5">
                  <a:lumMod val="40000"/>
                  <a:lumOff val="60000"/>
                </a:schemeClr>
              </a:solidFill>
              <a:ln>
                <a:noFill/>
              </a:ln>
              <a:effectLst/>
            </c:spPr>
            <c:extLst xmlns:c16r2="http://schemas.microsoft.com/office/drawing/2015/06/chart">
              <c:ext xmlns:c16="http://schemas.microsoft.com/office/drawing/2014/chart" uri="{C3380CC4-5D6E-409C-BE32-E72D297353CC}">
                <c16:uniqueId val="{0000000F-2EF2-47FD-9CCB-81BE1355B5E1}"/>
              </c:ext>
            </c:extLst>
          </c:dPt>
          <c:dPt>
            <c:idx val="8"/>
            <c:invertIfNegative val="0"/>
            <c:bubble3D val="0"/>
            <c:spPr>
              <a:solidFill>
                <a:schemeClr val="accent5">
                  <a:lumMod val="75000"/>
                </a:schemeClr>
              </a:solidFill>
              <a:ln>
                <a:noFill/>
              </a:ln>
              <a:effectLst/>
            </c:spPr>
            <c:extLst xmlns:c16r2="http://schemas.microsoft.com/office/drawing/2015/06/chart">
              <c:ext xmlns:c16="http://schemas.microsoft.com/office/drawing/2014/chart" uri="{C3380CC4-5D6E-409C-BE32-E72D297353CC}">
                <c16:uniqueId val="{00000011-2EF2-47FD-9CCB-81BE1355B5E1}"/>
              </c:ext>
            </c:extLst>
          </c:dPt>
          <c:dPt>
            <c:idx val="9"/>
            <c:invertIfNegative val="0"/>
            <c:bubble3D val="0"/>
            <c:spPr>
              <a:solidFill>
                <a:schemeClr val="accent5">
                  <a:lumMod val="40000"/>
                  <a:lumOff val="60000"/>
                </a:schemeClr>
              </a:solidFill>
              <a:ln>
                <a:noFill/>
              </a:ln>
              <a:effectLst/>
            </c:spPr>
            <c:extLst xmlns:c16r2="http://schemas.microsoft.com/office/drawing/2015/06/chart">
              <c:ext xmlns:c16="http://schemas.microsoft.com/office/drawing/2014/chart" uri="{C3380CC4-5D6E-409C-BE32-E72D297353CC}">
                <c16:uniqueId val="{00000013-2EF2-47FD-9CCB-81BE1355B5E1}"/>
              </c:ext>
            </c:extLst>
          </c:dPt>
          <c:dPt>
            <c:idx val="10"/>
            <c:invertIfNegative val="0"/>
            <c:bubble3D val="0"/>
            <c:spPr>
              <a:solidFill>
                <a:schemeClr val="accent5">
                  <a:lumMod val="75000"/>
                </a:schemeClr>
              </a:solidFill>
              <a:ln>
                <a:noFill/>
              </a:ln>
              <a:effectLst/>
            </c:spPr>
            <c:extLst xmlns:c16r2="http://schemas.microsoft.com/office/drawing/2015/06/chart">
              <c:ext xmlns:c16="http://schemas.microsoft.com/office/drawing/2014/chart" uri="{C3380CC4-5D6E-409C-BE32-E72D297353CC}">
                <c16:uniqueId val="{00000015-2EF2-47FD-9CCB-81BE1355B5E1}"/>
              </c:ext>
            </c:extLst>
          </c:dPt>
          <c:dPt>
            <c:idx val="11"/>
            <c:invertIfNegative val="0"/>
            <c:bubble3D val="0"/>
            <c:spPr>
              <a:solidFill>
                <a:schemeClr val="accent5">
                  <a:lumMod val="40000"/>
                  <a:lumOff val="60000"/>
                </a:schemeClr>
              </a:solidFill>
              <a:ln>
                <a:noFill/>
              </a:ln>
              <a:effectLst/>
            </c:spPr>
            <c:extLst xmlns:c16r2="http://schemas.microsoft.com/office/drawing/2015/06/chart">
              <c:ext xmlns:c16="http://schemas.microsoft.com/office/drawing/2014/chart" uri="{C3380CC4-5D6E-409C-BE32-E72D297353CC}">
                <c16:uniqueId val="{00000017-2EF2-47FD-9CCB-81BE1355B5E1}"/>
              </c:ext>
            </c:extLst>
          </c:dPt>
          <c:dPt>
            <c:idx val="12"/>
            <c:invertIfNegative val="0"/>
            <c:bubble3D val="0"/>
            <c:extLst xmlns:c16r2="http://schemas.microsoft.com/office/drawing/2015/06/chart">
              <c:ext xmlns:c16="http://schemas.microsoft.com/office/drawing/2014/chart" uri="{C3380CC4-5D6E-409C-BE32-E72D297353CC}">
                <c16:uniqueId val="{00000018-2EF2-47FD-9CCB-81BE1355B5E1}"/>
              </c:ext>
            </c:extLst>
          </c:dPt>
          <c:dPt>
            <c:idx val="13"/>
            <c:invertIfNegative val="0"/>
            <c:bubble3D val="0"/>
            <c:extLst xmlns:c16r2="http://schemas.microsoft.com/office/drawing/2015/06/chart">
              <c:ext xmlns:c16="http://schemas.microsoft.com/office/drawing/2014/chart" uri="{C3380CC4-5D6E-409C-BE32-E72D297353CC}">
                <c16:uniqueId val="{00000019-2EF2-47FD-9CCB-81BE1355B5E1}"/>
              </c:ext>
            </c:extLst>
          </c:dPt>
          <c:dPt>
            <c:idx val="16"/>
            <c:invertIfNegative val="0"/>
            <c:bubble3D val="0"/>
            <c:extLst xmlns:c16r2="http://schemas.microsoft.com/office/drawing/2015/06/chart">
              <c:ext xmlns:c16="http://schemas.microsoft.com/office/drawing/2014/chart" uri="{C3380CC4-5D6E-409C-BE32-E72D297353CC}">
                <c16:uniqueId val="{0000001A-2EF2-47FD-9CCB-81BE1355B5E1}"/>
              </c:ext>
            </c:extLst>
          </c:dPt>
          <c:dPt>
            <c:idx val="19"/>
            <c:invertIfNegative val="0"/>
            <c:bubble3D val="0"/>
            <c:extLst xmlns:c16r2="http://schemas.microsoft.com/office/drawing/2015/06/chart">
              <c:ext xmlns:c16="http://schemas.microsoft.com/office/drawing/2014/chart" uri="{C3380CC4-5D6E-409C-BE32-E72D297353CC}">
                <c16:uniqueId val="{0000001B-2EF2-47FD-9CCB-81BE1355B5E1}"/>
              </c:ext>
            </c:extLst>
          </c:dPt>
          <c:dPt>
            <c:idx val="22"/>
            <c:invertIfNegative val="0"/>
            <c:bubble3D val="0"/>
            <c:extLst xmlns:c16r2="http://schemas.microsoft.com/office/drawing/2015/06/chart">
              <c:ext xmlns:c16="http://schemas.microsoft.com/office/drawing/2014/chart" uri="{C3380CC4-5D6E-409C-BE32-E72D297353CC}">
                <c16:uniqueId val="{0000001C-2EF2-47FD-9CCB-81BE1355B5E1}"/>
              </c:ext>
            </c:extLst>
          </c:dPt>
          <c:dPt>
            <c:idx val="25"/>
            <c:invertIfNegative val="0"/>
            <c:bubble3D val="0"/>
            <c:extLst xmlns:c16r2="http://schemas.microsoft.com/office/drawing/2015/06/chart">
              <c:ext xmlns:c16="http://schemas.microsoft.com/office/drawing/2014/chart" uri="{C3380CC4-5D6E-409C-BE32-E72D297353CC}">
                <c16:uniqueId val="{0000001D-2EF2-47FD-9CCB-81BE1355B5E1}"/>
              </c:ext>
            </c:extLst>
          </c:dPt>
          <c:dLbls>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5">
                          <a:lumMod val="50000"/>
                        </a:schemeClr>
                      </a:solidFill>
                      <a:latin typeface="+mn-lt"/>
                      <a:ea typeface="+mn-ea"/>
                      <a:cs typeface="+mn-cs"/>
                    </a:defRPr>
                  </a:pPr>
                  <a:endParaRPr lang="cs-CZ"/>
                </a:p>
              </c:txPr>
              <c:dLblPos val="outEnd"/>
              <c:showLegendKey val="0"/>
              <c:showVal val="1"/>
              <c:showCatName val="0"/>
              <c:showSerName val="0"/>
              <c:showPercent val="0"/>
              <c:showBubbleSize val="0"/>
            </c:dLbl>
            <c:dLbl>
              <c:idx val="2"/>
              <c:numFmt formatCode="0%;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5">
                          <a:lumMod val="50000"/>
                        </a:schemeClr>
                      </a:solidFill>
                      <a:latin typeface="+mn-lt"/>
                      <a:ea typeface="+mn-ea"/>
                      <a:cs typeface="+mn-cs"/>
                    </a:defRPr>
                  </a:pPr>
                  <a:endParaRPr lang="cs-CZ"/>
                </a:p>
              </c:txPr>
              <c:dLblPos val="outEnd"/>
              <c:showLegendKey val="0"/>
              <c:showVal val="1"/>
              <c:showCatName val="0"/>
              <c:showSerName val="0"/>
              <c:showPercent val="0"/>
              <c:showBubbleSize val="0"/>
            </c:dLbl>
            <c:dLbl>
              <c:idx val="4"/>
              <c:numFmt formatCode="0%;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5">
                          <a:lumMod val="50000"/>
                        </a:schemeClr>
                      </a:solidFill>
                      <a:latin typeface="+mn-lt"/>
                      <a:ea typeface="+mn-ea"/>
                      <a:cs typeface="+mn-cs"/>
                    </a:defRPr>
                  </a:pPr>
                  <a:endParaRPr lang="cs-CZ"/>
                </a:p>
              </c:txPr>
              <c:dLblPos val="outEnd"/>
              <c:showLegendKey val="0"/>
              <c:showVal val="1"/>
              <c:showCatName val="0"/>
              <c:showSerName val="0"/>
              <c:showPercent val="0"/>
              <c:showBubbleSize val="0"/>
            </c:dLbl>
            <c:dLbl>
              <c:idx val="6"/>
              <c:numFmt formatCode="0%;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5">
                          <a:lumMod val="50000"/>
                        </a:schemeClr>
                      </a:solidFill>
                      <a:latin typeface="+mn-lt"/>
                      <a:ea typeface="+mn-ea"/>
                      <a:cs typeface="+mn-cs"/>
                    </a:defRPr>
                  </a:pPr>
                  <a:endParaRPr lang="cs-CZ"/>
                </a:p>
              </c:txPr>
              <c:dLblPos val="outEnd"/>
              <c:showLegendKey val="0"/>
              <c:showVal val="1"/>
              <c:showCatName val="0"/>
              <c:showSerName val="0"/>
              <c:showPercent val="0"/>
              <c:showBubbleSize val="0"/>
            </c:dLbl>
            <c:dLbl>
              <c:idx val="8"/>
              <c:numFmt formatCode="0%;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5">
                          <a:lumMod val="50000"/>
                        </a:schemeClr>
                      </a:solidFill>
                      <a:latin typeface="+mn-lt"/>
                      <a:ea typeface="+mn-ea"/>
                      <a:cs typeface="+mn-cs"/>
                    </a:defRPr>
                  </a:pPr>
                  <a:endParaRPr lang="cs-CZ"/>
                </a:p>
              </c:txPr>
              <c:dLblPos val="outEnd"/>
              <c:showLegendKey val="0"/>
              <c:showVal val="1"/>
              <c:showCatName val="0"/>
              <c:showSerName val="0"/>
              <c:showPercent val="0"/>
              <c:showBubbleSize val="0"/>
            </c:dLbl>
            <c:dLbl>
              <c:idx val="10"/>
              <c:numFmt formatCode="0%;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5">
                          <a:lumMod val="50000"/>
                        </a:schemeClr>
                      </a:solidFill>
                      <a:latin typeface="+mn-lt"/>
                      <a:ea typeface="+mn-ea"/>
                      <a:cs typeface="+mn-cs"/>
                    </a:defRPr>
                  </a:pPr>
                  <a:endParaRPr lang="cs-CZ"/>
                </a:p>
              </c:txPr>
              <c:dLblPos val="outEnd"/>
              <c:showLegendKey val="0"/>
              <c:showVal val="1"/>
              <c:showCatName val="0"/>
              <c:showSerName val="0"/>
              <c:showPercent val="0"/>
              <c:showBubbleSize val="0"/>
            </c:dLbl>
            <c:numFmt formatCode="0%;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FF0000"/>
                    </a:solidFill>
                    <a:latin typeface="+mn-lt"/>
                    <a:ea typeface="+mn-ea"/>
                    <a:cs typeface="+mn-cs"/>
                  </a:defRPr>
                </a:pPr>
                <a:endParaRPr lang="cs-CZ"/>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brand_image!$B$42:$B$53</c:f>
              <c:strCache>
                <c:ptCount val="11"/>
                <c:pt idx="0">
                  <c:v>Zablokovat bankovní účet dlužníka</c:v>
                </c:pt>
                <c:pt idx="2">
                  <c:v>Přijít k dlužníkovi bez ohlášení</c:v>
                </c:pt>
                <c:pt idx="4">
                  <c:v>Vstoupit do bytu, když dlužník není doma</c:v>
                </c:pt>
                <c:pt idx="6">
                  <c:v>Zabavit veškerou hotovost v domácnosti</c:v>
                </c:pt>
                <c:pt idx="8">
                  <c:v>Zabavit dětské hračky</c:v>
                </c:pt>
                <c:pt idx="10">
                  <c:v>Zabavit spotřebiče jako je lednice, sporák či pračka</c:v>
                </c:pt>
              </c:strCache>
            </c:strRef>
          </c:cat>
          <c:val>
            <c:numRef>
              <c:f>brand_image!$C$42:$C$53</c:f>
              <c:numCache>
                <c:formatCode>0%;0%;0%</c:formatCode>
                <c:ptCount val="12"/>
                <c:pt idx="0">
                  <c:v>-7.2538860103626937E-2</c:v>
                </c:pt>
                <c:pt idx="1">
                  <c:v>-0.13762376237623763</c:v>
                </c:pt>
                <c:pt idx="2">
                  <c:v>-0.26424870466321243</c:v>
                </c:pt>
                <c:pt idx="3">
                  <c:v>-0.34356435643564359</c:v>
                </c:pt>
                <c:pt idx="4">
                  <c:v>-0.54404145077720212</c:v>
                </c:pt>
                <c:pt idx="5">
                  <c:v>-0.71089108910891086</c:v>
                </c:pt>
                <c:pt idx="6">
                  <c:v>-0.49222797927461137</c:v>
                </c:pt>
                <c:pt idx="7">
                  <c:v>-0.43663366336633663</c:v>
                </c:pt>
                <c:pt idx="8">
                  <c:v>-0.7409326424870466</c:v>
                </c:pt>
                <c:pt idx="9">
                  <c:v>-0.5861386138613861</c:v>
                </c:pt>
                <c:pt idx="10">
                  <c:v>-0.7098445595854922</c:v>
                </c:pt>
                <c:pt idx="11">
                  <c:v>-0.33267326732673269</c:v>
                </c:pt>
              </c:numCache>
            </c:numRef>
          </c:val>
          <c:extLst xmlns:c16r2="http://schemas.microsoft.com/office/drawing/2015/06/chart">
            <c:ext xmlns:c16="http://schemas.microsoft.com/office/drawing/2014/chart" uri="{C3380CC4-5D6E-409C-BE32-E72D297353CC}">
              <c16:uniqueId val="{0000001E-2EF2-47FD-9CCB-81BE1355B5E1}"/>
            </c:ext>
          </c:extLst>
        </c:ser>
        <c:ser>
          <c:idx val="1"/>
          <c:order val="1"/>
          <c:spPr>
            <a:solidFill>
              <a:schemeClr val="accent2"/>
            </a:solidFill>
            <a:ln>
              <a:noFill/>
            </a:ln>
          </c:spPr>
          <c:invertIfNegative val="0"/>
          <c:dPt>
            <c:idx val="0"/>
            <c:invertIfNegative val="0"/>
            <c:bubble3D val="0"/>
            <c:spPr>
              <a:solidFill>
                <a:schemeClr val="accent2">
                  <a:lumMod val="75000"/>
                </a:schemeClr>
              </a:solidFill>
              <a:ln>
                <a:noFill/>
              </a:ln>
            </c:spPr>
            <c:extLst xmlns:c16r2="http://schemas.microsoft.com/office/drawing/2015/06/chart">
              <c:ext xmlns:c16="http://schemas.microsoft.com/office/drawing/2014/chart" uri="{C3380CC4-5D6E-409C-BE32-E72D297353CC}">
                <c16:uniqueId val="{00000020-2EF2-47FD-9CCB-81BE1355B5E1}"/>
              </c:ext>
            </c:extLst>
          </c:dPt>
          <c:dPt>
            <c:idx val="1"/>
            <c:invertIfNegative val="0"/>
            <c:bubble3D val="0"/>
            <c:spPr>
              <a:solidFill>
                <a:schemeClr val="accent6">
                  <a:lumMod val="75000"/>
                </a:schemeClr>
              </a:solidFill>
              <a:ln>
                <a:noFill/>
              </a:ln>
            </c:spPr>
            <c:extLst xmlns:c16r2="http://schemas.microsoft.com/office/drawing/2015/06/chart">
              <c:ext xmlns:c16="http://schemas.microsoft.com/office/drawing/2014/chart" uri="{C3380CC4-5D6E-409C-BE32-E72D297353CC}">
                <c16:uniqueId val="{00000022-2EF2-47FD-9CCB-81BE1355B5E1}"/>
              </c:ext>
            </c:extLst>
          </c:dPt>
          <c:dPt>
            <c:idx val="2"/>
            <c:invertIfNegative val="0"/>
            <c:bubble3D val="0"/>
            <c:spPr>
              <a:solidFill>
                <a:schemeClr val="accent2">
                  <a:lumMod val="75000"/>
                </a:schemeClr>
              </a:solidFill>
              <a:ln>
                <a:noFill/>
              </a:ln>
            </c:spPr>
            <c:extLst xmlns:c16r2="http://schemas.microsoft.com/office/drawing/2015/06/chart">
              <c:ext xmlns:c16="http://schemas.microsoft.com/office/drawing/2014/chart" uri="{C3380CC4-5D6E-409C-BE32-E72D297353CC}">
                <c16:uniqueId val="{00000024-2EF2-47FD-9CCB-81BE1355B5E1}"/>
              </c:ext>
            </c:extLst>
          </c:dPt>
          <c:dPt>
            <c:idx val="3"/>
            <c:invertIfNegative val="0"/>
            <c:bubble3D val="0"/>
            <c:spPr>
              <a:solidFill>
                <a:schemeClr val="accent6">
                  <a:lumMod val="75000"/>
                </a:schemeClr>
              </a:solidFill>
              <a:ln>
                <a:noFill/>
              </a:ln>
            </c:spPr>
            <c:extLst xmlns:c16r2="http://schemas.microsoft.com/office/drawing/2015/06/chart">
              <c:ext xmlns:c16="http://schemas.microsoft.com/office/drawing/2014/chart" uri="{C3380CC4-5D6E-409C-BE32-E72D297353CC}">
                <c16:uniqueId val="{00000026-2EF2-47FD-9CCB-81BE1355B5E1}"/>
              </c:ext>
            </c:extLst>
          </c:dPt>
          <c:dPt>
            <c:idx val="4"/>
            <c:invertIfNegative val="0"/>
            <c:bubble3D val="0"/>
            <c:spPr>
              <a:solidFill>
                <a:schemeClr val="accent2">
                  <a:lumMod val="75000"/>
                </a:schemeClr>
              </a:solidFill>
              <a:ln>
                <a:noFill/>
              </a:ln>
            </c:spPr>
            <c:extLst xmlns:c16r2="http://schemas.microsoft.com/office/drawing/2015/06/chart">
              <c:ext xmlns:c16="http://schemas.microsoft.com/office/drawing/2014/chart" uri="{C3380CC4-5D6E-409C-BE32-E72D297353CC}">
                <c16:uniqueId val="{00000028-2EF2-47FD-9CCB-81BE1355B5E1}"/>
              </c:ext>
            </c:extLst>
          </c:dPt>
          <c:dPt>
            <c:idx val="5"/>
            <c:invertIfNegative val="0"/>
            <c:bubble3D val="0"/>
            <c:spPr>
              <a:solidFill>
                <a:schemeClr val="accent6">
                  <a:lumMod val="75000"/>
                </a:schemeClr>
              </a:solidFill>
              <a:ln>
                <a:noFill/>
              </a:ln>
            </c:spPr>
            <c:extLst xmlns:c16r2="http://schemas.microsoft.com/office/drawing/2015/06/chart">
              <c:ext xmlns:c16="http://schemas.microsoft.com/office/drawing/2014/chart" uri="{C3380CC4-5D6E-409C-BE32-E72D297353CC}">
                <c16:uniqueId val="{0000002A-2EF2-47FD-9CCB-81BE1355B5E1}"/>
              </c:ext>
            </c:extLst>
          </c:dPt>
          <c:dPt>
            <c:idx val="6"/>
            <c:invertIfNegative val="0"/>
            <c:bubble3D val="0"/>
            <c:spPr>
              <a:solidFill>
                <a:schemeClr val="accent2">
                  <a:lumMod val="75000"/>
                </a:schemeClr>
              </a:solidFill>
              <a:ln>
                <a:noFill/>
              </a:ln>
            </c:spPr>
            <c:extLst xmlns:c16r2="http://schemas.microsoft.com/office/drawing/2015/06/chart">
              <c:ext xmlns:c16="http://schemas.microsoft.com/office/drawing/2014/chart" uri="{C3380CC4-5D6E-409C-BE32-E72D297353CC}">
                <c16:uniqueId val="{0000002C-2EF2-47FD-9CCB-81BE1355B5E1}"/>
              </c:ext>
            </c:extLst>
          </c:dPt>
          <c:dPt>
            <c:idx val="7"/>
            <c:invertIfNegative val="0"/>
            <c:bubble3D val="0"/>
            <c:spPr>
              <a:solidFill>
                <a:schemeClr val="accent6">
                  <a:lumMod val="75000"/>
                </a:schemeClr>
              </a:solidFill>
              <a:ln>
                <a:noFill/>
              </a:ln>
            </c:spPr>
            <c:extLst xmlns:c16r2="http://schemas.microsoft.com/office/drawing/2015/06/chart">
              <c:ext xmlns:c16="http://schemas.microsoft.com/office/drawing/2014/chart" uri="{C3380CC4-5D6E-409C-BE32-E72D297353CC}">
                <c16:uniqueId val="{0000002E-2EF2-47FD-9CCB-81BE1355B5E1}"/>
              </c:ext>
            </c:extLst>
          </c:dPt>
          <c:dPt>
            <c:idx val="8"/>
            <c:invertIfNegative val="0"/>
            <c:bubble3D val="0"/>
            <c:spPr>
              <a:solidFill>
                <a:schemeClr val="accent2">
                  <a:lumMod val="75000"/>
                </a:schemeClr>
              </a:solidFill>
              <a:ln>
                <a:noFill/>
              </a:ln>
            </c:spPr>
            <c:extLst xmlns:c16r2="http://schemas.microsoft.com/office/drawing/2015/06/chart">
              <c:ext xmlns:c16="http://schemas.microsoft.com/office/drawing/2014/chart" uri="{C3380CC4-5D6E-409C-BE32-E72D297353CC}">
                <c16:uniqueId val="{00000030-2EF2-47FD-9CCB-81BE1355B5E1}"/>
              </c:ext>
            </c:extLst>
          </c:dPt>
          <c:dPt>
            <c:idx val="9"/>
            <c:invertIfNegative val="0"/>
            <c:bubble3D val="0"/>
            <c:spPr>
              <a:solidFill>
                <a:schemeClr val="accent6">
                  <a:lumMod val="75000"/>
                </a:schemeClr>
              </a:solidFill>
              <a:ln>
                <a:noFill/>
              </a:ln>
            </c:spPr>
            <c:extLst xmlns:c16r2="http://schemas.microsoft.com/office/drawing/2015/06/chart">
              <c:ext xmlns:c16="http://schemas.microsoft.com/office/drawing/2014/chart" uri="{C3380CC4-5D6E-409C-BE32-E72D297353CC}">
                <c16:uniqueId val="{00000032-2EF2-47FD-9CCB-81BE1355B5E1}"/>
              </c:ext>
            </c:extLst>
          </c:dPt>
          <c:dPt>
            <c:idx val="10"/>
            <c:invertIfNegative val="0"/>
            <c:bubble3D val="0"/>
            <c:spPr>
              <a:solidFill>
                <a:schemeClr val="accent2">
                  <a:lumMod val="75000"/>
                </a:schemeClr>
              </a:solidFill>
              <a:ln>
                <a:noFill/>
              </a:ln>
            </c:spPr>
            <c:extLst xmlns:c16r2="http://schemas.microsoft.com/office/drawing/2015/06/chart">
              <c:ext xmlns:c16="http://schemas.microsoft.com/office/drawing/2014/chart" uri="{C3380CC4-5D6E-409C-BE32-E72D297353CC}">
                <c16:uniqueId val="{00000034-2EF2-47FD-9CCB-81BE1355B5E1}"/>
              </c:ext>
            </c:extLst>
          </c:dPt>
          <c:dPt>
            <c:idx val="11"/>
            <c:invertIfNegative val="0"/>
            <c:bubble3D val="0"/>
            <c:spPr>
              <a:solidFill>
                <a:schemeClr val="accent6">
                  <a:lumMod val="75000"/>
                </a:schemeClr>
              </a:solidFill>
              <a:ln>
                <a:noFill/>
              </a:ln>
            </c:spPr>
            <c:extLst xmlns:c16r2="http://schemas.microsoft.com/office/drawing/2015/06/chart">
              <c:ext xmlns:c16="http://schemas.microsoft.com/office/drawing/2014/chart" uri="{C3380CC4-5D6E-409C-BE32-E72D297353CC}">
                <c16:uniqueId val="{00000036-2EF2-47FD-9CCB-81BE1355B5E1}"/>
              </c:ext>
            </c:extLst>
          </c:dPt>
          <c:dPt>
            <c:idx val="12"/>
            <c:invertIfNegative val="0"/>
            <c:bubble3D val="0"/>
            <c:extLst xmlns:c16r2="http://schemas.microsoft.com/office/drawing/2015/06/chart">
              <c:ext xmlns:c16="http://schemas.microsoft.com/office/drawing/2014/chart" uri="{C3380CC4-5D6E-409C-BE32-E72D297353CC}">
                <c16:uniqueId val="{00000037-2EF2-47FD-9CCB-81BE1355B5E1}"/>
              </c:ext>
            </c:extLst>
          </c:dPt>
          <c:dPt>
            <c:idx val="13"/>
            <c:invertIfNegative val="0"/>
            <c:bubble3D val="0"/>
            <c:extLst xmlns:c16r2="http://schemas.microsoft.com/office/drawing/2015/06/chart">
              <c:ext xmlns:c16="http://schemas.microsoft.com/office/drawing/2014/chart" uri="{C3380CC4-5D6E-409C-BE32-E72D297353CC}">
                <c16:uniqueId val="{00000038-2EF2-47FD-9CCB-81BE1355B5E1}"/>
              </c:ext>
            </c:extLst>
          </c:dPt>
          <c:dPt>
            <c:idx val="16"/>
            <c:invertIfNegative val="0"/>
            <c:bubble3D val="0"/>
            <c:extLst xmlns:c16r2="http://schemas.microsoft.com/office/drawing/2015/06/chart">
              <c:ext xmlns:c16="http://schemas.microsoft.com/office/drawing/2014/chart" uri="{C3380CC4-5D6E-409C-BE32-E72D297353CC}">
                <c16:uniqueId val="{00000039-2EF2-47FD-9CCB-81BE1355B5E1}"/>
              </c:ext>
            </c:extLst>
          </c:dPt>
          <c:dPt>
            <c:idx val="19"/>
            <c:invertIfNegative val="0"/>
            <c:bubble3D val="0"/>
            <c:extLst xmlns:c16r2="http://schemas.microsoft.com/office/drawing/2015/06/chart">
              <c:ext xmlns:c16="http://schemas.microsoft.com/office/drawing/2014/chart" uri="{C3380CC4-5D6E-409C-BE32-E72D297353CC}">
                <c16:uniqueId val="{0000003A-2EF2-47FD-9CCB-81BE1355B5E1}"/>
              </c:ext>
            </c:extLst>
          </c:dPt>
          <c:dPt>
            <c:idx val="22"/>
            <c:invertIfNegative val="0"/>
            <c:bubble3D val="0"/>
            <c:extLst xmlns:c16r2="http://schemas.microsoft.com/office/drawing/2015/06/chart">
              <c:ext xmlns:c16="http://schemas.microsoft.com/office/drawing/2014/chart" uri="{C3380CC4-5D6E-409C-BE32-E72D297353CC}">
                <c16:uniqueId val="{0000003B-2EF2-47FD-9CCB-81BE1355B5E1}"/>
              </c:ext>
            </c:extLst>
          </c:dPt>
          <c:dPt>
            <c:idx val="25"/>
            <c:invertIfNegative val="0"/>
            <c:bubble3D val="0"/>
            <c:extLst xmlns:c16r2="http://schemas.microsoft.com/office/drawing/2015/06/chart">
              <c:ext xmlns:c16="http://schemas.microsoft.com/office/drawing/2014/chart" uri="{C3380CC4-5D6E-409C-BE32-E72D297353CC}">
                <c16:uniqueId val="{0000003C-2EF2-47FD-9CCB-81BE1355B5E1}"/>
              </c:ext>
            </c:extLst>
          </c:dPt>
          <c:dLbls>
            <c:dLbl>
              <c:idx val="0"/>
              <c:layout>
                <c:manualLayout>
                  <c:x val="-3.389995189943833E-3"/>
                  <c:y val="7.3421167414193834E-3"/>
                </c:manualLayout>
              </c:layout>
              <c:spPr>
                <a:noFill/>
                <a:ln>
                  <a:noFill/>
                </a:ln>
                <a:effectLst/>
              </c:spPr>
              <c:txPr>
                <a:bodyPr/>
                <a:lstStyle/>
                <a:p>
                  <a:pPr>
                    <a:defRPr sz="1200">
                      <a:solidFill>
                        <a:schemeClr val="accent2">
                          <a:lumMod val="50000"/>
                        </a:schemeClr>
                      </a:solidFill>
                    </a:defRPr>
                  </a:pPr>
                  <a:endParaRPr lang="cs-CZ"/>
                </a:p>
              </c:txPr>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20-2EF2-47FD-9CCB-81BE1355B5E1}"/>
                </c:ext>
                <c:ext xmlns:c15="http://schemas.microsoft.com/office/drawing/2012/chart" uri="{CE6537A1-D6FC-4f65-9D91-7224C49458BB}">
                  <c15:layout/>
                </c:ext>
              </c:extLst>
            </c:dLbl>
            <c:dLbl>
              <c:idx val="1"/>
              <c:spPr>
                <a:noFill/>
                <a:ln>
                  <a:noFill/>
                </a:ln>
                <a:effectLst/>
              </c:spPr>
              <c:txPr>
                <a:bodyPr/>
                <a:lstStyle/>
                <a:p>
                  <a:pPr>
                    <a:defRPr sz="1200">
                      <a:solidFill>
                        <a:schemeClr val="accent6">
                          <a:lumMod val="75000"/>
                        </a:schemeClr>
                      </a:solidFill>
                    </a:defRPr>
                  </a:pPr>
                  <a:endParaRPr lang="cs-CZ"/>
                </a:p>
              </c:txPr>
              <c:dLblPos val="outEnd"/>
              <c:showLegendKey val="0"/>
              <c:showVal val="1"/>
              <c:showCatName val="0"/>
              <c:showSerName val="0"/>
              <c:showPercent val="0"/>
              <c:showBubbleSize val="0"/>
            </c:dLbl>
            <c:dLbl>
              <c:idx val="2"/>
              <c:spPr>
                <a:noFill/>
                <a:ln>
                  <a:noFill/>
                </a:ln>
                <a:effectLst/>
              </c:spPr>
              <c:txPr>
                <a:bodyPr/>
                <a:lstStyle/>
                <a:p>
                  <a:pPr>
                    <a:defRPr sz="1200">
                      <a:solidFill>
                        <a:schemeClr val="accent2">
                          <a:lumMod val="50000"/>
                        </a:schemeClr>
                      </a:solidFill>
                    </a:defRPr>
                  </a:pPr>
                  <a:endParaRPr lang="cs-CZ"/>
                </a:p>
              </c:txPr>
              <c:dLblPos val="outEnd"/>
              <c:showLegendKey val="0"/>
              <c:showVal val="1"/>
              <c:showCatName val="0"/>
              <c:showSerName val="0"/>
              <c:showPercent val="0"/>
              <c:showBubbleSize val="0"/>
            </c:dLbl>
            <c:dLbl>
              <c:idx val="3"/>
              <c:spPr>
                <a:noFill/>
                <a:ln>
                  <a:noFill/>
                </a:ln>
                <a:effectLst/>
              </c:spPr>
              <c:txPr>
                <a:bodyPr/>
                <a:lstStyle/>
                <a:p>
                  <a:pPr>
                    <a:defRPr sz="1200">
                      <a:solidFill>
                        <a:schemeClr val="accent6">
                          <a:lumMod val="75000"/>
                        </a:schemeClr>
                      </a:solidFill>
                    </a:defRPr>
                  </a:pPr>
                  <a:endParaRPr lang="cs-CZ"/>
                </a:p>
              </c:txPr>
              <c:dLblPos val="outEnd"/>
              <c:showLegendKey val="0"/>
              <c:showVal val="1"/>
              <c:showCatName val="0"/>
              <c:showSerName val="0"/>
              <c:showPercent val="0"/>
              <c:showBubbleSize val="0"/>
            </c:dLbl>
            <c:dLbl>
              <c:idx val="4"/>
              <c:spPr>
                <a:noFill/>
                <a:ln>
                  <a:noFill/>
                </a:ln>
                <a:effectLst/>
              </c:spPr>
              <c:txPr>
                <a:bodyPr/>
                <a:lstStyle/>
                <a:p>
                  <a:pPr>
                    <a:defRPr sz="1200">
                      <a:solidFill>
                        <a:schemeClr val="accent2">
                          <a:lumMod val="50000"/>
                        </a:schemeClr>
                      </a:solidFill>
                    </a:defRPr>
                  </a:pPr>
                  <a:endParaRPr lang="cs-CZ"/>
                </a:p>
              </c:txPr>
              <c:dLblPos val="outEnd"/>
              <c:showLegendKey val="0"/>
              <c:showVal val="1"/>
              <c:showCatName val="0"/>
              <c:showSerName val="0"/>
              <c:showPercent val="0"/>
              <c:showBubbleSize val="0"/>
            </c:dLbl>
            <c:dLbl>
              <c:idx val="5"/>
              <c:spPr>
                <a:noFill/>
                <a:ln>
                  <a:noFill/>
                </a:ln>
                <a:effectLst/>
              </c:spPr>
              <c:txPr>
                <a:bodyPr/>
                <a:lstStyle/>
                <a:p>
                  <a:pPr>
                    <a:defRPr sz="1200">
                      <a:solidFill>
                        <a:schemeClr val="accent6">
                          <a:lumMod val="75000"/>
                        </a:schemeClr>
                      </a:solidFill>
                    </a:defRPr>
                  </a:pPr>
                  <a:endParaRPr lang="cs-CZ"/>
                </a:p>
              </c:txPr>
              <c:dLblPos val="outEnd"/>
              <c:showLegendKey val="0"/>
              <c:showVal val="1"/>
              <c:showCatName val="0"/>
              <c:showSerName val="0"/>
              <c:showPercent val="0"/>
              <c:showBubbleSize val="0"/>
            </c:dLbl>
            <c:dLbl>
              <c:idx val="6"/>
              <c:spPr>
                <a:noFill/>
                <a:ln>
                  <a:noFill/>
                </a:ln>
                <a:effectLst/>
              </c:spPr>
              <c:txPr>
                <a:bodyPr/>
                <a:lstStyle/>
                <a:p>
                  <a:pPr>
                    <a:defRPr sz="1200">
                      <a:solidFill>
                        <a:schemeClr val="accent2">
                          <a:lumMod val="50000"/>
                        </a:schemeClr>
                      </a:solidFill>
                    </a:defRPr>
                  </a:pPr>
                  <a:endParaRPr lang="cs-CZ"/>
                </a:p>
              </c:txPr>
              <c:dLblPos val="outEnd"/>
              <c:showLegendKey val="0"/>
              <c:showVal val="1"/>
              <c:showCatName val="0"/>
              <c:showSerName val="0"/>
              <c:showPercent val="0"/>
              <c:showBubbleSize val="0"/>
            </c:dLbl>
            <c:dLbl>
              <c:idx val="7"/>
              <c:spPr>
                <a:noFill/>
                <a:ln>
                  <a:noFill/>
                </a:ln>
                <a:effectLst/>
              </c:spPr>
              <c:txPr>
                <a:bodyPr/>
                <a:lstStyle/>
                <a:p>
                  <a:pPr>
                    <a:defRPr sz="1200">
                      <a:solidFill>
                        <a:schemeClr val="accent6">
                          <a:lumMod val="75000"/>
                        </a:schemeClr>
                      </a:solidFill>
                    </a:defRPr>
                  </a:pPr>
                  <a:endParaRPr lang="cs-CZ"/>
                </a:p>
              </c:txPr>
              <c:dLblPos val="outEnd"/>
              <c:showLegendKey val="0"/>
              <c:showVal val="1"/>
              <c:showCatName val="0"/>
              <c:showSerName val="0"/>
              <c:showPercent val="0"/>
              <c:showBubbleSize val="0"/>
            </c:dLbl>
            <c:dLbl>
              <c:idx val="8"/>
              <c:spPr>
                <a:noFill/>
                <a:ln>
                  <a:noFill/>
                </a:ln>
                <a:effectLst/>
              </c:spPr>
              <c:txPr>
                <a:bodyPr/>
                <a:lstStyle/>
                <a:p>
                  <a:pPr>
                    <a:defRPr sz="1200">
                      <a:solidFill>
                        <a:schemeClr val="accent2">
                          <a:lumMod val="50000"/>
                        </a:schemeClr>
                      </a:solidFill>
                    </a:defRPr>
                  </a:pPr>
                  <a:endParaRPr lang="cs-CZ"/>
                </a:p>
              </c:txPr>
              <c:dLblPos val="outEnd"/>
              <c:showLegendKey val="0"/>
              <c:showVal val="1"/>
              <c:showCatName val="0"/>
              <c:showSerName val="0"/>
              <c:showPercent val="0"/>
              <c:showBubbleSize val="0"/>
            </c:dLbl>
            <c:dLbl>
              <c:idx val="9"/>
              <c:spPr>
                <a:noFill/>
                <a:ln>
                  <a:noFill/>
                </a:ln>
                <a:effectLst/>
              </c:spPr>
              <c:txPr>
                <a:bodyPr/>
                <a:lstStyle/>
                <a:p>
                  <a:pPr>
                    <a:defRPr sz="1200">
                      <a:solidFill>
                        <a:schemeClr val="accent6">
                          <a:lumMod val="75000"/>
                        </a:schemeClr>
                      </a:solidFill>
                    </a:defRPr>
                  </a:pPr>
                  <a:endParaRPr lang="cs-CZ"/>
                </a:p>
              </c:txPr>
              <c:dLblPos val="outEnd"/>
              <c:showLegendKey val="0"/>
              <c:showVal val="1"/>
              <c:showCatName val="0"/>
              <c:showSerName val="0"/>
              <c:showPercent val="0"/>
              <c:showBubbleSize val="0"/>
            </c:dLbl>
            <c:dLbl>
              <c:idx val="10"/>
              <c:spPr>
                <a:noFill/>
                <a:ln>
                  <a:noFill/>
                </a:ln>
                <a:effectLst/>
              </c:spPr>
              <c:txPr>
                <a:bodyPr/>
                <a:lstStyle/>
                <a:p>
                  <a:pPr>
                    <a:defRPr sz="1200">
                      <a:solidFill>
                        <a:schemeClr val="accent2">
                          <a:lumMod val="50000"/>
                        </a:schemeClr>
                      </a:solidFill>
                    </a:defRPr>
                  </a:pPr>
                  <a:endParaRPr lang="cs-CZ"/>
                </a:p>
              </c:txPr>
              <c:dLblPos val="outEnd"/>
              <c:showLegendKey val="0"/>
              <c:showVal val="1"/>
              <c:showCatName val="0"/>
              <c:showSerName val="0"/>
              <c:showPercent val="0"/>
              <c:showBubbleSize val="0"/>
            </c:dLbl>
            <c:dLbl>
              <c:idx val="11"/>
              <c:spPr>
                <a:noFill/>
                <a:ln>
                  <a:noFill/>
                </a:ln>
                <a:effectLst/>
              </c:spPr>
              <c:txPr>
                <a:bodyPr/>
                <a:lstStyle/>
                <a:p>
                  <a:pPr>
                    <a:defRPr sz="1200">
                      <a:solidFill>
                        <a:schemeClr val="accent6">
                          <a:lumMod val="75000"/>
                        </a:schemeClr>
                      </a:solidFill>
                    </a:defRPr>
                  </a:pPr>
                  <a:endParaRPr lang="cs-CZ"/>
                </a:p>
              </c:txPr>
              <c:dLblPos val="outEnd"/>
              <c:showLegendKey val="0"/>
              <c:showVal val="1"/>
              <c:showCatName val="0"/>
              <c:showSerName val="0"/>
              <c:showPercent val="0"/>
              <c:showBubbleSize val="0"/>
            </c:dLbl>
            <c:dLbl>
              <c:idx val="12"/>
              <c:spPr/>
              <c:txPr>
                <a:bodyPr/>
                <a:lstStyle/>
                <a:p>
                  <a:pPr>
                    <a:defRPr sz="1200">
                      <a:solidFill>
                        <a:schemeClr val="accent1"/>
                      </a:solidFill>
                    </a:defRPr>
                  </a:pPr>
                  <a:endParaRPr lang="cs-CZ"/>
                </a:p>
              </c:txPr>
              <c:dLblPos val="outEnd"/>
              <c:showLegendKey val="0"/>
              <c:showVal val="1"/>
              <c:showCatName val="0"/>
              <c:showSerName val="0"/>
              <c:showPercent val="0"/>
              <c:showBubbleSize val="0"/>
            </c:dLbl>
            <c:spPr>
              <a:noFill/>
              <a:ln>
                <a:noFill/>
              </a:ln>
              <a:effectLst/>
            </c:spPr>
            <c:txPr>
              <a:bodyPr/>
              <a:lstStyle/>
              <a:p>
                <a:pPr>
                  <a:defRPr sz="1200">
                    <a:solidFill>
                      <a:schemeClr val="accent1"/>
                    </a:solidFill>
                  </a:defRPr>
                </a:pPr>
                <a:endParaRPr lang="cs-CZ"/>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brand_image!$B$42:$B$53</c:f>
              <c:strCache>
                <c:ptCount val="11"/>
                <c:pt idx="0">
                  <c:v>Zablokovat bankovní účet dlužníka</c:v>
                </c:pt>
                <c:pt idx="2">
                  <c:v>Přijít k dlužníkovi bez ohlášení</c:v>
                </c:pt>
                <c:pt idx="4">
                  <c:v>Vstoupit do bytu, když dlužník není doma</c:v>
                </c:pt>
                <c:pt idx="6">
                  <c:v>Zabavit veškerou hotovost v domácnosti</c:v>
                </c:pt>
                <c:pt idx="8">
                  <c:v>Zabavit dětské hračky</c:v>
                </c:pt>
                <c:pt idx="10">
                  <c:v>Zabavit spotřebiče jako je lednice, sporák či pračka</c:v>
                </c:pt>
              </c:strCache>
            </c:strRef>
          </c:cat>
          <c:val>
            <c:numRef>
              <c:f>brand_image!$D$42:$D$53</c:f>
              <c:numCache>
                <c:formatCode>0%;0%;0%</c:formatCode>
                <c:ptCount val="12"/>
                <c:pt idx="0" formatCode="0%">
                  <c:v>0.87564766839378239</c:v>
                </c:pt>
                <c:pt idx="1">
                  <c:v>0.6524752475247525</c:v>
                </c:pt>
                <c:pt idx="2" formatCode="0%">
                  <c:v>0.60103626943005184</c:v>
                </c:pt>
                <c:pt idx="3">
                  <c:v>0.41980198019801979</c:v>
                </c:pt>
                <c:pt idx="4" formatCode="0%">
                  <c:v>0.34715025906735753</c:v>
                </c:pt>
                <c:pt idx="5">
                  <c:v>0.11089108910891089</c:v>
                </c:pt>
                <c:pt idx="6" formatCode="0%">
                  <c:v>0.27461139896373055</c:v>
                </c:pt>
                <c:pt idx="7">
                  <c:v>0.22673267326732674</c:v>
                </c:pt>
                <c:pt idx="8" formatCode="0%">
                  <c:v>7.7720207253886009E-2</c:v>
                </c:pt>
                <c:pt idx="9">
                  <c:v>0.15247524752475247</c:v>
                </c:pt>
                <c:pt idx="10" formatCode="0%">
                  <c:v>7.7720207253886009E-2</c:v>
                </c:pt>
                <c:pt idx="11">
                  <c:v>0.52277227722772279</c:v>
                </c:pt>
              </c:numCache>
            </c:numRef>
          </c:val>
          <c:extLst xmlns:c16r2="http://schemas.microsoft.com/office/drawing/2015/06/chart">
            <c:ext xmlns:c16="http://schemas.microsoft.com/office/drawing/2014/chart" uri="{C3380CC4-5D6E-409C-BE32-E72D297353CC}">
              <c16:uniqueId val="{0000003D-2EF2-47FD-9CCB-81BE1355B5E1}"/>
            </c:ext>
          </c:extLst>
        </c:ser>
        <c:dLbls>
          <c:showLegendKey val="0"/>
          <c:showVal val="0"/>
          <c:showCatName val="0"/>
          <c:showSerName val="0"/>
          <c:showPercent val="0"/>
          <c:showBubbleSize val="0"/>
        </c:dLbls>
        <c:gapWidth val="40"/>
        <c:overlap val="99"/>
        <c:axId val="179234640"/>
        <c:axId val="179227568"/>
      </c:barChart>
      <c:catAx>
        <c:axId val="179234640"/>
        <c:scaling>
          <c:orientation val="maxMin"/>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cs-CZ"/>
          </a:p>
        </c:txPr>
        <c:crossAx val="179227568"/>
        <c:crosses val="autoZero"/>
        <c:auto val="1"/>
        <c:lblAlgn val="ctr"/>
        <c:lblOffset val="100"/>
        <c:noMultiLvlLbl val="0"/>
      </c:catAx>
      <c:valAx>
        <c:axId val="179227568"/>
        <c:scaling>
          <c:orientation val="minMax"/>
          <c:max val="1"/>
          <c:min val="-1"/>
        </c:scaling>
        <c:delete val="1"/>
        <c:axPos val="t"/>
        <c:numFmt formatCode="0%;0%;0%" sourceLinked="1"/>
        <c:majorTickMark val="out"/>
        <c:minorTickMark val="none"/>
        <c:tickLblPos val="nextTo"/>
        <c:crossAx val="179234640"/>
        <c:crosses val="autoZero"/>
        <c:crossBetween val="between"/>
        <c:majorUnit val="0.25"/>
      </c:valAx>
      <c:spPr>
        <a:noFill/>
        <a:ln>
          <a:noFill/>
        </a:ln>
        <a:effectLst/>
      </c:spPr>
    </c:plotArea>
    <c:plotVisOnly val="1"/>
    <c:dispBlanksAs val="gap"/>
    <c:showDLblsOverMax val="0"/>
  </c:chart>
  <c:spPr>
    <a:noFill/>
    <a:ln w="9525" cap="flat" cmpd="sng" algn="ctr">
      <a:noFill/>
      <a:round/>
    </a:ln>
    <a:effectLst/>
  </c:spPr>
  <c:txPr>
    <a:bodyPr anchor="ctr" anchorCtr="0"/>
    <a:lstStyle/>
    <a:p>
      <a:pPr>
        <a:defRPr/>
      </a:pPr>
      <a:endParaRPr lang="cs-CZ"/>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cdr:x>
      <cdr:y>0</cdr:y>
    </cdr:from>
    <cdr:to>
      <cdr:x>0.73107</cdr:x>
      <cdr:y>0.42905</cdr:y>
    </cdr:to>
    <cdr:sp macro="" textlink="">
      <cdr:nvSpPr>
        <cdr:cNvPr id="2" name="Obdélník 1">
          <a:extLst xmlns:a="http://schemas.openxmlformats.org/drawingml/2006/main">
            <a:ext uri="{FF2B5EF4-FFF2-40B4-BE49-F238E27FC236}">
              <a16:creationId xmlns:a16="http://schemas.microsoft.com/office/drawing/2014/main" xmlns="" id="{87F0ED12-550B-40DB-81F0-C75AFCCD6236}"/>
            </a:ext>
          </a:extLst>
        </cdr:cNvPr>
        <cdr:cNvSpPr/>
      </cdr:nvSpPr>
      <cdr:spPr>
        <a:xfrm xmlns:a="http://schemas.openxmlformats.org/drawingml/2006/main">
          <a:off x="0" y="0"/>
          <a:ext cx="6701289" cy="1516407"/>
        </a:xfrm>
        <a:prstGeom xmlns:a="http://schemas.openxmlformats.org/drawingml/2006/main" prst="rect">
          <a:avLst/>
        </a:prstGeom>
        <a:noFill xmlns:a="http://schemas.openxmlformats.org/drawingml/2006/main"/>
        <a:ln xmlns:a="http://schemas.openxmlformats.org/drawingml/2006/main">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cs-CZ"/>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endParaRPr lang="cs-CZ"/>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cs-CZ"/>
              <a:t>Text zápatí (edituje se v menu Vložení / Záhlaví a zápatí)</a:t>
            </a:r>
          </a:p>
        </p:txBody>
      </p:sp>
      <p:sp>
        <p:nvSpPr>
          <p:cNvPr id="3" name="Zástupný symbol pro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C1C1AF9-7AFA-4E04-9CFF-2FF94FA0A6BC}" type="datetime1">
              <a:rPr lang="cs-CZ" smtClean="0"/>
              <a:t>22.05.2019</a:t>
            </a:fld>
            <a:endParaRPr lang="cs-CZ"/>
          </a:p>
        </p:txBody>
      </p:sp>
      <p:sp>
        <p:nvSpPr>
          <p:cNvPr id="4" name="Zástupný symbol pro zápatí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cs-CZ"/>
          </a:p>
        </p:txBody>
      </p:sp>
      <p:sp>
        <p:nvSpPr>
          <p:cNvPr id="5" name="Zástupný symbol pro číslo snímku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94EE2E5-390F-4FEF-8359-C6E7CA5D3F0D}" type="slidenum">
              <a:rPr lang="cs-CZ" smtClean="0"/>
              <a:t>‹#›</a:t>
            </a:fld>
            <a:endParaRPr lang="cs-CZ"/>
          </a:p>
        </p:txBody>
      </p:sp>
    </p:spTree>
    <p:extLst>
      <p:ext uri="{BB962C8B-B14F-4D97-AF65-F5344CB8AC3E}">
        <p14:creationId xmlns:p14="http://schemas.microsoft.com/office/powerpoint/2010/main" val="3310453235"/>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cs-CZ"/>
              <a:t>Text zápatí (edituje se v menu Vložení / Záhlaví a zápatí)</a:t>
            </a:r>
          </a:p>
        </p:txBody>
      </p:sp>
      <p:sp>
        <p:nvSpPr>
          <p:cNvPr id="3" name="Zástupný symbol pro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8F4F2B-F137-47BB-B83E-05478F07ACE1}" type="datetime1">
              <a:rPr lang="cs-CZ" smtClean="0"/>
              <a:t>22.05.2019</a:t>
            </a:fld>
            <a:endParaRPr lang="cs-CZ"/>
          </a:p>
        </p:txBody>
      </p:sp>
      <p:sp>
        <p:nvSpPr>
          <p:cNvPr id="4" name="Zástupný symbol pro obrázek snímk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02CE04-932B-4561-95CF-06BE1B42BE9B}" type="slidenum">
              <a:rPr lang="cs-CZ" smtClean="0"/>
              <a:t>‹#›</a:t>
            </a:fld>
            <a:endParaRPr lang="cs-CZ"/>
          </a:p>
        </p:txBody>
      </p:sp>
    </p:spTree>
    <p:extLst>
      <p:ext uri="{BB962C8B-B14F-4D97-AF65-F5344CB8AC3E}">
        <p14:creationId xmlns:p14="http://schemas.microsoft.com/office/powerpoint/2010/main" val="2271112623"/>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pPr>
              <a:defRPr/>
            </a:pPr>
            <a:fld id="{E571B68E-7493-4C5E-941C-C28691FC6A1E}" type="slidenum">
              <a:rPr lang="cs-CZ" smtClean="0"/>
              <a:pPr>
                <a:defRPr/>
              </a:pPr>
              <a:t>1</a:t>
            </a:fld>
            <a:endParaRPr lang="cs-CZ" dirty="0"/>
          </a:p>
        </p:txBody>
      </p:sp>
      <p:sp>
        <p:nvSpPr>
          <p:cNvPr id="5" name="Zástupný symbol pro datum 4"/>
          <p:cNvSpPr>
            <a:spLocks noGrp="1"/>
          </p:cNvSpPr>
          <p:nvPr>
            <p:ph type="dt" idx="11"/>
          </p:nvPr>
        </p:nvSpPr>
        <p:spPr/>
        <p:txBody>
          <a:bodyPr/>
          <a:lstStyle/>
          <a:p>
            <a:fld id="{DF16CD61-E4D5-4983-BFEA-218C18755D02}" type="datetime1">
              <a:rPr lang="cs-CZ" smtClean="0"/>
              <a:t>22.05.2019</a:t>
            </a:fld>
            <a:endParaRPr lang="cs-CZ"/>
          </a:p>
        </p:txBody>
      </p:sp>
      <p:sp>
        <p:nvSpPr>
          <p:cNvPr id="6" name="Zástupný symbol pro zápatí 5"/>
          <p:cNvSpPr>
            <a:spLocks noGrp="1"/>
          </p:cNvSpPr>
          <p:nvPr>
            <p:ph type="ftr" sz="quarter" idx="12"/>
          </p:nvPr>
        </p:nvSpPr>
        <p:spPr/>
        <p:txBody>
          <a:bodyPr/>
          <a:lstStyle/>
          <a:p>
            <a:endParaRPr lang="cs-CZ"/>
          </a:p>
        </p:txBody>
      </p:sp>
      <p:sp>
        <p:nvSpPr>
          <p:cNvPr id="7" name="Zástupný symbol pro záhlaví 6"/>
          <p:cNvSpPr>
            <a:spLocks noGrp="1"/>
          </p:cNvSpPr>
          <p:nvPr>
            <p:ph type="hdr" sz="quarter" idx="13"/>
          </p:nvPr>
        </p:nvSpPr>
        <p:spPr/>
        <p:txBody>
          <a:bodyPr/>
          <a:lstStyle/>
          <a:p>
            <a:r>
              <a:rPr lang="cs-CZ"/>
              <a:t>Text zápatí (edituje se v menu Vložení / Záhlaví a zápatí)</a:t>
            </a:r>
          </a:p>
        </p:txBody>
      </p:sp>
    </p:spTree>
    <p:extLst>
      <p:ext uri="{BB962C8B-B14F-4D97-AF65-F5344CB8AC3E}">
        <p14:creationId xmlns:p14="http://schemas.microsoft.com/office/powerpoint/2010/main" val="1434164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dirty="0">
                <a:solidFill>
                  <a:srgbClr val="009FE3"/>
                </a:solidFill>
              </a:rPr>
              <a:t>Znalost pravomocí exekutora má mezery. </a:t>
            </a:r>
          </a:p>
          <a:p>
            <a:pPr marL="0" indent="0">
              <a:buNone/>
            </a:pPr>
            <a:r>
              <a:rPr lang="cs-CZ" sz="1200" dirty="0"/>
              <a:t>Češi ví, že exekutor může zablokovat bankovní účet (71%). </a:t>
            </a:r>
          </a:p>
          <a:p>
            <a:pPr marL="0" indent="0">
              <a:buNone/>
            </a:pPr>
            <a:r>
              <a:rPr lang="cs-CZ" sz="1200" dirty="0"/>
              <a:t>Dvě třetiny si myslí, že exekutor nemůže vstoupit do bytu, když dlužník není doma. Polovina lidí se domnívá, že exekutor může zabavit spotřebiče jako lednice, sporák či pračka.</a:t>
            </a:r>
          </a:p>
          <a:p>
            <a:endParaRPr lang="cs-CZ" dirty="0"/>
          </a:p>
        </p:txBody>
      </p:sp>
      <p:sp>
        <p:nvSpPr>
          <p:cNvPr id="4" name="Zástupný symbol pro záhlaví 3"/>
          <p:cNvSpPr>
            <a:spLocks noGrp="1"/>
          </p:cNvSpPr>
          <p:nvPr>
            <p:ph type="hdr" sz="quarter"/>
          </p:nvPr>
        </p:nvSpPr>
        <p:spPr/>
        <p:txBody>
          <a:bodyPr/>
          <a:lstStyle/>
          <a:p>
            <a:r>
              <a:rPr lang="cs-CZ"/>
              <a:t>Text zápatí (edituje se v menu Vložení / Záhlaví a zápatí)</a:t>
            </a:r>
          </a:p>
        </p:txBody>
      </p:sp>
      <p:sp>
        <p:nvSpPr>
          <p:cNvPr id="5" name="Zástupný symbol pro datum 4"/>
          <p:cNvSpPr>
            <a:spLocks noGrp="1"/>
          </p:cNvSpPr>
          <p:nvPr>
            <p:ph type="dt" idx="1"/>
          </p:nvPr>
        </p:nvSpPr>
        <p:spPr/>
        <p:txBody>
          <a:bodyPr/>
          <a:lstStyle/>
          <a:p>
            <a:fld id="{6D8F4F2B-F137-47BB-B83E-05478F07ACE1}" type="datetime1">
              <a:rPr lang="cs-CZ" smtClean="0"/>
              <a:t>22.05.2019</a:t>
            </a:fld>
            <a:endParaRPr lang="cs-CZ"/>
          </a:p>
        </p:txBody>
      </p:sp>
      <p:sp>
        <p:nvSpPr>
          <p:cNvPr id="6" name="Zástupný symbol pro zápatí 5"/>
          <p:cNvSpPr>
            <a:spLocks noGrp="1"/>
          </p:cNvSpPr>
          <p:nvPr>
            <p:ph type="ftr" sz="quarter" idx="4"/>
          </p:nvPr>
        </p:nvSpPr>
        <p:spPr/>
        <p:txBody>
          <a:bodyPr/>
          <a:lstStyle/>
          <a:p>
            <a:endParaRPr lang="cs-CZ"/>
          </a:p>
        </p:txBody>
      </p:sp>
      <p:sp>
        <p:nvSpPr>
          <p:cNvPr id="7" name="Zástupný symbol pro číslo snímku 6"/>
          <p:cNvSpPr>
            <a:spLocks noGrp="1"/>
          </p:cNvSpPr>
          <p:nvPr>
            <p:ph type="sldNum" sz="quarter" idx="5"/>
          </p:nvPr>
        </p:nvSpPr>
        <p:spPr/>
        <p:txBody>
          <a:bodyPr/>
          <a:lstStyle/>
          <a:p>
            <a:fld id="{A502CE04-932B-4561-95CF-06BE1B42BE9B}" type="slidenum">
              <a:rPr lang="cs-CZ" smtClean="0"/>
              <a:t>15</a:t>
            </a:fld>
            <a:endParaRPr lang="cs-CZ"/>
          </a:p>
        </p:txBody>
      </p:sp>
    </p:spTree>
    <p:extLst>
      <p:ext uri="{BB962C8B-B14F-4D97-AF65-F5344CB8AC3E}">
        <p14:creationId xmlns:p14="http://schemas.microsoft.com/office/powerpoint/2010/main" val="1237698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dirty="0">
                <a:solidFill>
                  <a:srgbClr val="595959"/>
                </a:solidFill>
                <a:cs typeface="Arial" charset="0"/>
              </a:rPr>
              <a:t>V současné době je působnost exekutorů v ČR místně neomezená, to znamená, že si VĚŘITEL může vybrat, na kterého exekutora se obrátí, a nemusí se řídit místem bydliště dlužníka. Považujete tento systém za … </a:t>
            </a:r>
          </a:p>
          <a:p>
            <a:r>
              <a:rPr lang="cs-CZ" sz="1200" dirty="0">
                <a:solidFill>
                  <a:srgbClr val="595959"/>
                </a:solidFill>
                <a:cs typeface="Arial" charset="0"/>
              </a:rPr>
              <a:t>V současné době je působnost exekutorů v ČR místně neomezená, to znamená, že si VĚŘITEL může vybrat, na kterého exekutora se obrátí, a nemusí se řídit místem bydliště dlužníka. Považujete tento systém za … </a:t>
            </a:r>
          </a:p>
          <a:p>
            <a:endParaRPr lang="cs-CZ" dirty="0"/>
          </a:p>
        </p:txBody>
      </p:sp>
      <p:sp>
        <p:nvSpPr>
          <p:cNvPr id="4" name="Zástupný symbol pro záhlaví 3"/>
          <p:cNvSpPr>
            <a:spLocks noGrp="1"/>
          </p:cNvSpPr>
          <p:nvPr>
            <p:ph type="hdr" sz="quarter"/>
          </p:nvPr>
        </p:nvSpPr>
        <p:spPr/>
        <p:txBody>
          <a:bodyPr/>
          <a:lstStyle/>
          <a:p>
            <a:r>
              <a:rPr lang="cs-CZ"/>
              <a:t>Text zápatí (edituje se v menu Vložení / Záhlaví a zápatí)</a:t>
            </a:r>
          </a:p>
        </p:txBody>
      </p:sp>
      <p:sp>
        <p:nvSpPr>
          <p:cNvPr id="5" name="Zástupný symbol pro datum 4"/>
          <p:cNvSpPr>
            <a:spLocks noGrp="1"/>
          </p:cNvSpPr>
          <p:nvPr>
            <p:ph type="dt" idx="1"/>
          </p:nvPr>
        </p:nvSpPr>
        <p:spPr/>
        <p:txBody>
          <a:bodyPr/>
          <a:lstStyle/>
          <a:p>
            <a:fld id="{6D8F4F2B-F137-47BB-B83E-05478F07ACE1}" type="datetime1">
              <a:rPr lang="cs-CZ" smtClean="0"/>
              <a:t>22.05.2019</a:t>
            </a:fld>
            <a:endParaRPr lang="cs-CZ"/>
          </a:p>
        </p:txBody>
      </p:sp>
      <p:sp>
        <p:nvSpPr>
          <p:cNvPr id="6" name="Zástupný symbol pro zápatí 5"/>
          <p:cNvSpPr>
            <a:spLocks noGrp="1"/>
          </p:cNvSpPr>
          <p:nvPr>
            <p:ph type="ftr" sz="quarter" idx="4"/>
          </p:nvPr>
        </p:nvSpPr>
        <p:spPr/>
        <p:txBody>
          <a:bodyPr/>
          <a:lstStyle/>
          <a:p>
            <a:endParaRPr lang="cs-CZ"/>
          </a:p>
        </p:txBody>
      </p:sp>
      <p:sp>
        <p:nvSpPr>
          <p:cNvPr id="7" name="Zástupný symbol pro číslo snímku 6"/>
          <p:cNvSpPr>
            <a:spLocks noGrp="1"/>
          </p:cNvSpPr>
          <p:nvPr>
            <p:ph type="sldNum" sz="quarter" idx="5"/>
          </p:nvPr>
        </p:nvSpPr>
        <p:spPr/>
        <p:txBody>
          <a:bodyPr/>
          <a:lstStyle/>
          <a:p>
            <a:fld id="{A502CE04-932B-4561-95CF-06BE1B42BE9B}" type="slidenum">
              <a:rPr lang="cs-CZ" smtClean="0"/>
              <a:t>16</a:t>
            </a:fld>
            <a:endParaRPr lang="cs-CZ"/>
          </a:p>
        </p:txBody>
      </p:sp>
    </p:spTree>
    <p:extLst>
      <p:ext uri="{BB962C8B-B14F-4D97-AF65-F5344CB8AC3E}">
        <p14:creationId xmlns:p14="http://schemas.microsoft.com/office/powerpoint/2010/main" val="2722912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indent="0">
              <a:buNone/>
            </a:pPr>
            <a:r>
              <a:rPr lang="cs-CZ" sz="1200" dirty="0"/>
              <a:t>58 % Čechů se domnívá, že exekutor by měl být státní institucí.</a:t>
            </a:r>
          </a:p>
          <a:p>
            <a:pPr marL="0" indent="0">
              <a:buNone/>
            </a:pPr>
            <a:r>
              <a:rPr lang="cs-CZ" sz="1200" dirty="0"/>
              <a:t>30 % lidí si myslí, že by měl být soukromou institucí, která zastupuje stát a je nestranná. </a:t>
            </a:r>
          </a:p>
          <a:p>
            <a:pPr marL="0" indent="0">
              <a:buNone/>
            </a:pPr>
            <a:r>
              <a:rPr lang="cs-CZ" sz="1200" dirty="0"/>
              <a:t>Podle 69 % Čechů by exekutor měl být přidělen státem podle trvalého bydliště dlužníka.</a:t>
            </a:r>
          </a:p>
          <a:p>
            <a:endParaRPr lang="cs-CZ" dirty="0"/>
          </a:p>
        </p:txBody>
      </p:sp>
      <p:sp>
        <p:nvSpPr>
          <p:cNvPr id="4" name="Zástupný symbol pro záhlaví 3"/>
          <p:cNvSpPr>
            <a:spLocks noGrp="1"/>
          </p:cNvSpPr>
          <p:nvPr>
            <p:ph type="hdr" sz="quarter"/>
          </p:nvPr>
        </p:nvSpPr>
        <p:spPr/>
        <p:txBody>
          <a:bodyPr/>
          <a:lstStyle/>
          <a:p>
            <a:r>
              <a:rPr lang="cs-CZ"/>
              <a:t>Text zápatí (edituje se v menu Vložení / Záhlaví a zápatí)</a:t>
            </a:r>
          </a:p>
        </p:txBody>
      </p:sp>
      <p:sp>
        <p:nvSpPr>
          <p:cNvPr id="5" name="Zástupný symbol pro datum 4"/>
          <p:cNvSpPr>
            <a:spLocks noGrp="1"/>
          </p:cNvSpPr>
          <p:nvPr>
            <p:ph type="dt" idx="1"/>
          </p:nvPr>
        </p:nvSpPr>
        <p:spPr/>
        <p:txBody>
          <a:bodyPr/>
          <a:lstStyle/>
          <a:p>
            <a:fld id="{6D8F4F2B-F137-47BB-B83E-05478F07ACE1}" type="datetime1">
              <a:rPr lang="cs-CZ" smtClean="0"/>
              <a:t>22.05.2019</a:t>
            </a:fld>
            <a:endParaRPr lang="cs-CZ"/>
          </a:p>
        </p:txBody>
      </p:sp>
      <p:sp>
        <p:nvSpPr>
          <p:cNvPr id="6" name="Zástupný symbol pro zápatí 5"/>
          <p:cNvSpPr>
            <a:spLocks noGrp="1"/>
          </p:cNvSpPr>
          <p:nvPr>
            <p:ph type="ftr" sz="quarter" idx="4"/>
          </p:nvPr>
        </p:nvSpPr>
        <p:spPr/>
        <p:txBody>
          <a:bodyPr/>
          <a:lstStyle/>
          <a:p>
            <a:endParaRPr lang="cs-CZ"/>
          </a:p>
        </p:txBody>
      </p:sp>
      <p:sp>
        <p:nvSpPr>
          <p:cNvPr id="7" name="Zástupný symbol pro číslo snímku 6"/>
          <p:cNvSpPr>
            <a:spLocks noGrp="1"/>
          </p:cNvSpPr>
          <p:nvPr>
            <p:ph type="sldNum" sz="quarter" idx="5"/>
          </p:nvPr>
        </p:nvSpPr>
        <p:spPr/>
        <p:txBody>
          <a:bodyPr/>
          <a:lstStyle/>
          <a:p>
            <a:fld id="{A502CE04-932B-4561-95CF-06BE1B42BE9B}" type="slidenum">
              <a:rPr lang="cs-CZ" smtClean="0"/>
              <a:t>17</a:t>
            </a:fld>
            <a:endParaRPr lang="cs-CZ"/>
          </a:p>
        </p:txBody>
      </p:sp>
    </p:spTree>
    <p:extLst>
      <p:ext uri="{BB962C8B-B14F-4D97-AF65-F5344CB8AC3E}">
        <p14:creationId xmlns:p14="http://schemas.microsoft.com/office/powerpoint/2010/main" val="550634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sz="1200" dirty="0">
                <a:solidFill>
                  <a:srgbClr val="009FE3"/>
                </a:solidFill>
              </a:rPr>
              <a:t>Profesí exekutora a poslance si Češi váží nejméně. </a:t>
            </a:r>
            <a:r>
              <a:rPr lang="cs-CZ" sz="1200" dirty="0"/>
              <a:t>Profese exekutora a poslance dosáhly shodně velmi nízké hodnoty NPS – 87, což je nejnižší hodnocení z vybraných profesí. Nejlépe je hodnocena profese lékaře. </a:t>
            </a:r>
            <a:br>
              <a:rPr lang="cs-CZ" sz="1200" dirty="0"/>
            </a:br>
            <a:r>
              <a:rPr lang="cs-CZ" sz="1200" b="1" dirty="0"/>
              <a:t>Pokud by ovšem exekutor byl nezávislý na věřitelích, byl férový a respektoval práva věřitelů i dlužníku, dosáhla by taková profese úrovně NPS +1</a:t>
            </a:r>
            <a:r>
              <a:rPr lang="cs-CZ" sz="1200" dirty="0"/>
              <a:t>, což je lepší výsledek než u profese soudce nebo prodavače.</a:t>
            </a:r>
          </a:p>
          <a:p>
            <a:endParaRPr lang="cs-CZ" dirty="0"/>
          </a:p>
        </p:txBody>
      </p:sp>
      <p:sp>
        <p:nvSpPr>
          <p:cNvPr id="4" name="Zástupný symbol pro záhlaví 3"/>
          <p:cNvSpPr>
            <a:spLocks noGrp="1"/>
          </p:cNvSpPr>
          <p:nvPr>
            <p:ph type="hdr" sz="quarter"/>
          </p:nvPr>
        </p:nvSpPr>
        <p:spPr/>
        <p:txBody>
          <a:bodyPr/>
          <a:lstStyle/>
          <a:p>
            <a:r>
              <a:rPr lang="cs-CZ"/>
              <a:t>Text zápatí (edituje se v menu Vložení / Záhlaví a zápatí)</a:t>
            </a:r>
          </a:p>
        </p:txBody>
      </p:sp>
      <p:sp>
        <p:nvSpPr>
          <p:cNvPr id="5" name="Zástupný symbol pro datum 4"/>
          <p:cNvSpPr>
            <a:spLocks noGrp="1"/>
          </p:cNvSpPr>
          <p:nvPr>
            <p:ph type="dt" idx="1"/>
          </p:nvPr>
        </p:nvSpPr>
        <p:spPr/>
        <p:txBody>
          <a:bodyPr/>
          <a:lstStyle/>
          <a:p>
            <a:fld id="{6D8F4F2B-F137-47BB-B83E-05478F07ACE1}" type="datetime1">
              <a:rPr lang="cs-CZ" smtClean="0"/>
              <a:t>22.05.2019</a:t>
            </a:fld>
            <a:endParaRPr lang="cs-CZ"/>
          </a:p>
        </p:txBody>
      </p:sp>
      <p:sp>
        <p:nvSpPr>
          <p:cNvPr id="6" name="Zástupný symbol pro zápatí 5"/>
          <p:cNvSpPr>
            <a:spLocks noGrp="1"/>
          </p:cNvSpPr>
          <p:nvPr>
            <p:ph type="ftr" sz="quarter" idx="4"/>
          </p:nvPr>
        </p:nvSpPr>
        <p:spPr/>
        <p:txBody>
          <a:bodyPr/>
          <a:lstStyle/>
          <a:p>
            <a:endParaRPr lang="cs-CZ"/>
          </a:p>
        </p:txBody>
      </p:sp>
      <p:sp>
        <p:nvSpPr>
          <p:cNvPr id="7" name="Zástupný symbol pro číslo snímku 6"/>
          <p:cNvSpPr>
            <a:spLocks noGrp="1"/>
          </p:cNvSpPr>
          <p:nvPr>
            <p:ph type="sldNum" sz="quarter" idx="5"/>
          </p:nvPr>
        </p:nvSpPr>
        <p:spPr/>
        <p:txBody>
          <a:bodyPr/>
          <a:lstStyle/>
          <a:p>
            <a:fld id="{A502CE04-932B-4561-95CF-06BE1B42BE9B}" type="slidenum">
              <a:rPr lang="cs-CZ" smtClean="0"/>
              <a:t>18</a:t>
            </a:fld>
            <a:endParaRPr lang="cs-CZ"/>
          </a:p>
        </p:txBody>
      </p:sp>
    </p:spTree>
    <p:extLst>
      <p:ext uri="{BB962C8B-B14F-4D97-AF65-F5344CB8AC3E}">
        <p14:creationId xmlns:p14="http://schemas.microsoft.com/office/powerpoint/2010/main" val="397335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dirty="0">
                <a:solidFill>
                  <a:srgbClr val="009FE3"/>
                </a:solidFill>
              </a:rPr>
              <a:t>Při neetickém jednání exekutora souhlasí s morální </a:t>
            </a:r>
            <a:br>
              <a:rPr lang="cs-CZ" sz="1200" dirty="0">
                <a:solidFill>
                  <a:srgbClr val="009FE3"/>
                </a:solidFill>
              </a:rPr>
            </a:br>
            <a:r>
              <a:rPr lang="cs-CZ" sz="1200" dirty="0">
                <a:solidFill>
                  <a:srgbClr val="009FE3"/>
                </a:solidFill>
              </a:rPr>
              <a:t>povinností splatit dluh menší podíl Čechů</a:t>
            </a: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dirty="0"/>
              <a:t>Pokud je jednání exekutora hrubé a neetické, je </a:t>
            </a:r>
            <a:r>
              <a:rPr lang="cs-CZ" sz="1200" b="1" dirty="0"/>
              <a:t>57 %</a:t>
            </a:r>
            <a:r>
              <a:rPr lang="cs-CZ" sz="1200" dirty="0"/>
              <a:t> Čechů rozhodně přesvědčeno, že má dlužník morální povinnost dluh splatit. Pokud je jednání exekutora etické, je o morální povinnosti dluh splatit rozhodně přesvědčeno </a:t>
            </a:r>
            <a:r>
              <a:rPr lang="cs-CZ" sz="1200" b="1" dirty="0"/>
              <a:t>78 %</a:t>
            </a:r>
            <a:r>
              <a:rPr lang="cs-CZ" sz="1200" dirty="0"/>
              <a:t> Čechů. </a:t>
            </a:r>
          </a:p>
          <a:p>
            <a:endParaRPr lang="cs-CZ" dirty="0"/>
          </a:p>
        </p:txBody>
      </p:sp>
      <p:sp>
        <p:nvSpPr>
          <p:cNvPr id="4" name="Zástupný symbol pro záhlaví 3"/>
          <p:cNvSpPr>
            <a:spLocks noGrp="1"/>
          </p:cNvSpPr>
          <p:nvPr>
            <p:ph type="hdr" sz="quarter"/>
          </p:nvPr>
        </p:nvSpPr>
        <p:spPr/>
        <p:txBody>
          <a:bodyPr/>
          <a:lstStyle/>
          <a:p>
            <a:r>
              <a:rPr lang="cs-CZ"/>
              <a:t>Text zápatí (edituje se v menu Vložení / Záhlaví a zápatí)</a:t>
            </a:r>
          </a:p>
        </p:txBody>
      </p:sp>
      <p:sp>
        <p:nvSpPr>
          <p:cNvPr id="5" name="Zástupný symbol pro datum 4"/>
          <p:cNvSpPr>
            <a:spLocks noGrp="1"/>
          </p:cNvSpPr>
          <p:nvPr>
            <p:ph type="dt" idx="1"/>
          </p:nvPr>
        </p:nvSpPr>
        <p:spPr/>
        <p:txBody>
          <a:bodyPr/>
          <a:lstStyle/>
          <a:p>
            <a:fld id="{6D8F4F2B-F137-47BB-B83E-05478F07ACE1}" type="datetime1">
              <a:rPr lang="cs-CZ" smtClean="0"/>
              <a:t>22.05.2019</a:t>
            </a:fld>
            <a:endParaRPr lang="cs-CZ"/>
          </a:p>
        </p:txBody>
      </p:sp>
      <p:sp>
        <p:nvSpPr>
          <p:cNvPr id="6" name="Zástupný symbol pro zápatí 5"/>
          <p:cNvSpPr>
            <a:spLocks noGrp="1"/>
          </p:cNvSpPr>
          <p:nvPr>
            <p:ph type="ftr" sz="quarter" idx="4"/>
          </p:nvPr>
        </p:nvSpPr>
        <p:spPr/>
        <p:txBody>
          <a:bodyPr/>
          <a:lstStyle/>
          <a:p>
            <a:endParaRPr lang="cs-CZ"/>
          </a:p>
        </p:txBody>
      </p:sp>
      <p:sp>
        <p:nvSpPr>
          <p:cNvPr id="7" name="Zástupný symbol pro číslo snímku 6"/>
          <p:cNvSpPr>
            <a:spLocks noGrp="1"/>
          </p:cNvSpPr>
          <p:nvPr>
            <p:ph type="sldNum" sz="quarter" idx="5"/>
          </p:nvPr>
        </p:nvSpPr>
        <p:spPr/>
        <p:txBody>
          <a:bodyPr/>
          <a:lstStyle/>
          <a:p>
            <a:fld id="{A502CE04-932B-4561-95CF-06BE1B42BE9B}" type="slidenum">
              <a:rPr lang="cs-CZ" smtClean="0"/>
              <a:t>19</a:t>
            </a:fld>
            <a:endParaRPr lang="cs-CZ"/>
          </a:p>
        </p:txBody>
      </p:sp>
    </p:spTree>
    <p:extLst>
      <p:ext uri="{BB962C8B-B14F-4D97-AF65-F5344CB8AC3E}">
        <p14:creationId xmlns:p14="http://schemas.microsoft.com/office/powerpoint/2010/main" val="4040527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sz="1200" dirty="0"/>
              <a:t>Největší rozdíl je u hodnocení cestování (horší o 10 p. b.) a vztahů s rodinou a dětmi nebo partnerem jsou hodnoceny  hůř o 5 p. b.</a:t>
            </a:r>
          </a:p>
          <a:p>
            <a:endParaRPr lang="cs-CZ" dirty="0"/>
          </a:p>
        </p:txBody>
      </p:sp>
      <p:sp>
        <p:nvSpPr>
          <p:cNvPr id="4" name="Zástupný symbol pro záhlaví 3"/>
          <p:cNvSpPr>
            <a:spLocks noGrp="1"/>
          </p:cNvSpPr>
          <p:nvPr>
            <p:ph type="hdr" sz="quarter"/>
          </p:nvPr>
        </p:nvSpPr>
        <p:spPr/>
        <p:txBody>
          <a:bodyPr/>
          <a:lstStyle/>
          <a:p>
            <a:r>
              <a:rPr lang="cs-CZ"/>
              <a:t>Text zápatí (edituje se v menu Vložení / Záhlaví a zápatí)</a:t>
            </a:r>
          </a:p>
        </p:txBody>
      </p:sp>
      <p:sp>
        <p:nvSpPr>
          <p:cNvPr id="5" name="Zástupný symbol pro datum 4"/>
          <p:cNvSpPr>
            <a:spLocks noGrp="1"/>
          </p:cNvSpPr>
          <p:nvPr>
            <p:ph type="dt" idx="1"/>
          </p:nvPr>
        </p:nvSpPr>
        <p:spPr/>
        <p:txBody>
          <a:bodyPr/>
          <a:lstStyle/>
          <a:p>
            <a:fld id="{6D8F4F2B-F137-47BB-B83E-05478F07ACE1}" type="datetime1">
              <a:rPr lang="cs-CZ" smtClean="0"/>
              <a:t>22.05.2019</a:t>
            </a:fld>
            <a:endParaRPr lang="cs-CZ"/>
          </a:p>
        </p:txBody>
      </p:sp>
      <p:sp>
        <p:nvSpPr>
          <p:cNvPr id="6" name="Zástupný symbol pro zápatí 5"/>
          <p:cNvSpPr>
            <a:spLocks noGrp="1"/>
          </p:cNvSpPr>
          <p:nvPr>
            <p:ph type="ftr" sz="quarter" idx="4"/>
          </p:nvPr>
        </p:nvSpPr>
        <p:spPr/>
        <p:txBody>
          <a:bodyPr/>
          <a:lstStyle/>
          <a:p>
            <a:endParaRPr lang="cs-CZ"/>
          </a:p>
        </p:txBody>
      </p:sp>
      <p:sp>
        <p:nvSpPr>
          <p:cNvPr id="7" name="Zástupný symbol pro číslo snímku 6"/>
          <p:cNvSpPr>
            <a:spLocks noGrp="1"/>
          </p:cNvSpPr>
          <p:nvPr>
            <p:ph type="sldNum" sz="quarter" idx="5"/>
          </p:nvPr>
        </p:nvSpPr>
        <p:spPr/>
        <p:txBody>
          <a:bodyPr/>
          <a:lstStyle/>
          <a:p>
            <a:fld id="{A502CE04-932B-4561-95CF-06BE1B42BE9B}" type="slidenum">
              <a:rPr lang="cs-CZ" smtClean="0"/>
              <a:t>21</a:t>
            </a:fld>
            <a:endParaRPr lang="cs-CZ"/>
          </a:p>
        </p:txBody>
      </p:sp>
    </p:spTree>
    <p:extLst>
      <p:ext uri="{BB962C8B-B14F-4D97-AF65-F5344CB8AC3E}">
        <p14:creationId xmlns:p14="http://schemas.microsoft.com/office/powerpoint/2010/main" val="2216326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dirty="0"/>
              <a:t>V 58 % případů se paradoxně zlepšil vztah s rodinou.</a:t>
            </a:r>
            <a:endParaRPr lang="cs-CZ" dirty="0"/>
          </a:p>
        </p:txBody>
      </p:sp>
      <p:sp>
        <p:nvSpPr>
          <p:cNvPr id="4" name="Zástupný symbol pro záhlaví 3"/>
          <p:cNvSpPr>
            <a:spLocks noGrp="1"/>
          </p:cNvSpPr>
          <p:nvPr>
            <p:ph type="hdr" sz="quarter"/>
          </p:nvPr>
        </p:nvSpPr>
        <p:spPr/>
        <p:txBody>
          <a:bodyPr/>
          <a:lstStyle/>
          <a:p>
            <a:r>
              <a:rPr lang="cs-CZ"/>
              <a:t>Text zápatí (edituje se v menu Vložení / Záhlaví a zápatí)</a:t>
            </a:r>
          </a:p>
        </p:txBody>
      </p:sp>
      <p:sp>
        <p:nvSpPr>
          <p:cNvPr id="5" name="Zástupný symbol pro datum 4"/>
          <p:cNvSpPr>
            <a:spLocks noGrp="1"/>
          </p:cNvSpPr>
          <p:nvPr>
            <p:ph type="dt" idx="1"/>
          </p:nvPr>
        </p:nvSpPr>
        <p:spPr/>
        <p:txBody>
          <a:bodyPr/>
          <a:lstStyle/>
          <a:p>
            <a:fld id="{6D8F4F2B-F137-47BB-B83E-05478F07ACE1}" type="datetime1">
              <a:rPr lang="cs-CZ" smtClean="0"/>
              <a:t>22.05.2019</a:t>
            </a:fld>
            <a:endParaRPr lang="cs-CZ"/>
          </a:p>
        </p:txBody>
      </p:sp>
      <p:sp>
        <p:nvSpPr>
          <p:cNvPr id="6" name="Zástupný symbol pro zápatí 5"/>
          <p:cNvSpPr>
            <a:spLocks noGrp="1"/>
          </p:cNvSpPr>
          <p:nvPr>
            <p:ph type="ftr" sz="quarter" idx="4"/>
          </p:nvPr>
        </p:nvSpPr>
        <p:spPr/>
        <p:txBody>
          <a:bodyPr/>
          <a:lstStyle/>
          <a:p>
            <a:endParaRPr lang="cs-CZ"/>
          </a:p>
        </p:txBody>
      </p:sp>
      <p:sp>
        <p:nvSpPr>
          <p:cNvPr id="7" name="Zástupný symbol pro číslo snímku 6"/>
          <p:cNvSpPr>
            <a:spLocks noGrp="1"/>
          </p:cNvSpPr>
          <p:nvPr>
            <p:ph type="sldNum" sz="quarter" idx="5"/>
          </p:nvPr>
        </p:nvSpPr>
        <p:spPr/>
        <p:txBody>
          <a:bodyPr/>
          <a:lstStyle/>
          <a:p>
            <a:fld id="{A502CE04-932B-4561-95CF-06BE1B42BE9B}" type="slidenum">
              <a:rPr lang="cs-CZ" smtClean="0"/>
              <a:t>22</a:t>
            </a:fld>
            <a:endParaRPr lang="cs-CZ"/>
          </a:p>
        </p:txBody>
      </p:sp>
    </p:spTree>
    <p:extLst>
      <p:ext uri="{BB962C8B-B14F-4D97-AF65-F5344CB8AC3E}">
        <p14:creationId xmlns:p14="http://schemas.microsoft.com/office/powerpoint/2010/main" val="191844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sz="1200" dirty="0"/>
              <a:t>A to hlavně v omezení dovolených s rodinou (54 %). Exekuce také ovlivnila trávení volného času s rodinou (43 %) a nákup nového oblečení pro děti (44 %). Exekuce na děti dopadá při školních zájezdech (37 %) a mimoškolních aktivitách (31 %). Čtvrtiny dětí se situace dotkla při nákupu školních pomůcek. </a:t>
            </a:r>
          </a:p>
          <a:p>
            <a:endParaRPr lang="cs-CZ" dirty="0"/>
          </a:p>
        </p:txBody>
      </p:sp>
      <p:sp>
        <p:nvSpPr>
          <p:cNvPr id="4" name="Zástupný symbol pro záhlaví 3"/>
          <p:cNvSpPr>
            <a:spLocks noGrp="1"/>
          </p:cNvSpPr>
          <p:nvPr>
            <p:ph type="hdr" sz="quarter"/>
          </p:nvPr>
        </p:nvSpPr>
        <p:spPr/>
        <p:txBody>
          <a:bodyPr/>
          <a:lstStyle/>
          <a:p>
            <a:r>
              <a:rPr lang="cs-CZ"/>
              <a:t>Text zápatí (edituje se v menu Vložení / Záhlaví a zápatí)</a:t>
            </a:r>
          </a:p>
        </p:txBody>
      </p:sp>
      <p:sp>
        <p:nvSpPr>
          <p:cNvPr id="5" name="Zástupný symbol pro datum 4"/>
          <p:cNvSpPr>
            <a:spLocks noGrp="1"/>
          </p:cNvSpPr>
          <p:nvPr>
            <p:ph type="dt" idx="1"/>
          </p:nvPr>
        </p:nvSpPr>
        <p:spPr/>
        <p:txBody>
          <a:bodyPr/>
          <a:lstStyle/>
          <a:p>
            <a:fld id="{6D8F4F2B-F137-47BB-B83E-05478F07ACE1}" type="datetime1">
              <a:rPr lang="cs-CZ" smtClean="0"/>
              <a:t>22.05.2019</a:t>
            </a:fld>
            <a:endParaRPr lang="cs-CZ"/>
          </a:p>
        </p:txBody>
      </p:sp>
      <p:sp>
        <p:nvSpPr>
          <p:cNvPr id="6" name="Zástupný symbol pro zápatí 5"/>
          <p:cNvSpPr>
            <a:spLocks noGrp="1"/>
          </p:cNvSpPr>
          <p:nvPr>
            <p:ph type="ftr" sz="quarter" idx="4"/>
          </p:nvPr>
        </p:nvSpPr>
        <p:spPr/>
        <p:txBody>
          <a:bodyPr/>
          <a:lstStyle/>
          <a:p>
            <a:endParaRPr lang="cs-CZ"/>
          </a:p>
        </p:txBody>
      </p:sp>
      <p:sp>
        <p:nvSpPr>
          <p:cNvPr id="7" name="Zástupný symbol pro číslo snímku 6"/>
          <p:cNvSpPr>
            <a:spLocks noGrp="1"/>
          </p:cNvSpPr>
          <p:nvPr>
            <p:ph type="sldNum" sz="quarter" idx="5"/>
          </p:nvPr>
        </p:nvSpPr>
        <p:spPr/>
        <p:txBody>
          <a:bodyPr/>
          <a:lstStyle/>
          <a:p>
            <a:fld id="{A502CE04-932B-4561-95CF-06BE1B42BE9B}" type="slidenum">
              <a:rPr lang="cs-CZ" smtClean="0"/>
              <a:t>23</a:t>
            </a:fld>
            <a:endParaRPr lang="cs-CZ"/>
          </a:p>
        </p:txBody>
      </p:sp>
    </p:spTree>
    <p:extLst>
      <p:ext uri="{BB962C8B-B14F-4D97-AF65-F5344CB8AC3E}">
        <p14:creationId xmlns:p14="http://schemas.microsoft.com/office/powerpoint/2010/main" val="3704939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sz="1200" dirty="0"/>
              <a:t>68 % Čechů uvedlo, že by s takovou částkou nevyšlo. Odpovídající částka na jedno dítě by se měla pohybovat mezi </a:t>
            </a:r>
            <a:r>
              <a:rPr lang="cs-CZ" sz="1200" b="1" dirty="0"/>
              <a:t>2 501 – 3 500 Kč na měsíc. </a:t>
            </a:r>
            <a:r>
              <a:rPr lang="cs-CZ" sz="1200" dirty="0"/>
              <a:t>Ti, kdo mají osobní zkušenost s exekucí, častěji než ostatní uvádí částku vyšší než 5 500 Kč.</a:t>
            </a:r>
          </a:p>
          <a:p>
            <a:endParaRPr lang="cs-CZ" dirty="0"/>
          </a:p>
        </p:txBody>
      </p:sp>
      <p:sp>
        <p:nvSpPr>
          <p:cNvPr id="4" name="Zástupný symbol pro záhlaví 3"/>
          <p:cNvSpPr>
            <a:spLocks noGrp="1"/>
          </p:cNvSpPr>
          <p:nvPr>
            <p:ph type="hdr" sz="quarter"/>
          </p:nvPr>
        </p:nvSpPr>
        <p:spPr/>
        <p:txBody>
          <a:bodyPr/>
          <a:lstStyle/>
          <a:p>
            <a:r>
              <a:rPr lang="cs-CZ"/>
              <a:t>Text zápatí (edituje se v menu Vložení / Záhlaví a zápatí)</a:t>
            </a:r>
          </a:p>
        </p:txBody>
      </p:sp>
      <p:sp>
        <p:nvSpPr>
          <p:cNvPr id="5" name="Zástupný symbol pro datum 4"/>
          <p:cNvSpPr>
            <a:spLocks noGrp="1"/>
          </p:cNvSpPr>
          <p:nvPr>
            <p:ph type="dt" idx="1"/>
          </p:nvPr>
        </p:nvSpPr>
        <p:spPr/>
        <p:txBody>
          <a:bodyPr/>
          <a:lstStyle/>
          <a:p>
            <a:fld id="{6D8F4F2B-F137-47BB-B83E-05478F07ACE1}" type="datetime1">
              <a:rPr lang="cs-CZ" smtClean="0"/>
              <a:t>22.05.2019</a:t>
            </a:fld>
            <a:endParaRPr lang="cs-CZ"/>
          </a:p>
        </p:txBody>
      </p:sp>
      <p:sp>
        <p:nvSpPr>
          <p:cNvPr id="6" name="Zástupný symbol pro zápatí 5"/>
          <p:cNvSpPr>
            <a:spLocks noGrp="1"/>
          </p:cNvSpPr>
          <p:nvPr>
            <p:ph type="ftr" sz="quarter" idx="4"/>
          </p:nvPr>
        </p:nvSpPr>
        <p:spPr/>
        <p:txBody>
          <a:bodyPr/>
          <a:lstStyle/>
          <a:p>
            <a:endParaRPr lang="cs-CZ"/>
          </a:p>
        </p:txBody>
      </p:sp>
      <p:sp>
        <p:nvSpPr>
          <p:cNvPr id="7" name="Zástupný symbol pro číslo snímku 6"/>
          <p:cNvSpPr>
            <a:spLocks noGrp="1"/>
          </p:cNvSpPr>
          <p:nvPr>
            <p:ph type="sldNum" sz="quarter" idx="5"/>
          </p:nvPr>
        </p:nvSpPr>
        <p:spPr/>
        <p:txBody>
          <a:bodyPr/>
          <a:lstStyle/>
          <a:p>
            <a:fld id="{A502CE04-932B-4561-95CF-06BE1B42BE9B}" type="slidenum">
              <a:rPr lang="cs-CZ" smtClean="0"/>
              <a:t>24</a:t>
            </a:fld>
            <a:endParaRPr lang="cs-CZ"/>
          </a:p>
        </p:txBody>
      </p:sp>
    </p:spTree>
    <p:extLst>
      <p:ext uri="{BB962C8B-B14F-4D97-AF65-F5344CB8AC3E}">
        <p14:creationId xmlns:p14="http://schemas.microsoft.com/office/powerpoint/2010/main" val="1604609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indent="0">
              <a:buNone/>
            </a:pPr>
            <a:r>
              <a:rPr lang="cs-CZ" sz="1200" b="1" dirty="0"/>
              <a:t>V uvedené situaci by se 37 % snažilo domluvit o mzdě „bokem“. </a:t>
            </a:r>
            <a:r>
              <a:rPr lang="cs-CZ" sz="1200" dirty="0"/>
              <a:t>V případě těch, kdo mají osobní zkušenost s exekucí, by se o mzdě „bokem“ snažilo domluvit 44 % dotázaných. </a:t>
            </a:r>
          </a:p>
          <a:p>
            <a:pPr marL="0" indent="0">
              <a:buNone/>
            </a:pPr>
            <a:r>
              <a:rPr lang="cs-CZ" sz="1200" dirty="0"/>
              <a:t>Dalších 17 % Čechů by zvýšení platu odmítlo. Nic by se nezměnilo pro 17 % respondentů.</a:t>
            </a:r>
          </a:p>
          <a:p>
            <a:endParaRPr lang="cs-CZ" dirty="0"/>
          </a:p>
        </p:txBody>
      </p:sp>
      <p:sp>
        <p:nvSpPr>
          <p:cNvPr id="4" name="Zástupný symbol pro záhlaví 3"/>
          <p:cNvSpPr>
            <a:spLocks noGrp="1"/>
          </p:cNvSpPr>
          <p:nvPr>
            <p:ph type="hdr" sz="quarter"/>
          </p:nvPr>
        </p:nvSpPr>
        <p:spPr/>
        <p:txBody>
          <a:bodyPr/>
          <a:lstStyle/>
          <a:p>
            <a:r>
              <a:rPr lang="cs-CZ"/>
              <a:t>Text zápatí (edituje se v menu Vložení / Záhlaví a zápatí)</a:t>
            </a:r>
          </a:p>
        </p:txBody>
      </p:sp>
      <p:sp>
        <p:nvSpPr>
          <p:cNvPr id="5" name="Zástupný symbol pro datum 4"/>
          <p:cNvSpPr>
            <a:spLocks noGrp="1"/>
          </p:cNvSpPr>
          <p:nvPr>
            <p:ph type="dt" idx="1"/>
          </p:nvPr>
        </p:nvSpPr>
        <p:spPr/>
        <p:txBody>
          <a:bodyPr/>
          <a:lstStyle/>
          <a:p>
            <a:fld id="{6D8F4F2B-F137-47BB-B83E-05478F07ACE1}" type="datetime1">
              <a:rPr lang="cs-CZ" smtClean="0"/>
              <a:t>22.05.2019</a:t>
            </a:fld>
            <a:endParaRPr lang="cs-CZ"/>
          </a:p>
        </p:txBody>
      </p:sp>
      <p:sp>
        <p:nvSpPr>
          <p:cNvPr id="6" name="Zástupný symbol pro zápatí 5"/>
          <p:cNvSpPr>
            <a:spLocks noGrp="1"/>
          </p:cNvSpPr>
          <p:nvPr>
            <p:ph type="ftr" sz="quarter" idx="4"/>
          </p:nvPr>
        </p:nvSpPr>
        <p:spPr/>
        <p:txBody>
          <a:bodyPr/>
          <a:lstStyle/>
          <a:p>
            <a:endParaRPr lang="cs-CZ"/>
          </a:p>
        </p:txBody>
      </p:sp>
      <p:sp>
        <p:nvSpPr>
          <p:cNvPr id="7" name="Zástupný symbol pro číslo snímku 6"/>
          <p:cNvSpPr>
            <a:spLocks noGrp="1"/>
          </p:cNvSpPr>
          <p:nvPr>
            <p:ph type="sldNum" sz="quarter" idx="5"/>
          </p:nvPr>
        </p:nvSpPr>
        <p:spPr/>
        <p:txBody>
          <a:bodyPr/>
          <a:lstStyle/>
          <a:p>
            <a:fld id="{A502CE04-932B-4561-95CF-06BE1B42BE9B}" type="slidenum">
              <a:rPr lang="cs-CZ" smtClean="0"/>
              <a:t>25</a:t>
            </a:fld>
            <a:endParaRPr lang="cs-CZ"/>
          </a:p>
        </p:txBody>
      </p:sp>
    </p:spTree>
    <p:extLst>
      <p:ext uri="{BB962C8B-B14F-4D97-AF65-F5344CB8AC3E}">
        <p14:creationId xmlns:p14="http://schemas.microsoft.com/office/powerpoint/2010/main" val="3465908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sz="1200" dirty="0"/>
              <a:t>Pokud Češi exekuci zažili, většina z nich (62 %) ji považuje za velmi důležité téma (tito lidé naopak méně řeší kvalitu školství). Pokud s ní zkušenost nemají, je velmi důležitým tématem jen pro 23 % z nich. Podobně témata zahrnující chudobu jsou velmi důležitá výrazně více pro osoby s exekucí než bez ní.</a:t>
            </a:r>
            <a:endParaRPr lang="cs-CZ" sz="1200" b="1" dirty="0"/>
          </a:p>
          <a:p>
            <a:endParaRPr lang="cs-CZ" dirty="0"/>
          </a:p>
        </p:txBody>
      </p:sp>
      <p:sp>
        <p:nvSpPr>
          <p:cNvPr id="4" name="Zástupný symbol pro záhlaví 3"/>
          <p:cNvSpPr>
            <a:spLocks noGrp="1"/>
          </p:cNvSpPr>
          <p:nvPr>
            <p:ph type="hdr" sz="quarter"/>
          </p:nvPr>
        </p:nvSpPr>
        <p:spPr/>
        <p:txBody>
          <a:bodyPr/>
          <a:lstStyle/>
          <a:p>
            <a:r>
              <a:rPr lang="cs-CZ"/>
              <a:t>Text zápatí (edituje se v menu Vložení / Záhlaví a zápatí)</a:t>
            </a:r>
          </a:p>
        </p:txBody>
      </p:sp>
      <p:sp>
        <p:nvSpPr>
          <p:cNvPr id="5" name="Zástupný symbol pro datum 4"/>
          <p:cNvSpPr>
            <a:spLocks noGrp="1"/>
          </p:cNvSpPr>
          <p:nvPr>
            <p:ph type="dt" idx="1"/>
          </p:nvPr>
        </p:nvSpPr>
        <p:spPr/>
        <p:txBody>
          <a:bodyPr/>
          <a:lstStyle/>
          <a:p>
            <a:fld id="{6D8F4F2B-F137-47BB-B83E-05478F07ACE1}" type="datetime1">
              <a:rPr lang="cs-CZ" smtClean="0"/>
              <a:t>22.05.2019</a:t>
            </a:fld>
            <a:endParaRPr lang="cs-CZ"/>
          </a:p>
        </p:txBody>
      </p:sp>
      <p:sp>
        <p:nvSpPr>
          <p:cNvPr id="6" name="Zástupný symbol pro zápatí 5"/>
          <p:cNvSpPr>
            <a:spLocks noGrp="1"/>
          </p:cNvSpPr>
          <p:nvPr>
            <p:ph type="ftr" sz="quarter" idx="4"/>
          </p:nvPr>
        </p:nvSpPr>
        <p:spPr/>
        <p:txBody>
          <a:bodyPr/>
          <a:lstStyle/>
          <a:p>
            <a:endParaRPr lang="cs-CZ"/>
          </a:p>
        </p:txBody>
      </p:sp>
      <p:sp>
        <p:nvSpPr>
          <p:cNvPr id="7" name="Zástupný symbol pro číslo snímku 6"/>
          <p:cNvSpPr>
            <a:spLocks noGrp="1"/>
          </p:cNvSpPr>
          <p:nvPr>
            <p:ph type="sldNum" sz="quarter" idx="5"/>
          </p:nvPr>
        </p:nvSpPr>
        <p:spPr/>
        <p:txBody>
          <a:bodyPr/>
          <a:lstStyle/>
          <a:p>
            <a:fld id="{A502CE04-932B-4561-95CF-06BE1B42BE9B}" type="slidenum">
              <a:rPr lang="cs-CZ" smtClean="0"/>
              <a:t>5</a:t>
            </a:fld>
            <a:endParaRPr lang="cs-CZ"/>
          </a:p>
        </p:txBody>
      </p:sp>
    </p:spTree>
    <p:extLst>
      <p:ext uri="{BB962C8B-B14F-4D97-AF65-F5344CB8AC3E}">
        <p14:creationId xmlns:p14="http://schemas.microsoft.com/office/powerpoint/2010/main" val="825524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sz="1200" dirty="0"/>
              <a:t>Nejdůležitějším tématem jsou exekuce pro Karlovarský kraj, dále také pro Plzeňský kraj, Jihočeský, Liberecký a pro Prahu. Nejméně je téma důležité pro Vysočinu a Zlínský kraj.</a:t>
            </a:r>
          </a:p>
        </p:txBody>
      </p:sp>
      <p:sp>
        <p:nvSpPr>
          <p:cNvPr id="4" name="Zástupný symbol pro záhlaví 3"/>
          <p:cNvSpPr>
            <a:spLocks noGrp="1"/>
          </p:cNvSpPr>
          <p:nvPr>
            <p:ph type="hdr" sz="quarter"/>
          </p:nvPr>
        </p:nvSpPr>
        <p:spPr/>
        <p:txBody>
          <a:bodyPr/>
          <a:lstStyle/>
          <a:p>
            <a:r>
              <a:rPr lang="cs-CZ"/>
              <a:t>Text zápatí (edituje se v menu Vložení / Záhlaví a zápatí)</a:t>
            </a:r>
          </a:p>
        </p:txBody>
      </p:sp>
      <p:sp>
        <p:nvSpPr>
          <p:cNvPr id="5" name="Zástupný symbol pro datum 4"/>
          <p:cNvSpPr>
            <a:spLocks noGrp="1"/>
          </p:cNvSpPr>
          <p:nvPr>
            <p:ph type="dt" idx="1"/>
          </p:nvPr>
        </p:nvSpPr>
        <p:spPr/>
        <p:txBody>
          <a:bodyPr/>
          <a:lstStyle/>
          <a:p>
            <a:fld id="{6D8F4F2B-F137-47BB-B83E-05478F07ACE1}" type="datetime1">
              <a:rPr lang="cs-CZ" smtClean="0"/>
              <a:t>22.05.2019</a:t>
            </a:fld>
            <a:endParaRPr lang="cs-CZ"/>
          </a:p>
        </p:txBody>
      </p:sp>
      <p:sp>
        <p:nvSpPr>
          <p:cNvPr id="6" name="Zástupný symbol pro zápatí 5"/>
          <p:cNvSpPr>
            <a:spLocks noGrp="1"/>
          </p:cNvSpPr>
          <p:nvPr>
            <p:ph type="ftr" sz="quarter" idx="4"/>
          </p:nvPr>
        </p:nvSpPr>
        <p:spPr/>
        <p:txBody>
          <a:bodyPr/>
          <a:lstStyle/>
          <a:p>
            <a:endParaRPr lang="cs-CZ"/>
          </a:p>
        </p:txBody>
      </p:sp>
      <p:sp>
        <p:nvSpPr>
          <p:cNvPr id="7" name="Zástupný symbol pro číslo snímku 6"/>
          <p:cNvSpPr>
            <a:spLocks noGrp="1"/>
          </p:cNvSpPr>
          <p:nvPr>
            <p:ph type="sldNum" sz="quarter" idx="5"/>
          </p:nvPr>
        </p:nvSpPr>
        <p:spPr/>
        <p:txBody>
          <a:bodyPr/>
          <a:lstStyle/>
          <a:p>
            <a:fld id="{A502CE04-932B-4561-95CF-06BE1B42BE9B}" type="slidenum">
              <a:rPr lang="cs-CZ" smtClean="0"/>
              <a:t>6</a:t>
            </a:fld>
            <a:endParaRPr lang="cs-CZ"/>
          </a:p>
        </p:txBody>
      </p:sp>
    </p:spTree>
    <p:extLst>
      <p:ext uri="{BB962C8B-B14F-4D97-AF65-F5344CB8AC3E}">
        <p14:creationId xmlns:p14="http://schemas.microsoft.com/office/powerpoint/2010/main" val="240563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sz="1200" dirty="0"/>
              <a:t>Souhlasí s tím 79 % Čechů, což je o 15 p. b. více, než v měření v roce 2015. Řešení tématu exekucí ze strany politických stran je výrazně relevantnější než před 4 lety. Zatímco v roce 2015 odpovědělo na otázku ohledně důležitosti problematiky soudních exekutorů jako součásti volebních programů politických stran „rozhodně ano“ 19 % Čechů, nyní je to 34 %.</a:t>
            </a:r>
          </a:p>
          <a:p>
            <a:endParaRPr lang="cs-CZ" dirty="0"/>
          </a:p>
        </p:txBody>
      </p:sp>
      <p:sp>
        <p:nvSpPr>
          <p:cNvPr id="4" name="Zástupný symbol pro záhlaví 3"/>
          <p:cNvSpPr>
            <a:spLocks noGrp="1"/>
          </p:cNvSpPr>
          <p:nvPr>
            <p:ph type="hdr" sz="quarter"/>
          </p:nvPr>
        </p:nvSpPr>
        <p:spPr/>
        <p:txBody>
          <a:bodyPr/>
          <a:lstStyle/>
          <a:p>
            <a:r>
              <a:rPr lang="cs-CZ"/>
              <a:t>Text zápatí (edituje se v menu Vložení / Záhlaví a zápatí)</a:t>
            </a:r>
          </a:p>
        </p:txBody>
      </p:sp>
      <p:sp>
        <p:nvSpPr>
          <p:cNvPr id="5" name="Zástupný symbol pro datum 4"/>
          <p:cNvSpPr>
            <a:spLocks noGrp="1"/>
          </p:cNvSpPr>
          <p:nvPr>
            <p:ph type="dt" idx="1"/>
          </p:nvPr>
        </p:nvSpPr>
        <p:spPr/>
        <p:txBody>
          <a:bodyPr/>
          <a:lstStyle/>
          <a:p>
            <a:fld id="{6D8F4F2B-F137-47BB-B83E-05478F07ACE1}" type="datetime1">
              <a:rPr lang="cs-CZ" smtClean="0"/>
              <a:t>22.05.2019</a:t>
            </a:fld>
            <a:endParaRPr lang="cs-CZ"/>
          </a:p>
        </p:txBody>
      </p:sp>
      <p:sp>
        <p:nvSpPr>
          <p:cNvPr id="6" name="Zástupný symbol pro zápatí 5"/>
          <p:cNvSpPr>
            <a:spLocks noGrp="1"/>
          </p:cNvSpPr>
          <p:nvPr>
            <p:ph type="ftr" sz="quarter" idx="4"/>
          </p:nvPr>
        </p:nvSpPr>
        <p:spPr/>
        <p:txBody>
          <a:bodyPr/>
          <a:lstStyle/>
          <a:p>
            <a:endParaRPr lang="cs-CZ"/>
          </a:p>
        </p:txBody>
      </p:sp>
      <p:sp>
        <p:nvSpPr>
          <p:cNvPr id="7" name="Zástupný symbol pro číslo snímku 6"/>
          <p:cNvSpPr>
            <a:spLocks noGrp="1"/>
          </p:cNvSpPr>
          <p:nvPr>
            <p:ph type="sldNum" sz="quarter" idx="5"/>
          </p:nvPr>
        </p:nvSpPr>
        <p:spPr/>
        <p:txBody>
          <a:bodyPr/>
          <a:lstStyle/>
          <a:p>
            <a:fld id="{A502CE04-932B-4561-95CF-06BE1B42BE9B}" type="slidenum">
              <a:rPr lang="cs-CZ" smtClean="0"/>
              <a:t>7</a:t>
            </a:fld>
            <a:endParaRPr lang="cs-CZ"/>
          </a:p>
        </p:txBody>
      </p:sp>
    </p:spTree>
    <p:extLst>
      <p:ext uri="{BB962C8B-B14F-4D97-AF65-F5344CB8AC3E}">
        <p14:creationId xmlns:p14="http://schemas.microsoft.com/office/powerpoint/2010/main" val="2962861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indent="0">
              <a:buNone/>
            </a:pPr>
            <a:r>
              <a:rPr lang="cs-CZ" sz="1200" dirty="0"/>
              <a:t>Desetina Čechů má zprostředkovanou zkušenost s exekucí, kterou řešil někdo z rodiny či blízkého okolí. </a:t>
            </a:r>
          </a:p>
          <a:p>
            <a:pPr marL="0" indent="0">
              <a:buNone/>
            </a:pPr>
            <a:r>
              <a:rPr lang="cs-CZ" sz="1200" dirty="0"/>
              <a:t>Dvě třetiny Čechů nemají s exekucemi žádnou zkušenost.</a:t>
            </a:r>
          </a:p>
          <a:p>
            <a:endParaRPr lang="cs-CZ" dirty="0"/>
          </a:p>
        </p:txBody>
      </p:sp>
      <p:sp>
        <p:nvSpPr>
          <p:cNvPr id="4" name="Zástupný symbol pro záhlaví 3"/>
          <p:cNvSpPr>
            <a:spLocks noGrp="1"/>
          </p:cNvSpPr>
          <p:nvPr>
            <p:ph type="hdr" sz="quarter"/>
          </p:nvPr>
        </p:nvSpPr>
        <p:spPr/>
        <p:txBody>
          <a:bodyPr/>
          <a:lstStyle/>
          <a:p>
            <a:r>
              <a:rPr lang="cs-CZ"/>
              <a:t>Text zápatí (edituje se v menu Vložení / Záhlaví a zápatí)</a:t>
            </a:r>
          </a:p>
        </p:txBody>
      </p:sp>
      <p:sp>
        <p:nvSpPr>
          <p:cNvPr id="5" name="Zástupný symbol pro datum 4"/>
          <p:cNvSpPr>
            <a:spLocks noGrp="1"/>
          </p:cNvSpPr>
          <p:nvPr>
            <p:ph type="dt" idx="1"/>
          </p:nvPr>
        </p:nvSpPr>
        <p:spPr/>
        <p:txBody>
          <a:bodyPr/>
          <a:lstStyle/>
          <a:p>
            <a:fld id="{6D8F4F2B-F137-47BB-B83E-05478F07ACE1}" type="datetime1">
              <a:rPr lang="cs-CZ" smtClean="0"/>
              <a:t>22.05.2019</a:t>
            </a:fld>
            <a:endParaRPr lang="cs-CZ"/>
          </a:p>
        </p:txBody>
      </p:sp>
      <p:sp>
        <p:nvSpPr>
          <p:cNvPr id="6" name="Zástupný symbol pro zápatí 5"/>
          <p:cNvSpPr>
            <a:spLocks noGrp="1"/>
          </p:cNvSpPr>
          <p:nvPr>
            <p:ph type="ftr" sz="quarter" idx="4"/>
          </p:nvPr>
        </p:nvSpPr>
        <p:spPr/>
        <p:txBody>
          <a:bodyPr/>
          <a:lstStyle/>
          <a:p>
            <a:endParaRPr lang="cs-CZ"/>
          </a:p>
        </p:txBody>
      </p:sp>
      <p:sp>
        <p:nvSpPr>
          <p:cNvPr id="7" name="Zástupný symbol pro číslo snímku 6"/>
          <p:cNvSpPr>
            <a:spLocks noGrp="1"/>
          </p:cNvSpPr>
          <p:nvPr>
            <p:ph type="sldNum" sz="quarter" idx="5"/>
          </p:nvPr>
        </p:nvSpPr>
        <p:spPr/>
        <p:txBody>
          <a:bodyPr/>
          <a:lstStyle/>
          <a:p>
            <a:fld id="{A502CE04-932B-4561-95CF-06BE1B42BE9B}" type="slidenum">
              <a:rPr lang="cs-CZ" smtClean="0"/>
              <a:t>9</a:t>
            </a:fld>
            <a:endParaRPr lang="cs-CZ"/>
          </a:p>
        </p:txBody>
      </p:sp>
    </p:spTree>
    <p:extLst>
      <p:ext uri="{BB962C8B-B14F-4D97-AF65-F5344CB8AC3E}">
        <p14:creationId xmlns:p14="http://schemas.microsoft.com/office/powerpoint/2010/main" val="517532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sz="1200" dirty="0"/>
              <a:t>Stejně jako v měření v r. 2015 55 % lidí, kteří řešili exekuci, považuje jednání exekutora za korektní. Necelá pětina považuje jeho jednání za velmi nekorektní. U zprostředkované zkušenosti s exekutorem se jeho hodnocení zlepšilo, podle informací od rodiny či známých bylo v polovině případů korektní, před čtyřmi lety to bylo u necelé třetiny případů. </a:t>
            </a:r>
          </a:p>
          <a:p>
            <a:endParaRPr lang="cs-CZ" dirty="0"/>
          </a:p>
        </p:txBody>
      </p:sp>
      <p:sp>
        <p:nvSpPr>
          <p:cNvPr id="4" name="Zástupný symbol pro záhlaví 3"/>
          <p:cNvSpPr>
            <a:spLocks noGrp="1"/>
          </p:cNvSpPr>
          <p:nvPr>
            <p:ph type="hdr" sz="quarter"/>
          </p:nvPr>
        </p:nvSpPr>
        <p:spPr/>
        <p:txBody>
          <a:bodyPr/>
          <a:lstStyle/>
          <a:p>
            <a:r>
              <a:rPr lang="cs-CZ"/>
              <a:t>Text zápatí (edituje se v menu Vložení / Záhlaví a zápatí)</a:t>
            </a:r>
          </a:p>
        </p:txBody>
      </p:sp>
      <p:sp>
        <p:nvSpPr>
          <p:cNvPr id="5" name="Zástupný symbol pro datum 4"/>
          <p:cNvSpPr>
            <a:spLocks noGrp="1"/>
          </p:cNvSpPr>
          <p:nvPr>
            <p:ph type="dt" idx="1"/>
          </p:nvPr>
        </p:nvSpPr>
        <p:spPr/>
        <p:txBody>
          <a:bodyPr/>
          <a:lstStyle/>
          <a:p>
            <a:fld id="{6D8F4F2B-F137-47BB-B83E-05478F07ACE1}" type="datetime1">
              <a:rPr lang="cs-CZ" smtClean="0"/>
              <a:t>22.05.2019</a:t>
            </a:fld>
            <a:endParaRPr lang="cs-CZ"/>
          </a:p>
        </p:txBody>
      </p:sp>
      <p:sp>
        <p:nvSpPr>
          <p:cNvPr id="6" name="Zástupný symbol pro zápatí 5"/>
          <p:cNvSpPr>
            <a:spLocks noGrp="1"/>
          </p:cNvSpPr>
          <p:nvPr>
            <p:ph type="ftr" sz="quarter" idx="4"/>
          </p:nvPr>
        </p:nvSpPr>
        <p:spPr/>
        <p:txBody>
          <a:bodyPr/>
          <a:lstStyle/>
          <a:p>
            <a:endParaRPr lang="cs-CZ"/>
          </a:p>
        </p:txBody>
      </p:sp>
      <p:sp>
        <p:nvSpPr>
          <p:cNvPr id="7" name="Zástupný symbol pro číslo snímku 6"/>
          <p:cNvSpPr>
            <a:spLocks noGrp="1"/>
          </p:cNvSpPr>
          <p:nvPr>
            <p:ph type="sldNum" sz="quarter" idx="5"/>
          </p:nvPr>
        </p:nvSpPr>
        <p:spPr/>
        <p:txBody>
          <a:bodyPr/>
          <a:lstStyle/>
          <a:p>
            <a:fld id="{A502CE04-932B-4561-95CF-06BE1B42BE9B}" type="slidenum">
              <a:rPr lang="cs-CZ" smtClean="0"/>
              <a:t>10</a:t>
            </a:fld>
            <a:endParaRPr lang="cs-CZ"/>
          </a:p>
        </p:txBody>
      </p:sp>
    </p:spTree>
    <p:extLst>
      <p:ext uri="{BB962C8B-B14F-4D97-AF65-F5344CB8AC3E}">
        <p14:creationId xmlns:p14="http://schemas.microsoft.com/office/powerpoint/2010/main" val="2497629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sz="1200" dirty="0"/>
              <a:t>Uvedlo to 38 % těch, pro které bylo jednání exekutora korektní. Dalšími důvody pro hodnocení jsou slušnost exekutora a poskytnutí informací.</a:t>
            </a:r>
          </a:p>
          <a:p>
            <a:endParaRPr lang="cs-CZ" dirty="0"/>
          </a:p>
        </p:txBody>
      </p:sp>
      <p:sp>
        <p:nvSpPr>
          <p:cNvPr id="4" name="Zástupný symbol pro záhlaví 3"/>
          <p:cNvSpPr>
            <a:spLocks noGrp="1"/>
          </p:cNvSpPr>
          <p:nvPr>
            <p:ph type="hdr" sz="quarter"/>
          </p:nvPr>
        </p:nvSpPr>
        <p:spPr/>
        <p:txBody>
          <a:bodyPr/>
          <a:lstStyle/>
          <a:p>
            <a:r>
              <a:rPr lang="cs-CZ"/>
              <a:t>Text zápatí (edituje se v menu Vložení / Záhlaví a zápatí)</a:t>
            </a:r>
          </a:p>
        </p:txBody>
      </p:sp>
      <p:sp>
        <p:nvSpPr>
          <p:cNvPr id="5" name="Zástupný symbol pro datum 4"/>
          <p:cNvSpPr>
            <a:spLocks noGrp="1"/>
          </p:cNvSpPr>
          <p:nvPr>
            <p:ph type="dt" idx="1"/>
          </p:nvPr>
        </p:nvSpPr>
        <p:spPr/>
        <p:txBody>
          <a:bodyPr/>
          <a:lstStyle/>
          <a:p>
            <a:fld id="{6D8F4F2B-F137-47BB-B83E-05478F07ACE1}" type="datetime1">
              <a:rPr lang="cs-CZ" smtClean="0"/>
              <a:t>22.05.2019</a:t>
            </a:fld>
            <a:endParaRPr lang="cs-CZ"/>
          </a:p>
        </p:txBody>
      </p:sp>
      <p:sp>
        <p:nvSpPr>
          <p:cNvPr id="6" name="Zástupný symbol pro zápatí 5"/>
          <p:cNvSpPr>
            <a:spLocks noGrp="1"/>
          </p:cNvSpPr>
          <p:nvPr>
            <p:ph type="ftr" sz="quarter" idx="4"/>
          </p:nvPr>
        </p:nvSpPr>
        <p:spPr/>
        <p:txBody>
          <a:bodyPr/>
          <a:lstStyle/>
          <a:p>
            <a:endParaRPr lang="cs-CZ"/>
          </a:p>
        </p:txBody>
      </p:sp>
      <p:sp>
        <p:nvSpPr>
          <p:cNvPr id="7" name="Zástupný symbol pro číslo snímku 6"/>
          <p:cNvSpPr>
            <a:spLocks noGrp="1"/>
          </p:cNvSpPr>
          <p:nvPr>
            <p:ph type="sldNum" sz="quarter" idx="5"/>
          </p:nvPr>
        </p:nvSpPr>
        <p:spPr/>
        <p:txBody>
          <a:bodyPr/>
          <a:lstStyle/>
          <a:p>
            <a:fld id="{A502CE04-932B-4561-95CF-06BE1B42BE9B}" type="slidenum">
              <a:rPr lang="cs-CZ" smtClean="0"/>
              <a:t>11</a:t>
            </a:fld>
            <a:endParaRPr lang="cs-CZ"/>
          </a:p>
        </p:txBody>
      </p:sp>
    </p:spTree>
    <p:extLst>
      <p:ext uri="{BB962C8B-B14F-4D97-AF65-F5344CB8AC3E}">
        <p14:creationId xmlns:p14="http://schemas.microsoft.com/office/powerpoint/2010/main" val="1400719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dirty="0"/>
              <a:t>Lidé řešící exekuci se nejčastěji setkali s poplatkem exekutora a právníků, který výrazně nadhodnotil dluh</a:t>
            </a: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dirty="0"/>
              <a:t>A více než polovina postižených exekucí zažila situaci, kdy byl dluh navýšen o vysoké úroky a sankce ze strany věřitele (55 %). Polovina lidí se cítila být nedostatečně informována, nedůstojné jednání zažila třetina lidí. </a:t>
            </a:r>
          </a:p>
          <a:p>
            <a:endParaRPr lang="cs-CZ" dirty="0"/>
          </a:p>
        </p:txBody>
      </p:sp>
      <p:sp>
        <p:nvSpPr>
          <p:cNvPr id="4" name="Zástupný symbol pro záhlaví 3"/>
          <p:cNvSpPr>
            <a:spLocks noGrp="1"/>
          </p:cNvSpPr>
          <p:nvPr>
            <p:ph type="hdr" sz="quarter"/>
          </p:nvPr>
        </p:nvSpPr>
        <p:spPr/>
        <p:txBody>
          <a:bodyPr/>
          <a:lstStyle/>
          <a:p>
            <a:r>
              <a:rPr lang="cs-CZ"/>
              <a:t>Text zápatí (edituje se v menu Vložení / Záhlaví a zápatí)</a:t>
            </a:r>
          </a:p>
        </p:txBody>
      </p:sp>
      <p:sp>
        <p:nvSpPr>
          <p:cNvPr id="5" name="Zástupný symbol pro datum 4"/>
          <p:cNvSpPr>
            <a:spLocks noGrp="1"/>
          </p:cNvSpPr>
          <p:nvPr>
            <p:ph type="dt" idx="1"/>
          </p:nvPr>
        </p:nvSpPr>
        <p:spPr/>
        <p:txBody>
          <a:bodyPr/>
          <a:lstStyle/>
          <a:p>
            <a:fld id="{6D8F4F2B-F137-47BB-B83E-05478F07ACE1}" type="datetime1">
              <a:rPr lang="cs-CZ" smtClean="0"/>
              <a:t>22.05.2019</a:t>
            </a:fld>
            <a:endParaRPr lang="cs-CZ"/>
          </a:p>
        </p:txBody>
      </p:sp>
      <p:sp>
        <p:nvSpPr>
          <p:cNvPr id="6" name="Zástupný symbol pro zápatí 5"/>
          <p:cNvSpPr>
            <a:spLocks noGrp="1"/>
          </p:cNvSpPr>
          <p:nvPr>
            <p:ph type="ftr" sz="quarter" idx="4"/>
          </p:nvPr>
        </p:nvSpPr>
        <p:spPr/>
        <p:txBody>
          <a:bodyPr/>
          <a:lstStyle/>
          <a:p>
            <a:endParaRPr lang="cs-CZ"/>
          </a:p>
        </p:txBody>
      </p:sp>
      <p:sp>
        <p:nvSpPr>
          <p:cNvPr id="7" name="Zástupný symbol pro číslo snímku 6"/>
          <p:cNvSpPr>
            <a:spLocks noGrp="1"/>
          </p:cNvSpPr>
          <p:nvPr>
            <p:ph type="sldNum" sz="quarter" idx="5"/>
          </p:nvPr>
        </p:nvSpPr>
        <p:spPr/>
        <p:txBody>
          <a:bodyPr/>
          <a:lstStyle/>
          <a:p>
            <a:fld id="{A502CE04-932B-4561-95CF-06BE1B42BE9B}" type="slidenum">
              <a:rPr lang="cs-CZ" smtClean="0"/>
              <a:t>12</a:t>
            </a:fld>
            <a:endParaRPr lang="cs-CZ"/>
          </a:p>
        </p:txBody>
      </p:sp>
    </p:spTree>
    <p:extLst>
      <p:ext uri="{BB962C8B-B14F-4D97-AF65-F5344CB8AC3E}">
        <p14:creationId xmlns:p14="http://schemas.microsoft.com/office/powerpoint/2010/main" val="1807168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dirty="0"/>
              <a:t>Podle 76 % Čechů exekutor zastupuje věřitele. 16% lidí se domnívá, že exekutor zastupuje stát ve sportu věřitele a dlužníka.  </a:t>
            </a:r>
            <a:endParaRPr lang="cs-CZ" sz="1200" b="1" dirty="0"/>
          </a:p>
          <a:p>
            <a:endParaRPr lang="cs-CZ" dirty="0"/>
          </a:p>
        </p:txBody>
      </p:sp>
      <p:sp>
        <p:nvSpPr>
          <p:cNvPr id="4" name="Zástupný symbol pro záhlaví 3"/>
          <p:cNvSpPr>
            <a:spLocks noGrp="1"/>
          </p:cNvSpPr>
          <p:nvPr>
            <p:ph type="hdr" sz="quarter"/>
          </p:nvPr>
        </p:nvSpPr>
        <p:spPr/>
        <p:txBody>
          <a:bodyPr/>
          <a:lstStyle/>
          <a:p>
            <a:r>
              <a:rPr lang="cs-CZ"/>
              <a:t>Text zápatí (edituje se v menu Vložení / Záhlaví a zápatí)</a:t>
            </a:r>
          </a:p>
        </p:txBody>
      </p:sp>
      <p:sp>
        <p:nvSpPr>
          <p:cNvPr id="5" name="Zástupný symbol pro datum 4"/>
          <p:cNvSpPr>
            <a:spLocks noGrp="1"/>
          </p:cNvSpPr>
          <p:nvPr>
            <p:ph type="dt" idx="1"/>
          </p:nvPr>
        </p:nvSpPr>
        <p:spPr/>
        <p:txBody>
          <a:bodyPr/>
          <a:lstStyle/>
          <a:p>
            <a:fld id="{6D8F4F2B-F137-47BB-B83E-05478F07ACE1}" type="datetime1">
              <a:rPr lang="cs-CZ" smtClean="0"/>
              <a:t>22.05.2019</a:t>
            </a:fld>
            <a:endParaRPr lang="cs-CZ"/>
          </a:p>
        </p:txBody>
      </p:sp>
      <p:sp>
        <p:nvSpPr>
          <p:cNvPr id="6" name="Zástupný symbol pro zápatí 5"/>
          <p:cNvSpPr>
            <a:spLocks noGrp="1"/>
          </p:cNvSpPr>
          <p:nvPr>
            <p:ph type="ftr" sz="quarter" idx="4"/>
          </p:nvPr>
        </p:nvSpPr>
        <p:spPr/>
        <p:txBody>
          <a:bodyPr/>
          <a:lstStyle/>
          <a:p>
            <a:endParaRPr lang="cs-CZ"/>
          </a:p>
        </p:txBody>
      </p:sp>
      <p:sp>
        <p:nvSpPr>
          <p:cNvPr id="7" name="Zástupný symbol pro číslo snímku 6"/>
          <p:cNvSpPr>
            <a:spLocks noGrp="1"/>
          </p:cNvSpPr>
          <p:nvPr>
            <p:ph type="sldNum" sz="quarter" idx="5"/>
          </p:nvPr>
        </p:nvSpPr>
        <p:spPr/>
        <p:txBody>
          <a:bodyPr/>
          <a:lstStyle/>
          <a:p>
            <a:fld id="{A502CE04-932B-4561-95CF-06BE1B42BE9B}" type="slidenum">
              <a:rPr lang="cs-CZ" smtClean="0"/>
              <a:t>14</a:t>
            </a:fld>
            <a:endParaRPr lang="cs-CZ"/>
          </a:p>
        </p:txBody>
      </p:sp>
    </p:spTree>
    <p:extLst>
      <p:ext uri="{BB962C8B-B14F-4D97-AF65-F5344CB8AC3E}">
        <p14:creationId xmlns:p14="http://schemas.microsoft.com/office/powerpoint/2010/main" val="735668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adpis na střed">
    <p:spTree>
      <p:nvGrpSpPr>
        <p:cNvPr id="1" name=""/>
        <p:cNvGrpSpPr/>
        <p:nvPr/>
      </p:nvGrpSpPr>
      <p:grpSpPr>
        <a:xfrm>
          <a:off x="0" y="0"/>
          <a:ext cx="0" cy="0"/>
          <a:chOff x="0" y="0"/>
          <a:chExt cx="0" cy="0"/>
        </a:xfrm>
      </p:grpSpPr>
      <p:sp>
        <p:nvSpPr>
          <p:cNvPr id="7" name="Nadpis 1"/>
          <p:cNvSpPr>
            <a:spLocks noGrp="1"/>
          </p:cNvSpPr>
          <p:nvPr>
            <p:ph type="ctrTitle"/>
          </p:nvPr>
        </p:nvSpPr>
        <p:spPr>
          <a:xfrm>
            <a:off x="815340" y="421657"/>
            <a:ext cx="10561320" cy="5400691"/>
          </a:xfrm>
          <a:prstGeom prst="rect">
            <a:avLst/>
          </a:prstGeom>
        </p:spPr>
        <p:txBody>
          <a:bodyPr wrap="square" lIns="90000" tIns="46800" rIns="90000" bIns="46800" anchor="ctr" anchorCtr="0">
            <a:normAutofit/>
          </a:bodyPr>
          <a:lstStyle>
            <a:lvl1pPr algn="ctr">
              <a:defRPr sz="5000">
                <a:solidFill>
                  <a:srgbClr val="009FE3"/>
                </a:solidFill>
              </a:defRPr>
            </a:lvl1pPr>
          </a:lstStyle>
          <a:p>
            <a:r>
              <a:rPr lang="cs-CZ"/>
              <a:t>Kliknutím lze upravit styl.</a:t>
            </a:r>
            <a:endParaRPr lang="cs-CZ" dirty="0"/>
          </a:p>
        </p:txBody>
      </p:sp>
      <p:sp>
        <p:nvSpPr>
          <p:cNvPr id="8"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pPr/>
              <a:t>‹#›</a:t>
            </a:fld>
            <a:endParaRPr lang="cs-CZ" dirty="0"/>
          </a:p>
        </p:txBody>
      </p:sp>
      <p:sp>
        <p:nvSpPr>
          <p:cNvPr id="4"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
        <p:nvSpPr>
          <p:cNvPr id="5"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Tree>
    <p:extLst>
      <p:ext uri="{BB962C8B-B14F-4D97-AF65-F5344CB8AC3E}">
        <p14:creationId xmlns:p14="http://schemas.microsoft.com/office/powerpoint/2010/main" val="157265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7" name="Nadpis 1"/>
          <p:cNvSpPr>
            <a:spLocks noGrp="1"/>
          </p:cNvSpPr>
          <p:nvPr>
            <p:ph type="ctrTitle"/>
          </p:nvPr>
        </p:nvSpPr>
        <p:spPr>
          <a:xfrm>
            <a:off x="815340" y="368610"/>
            <a:ext cx="10561320" cy="1181585"/>
          </a:xfrm>
          <a:prstGeom prst="rect">
            <a:avLst/>
          </a:prstGeom>
        </p:spPr>
        <p:txBody>
          <a:bodyPr wrap="square" lIns="90000" tIns="46800" rIns="90000" bIns="46800">
            <a:normAutofit/>
          </a:bodyPr>
          <a:lstStyle>
            <a:lvl1pPr algn="l">
              <a:defRPr sz="4000">
                <a:solidFill>
                  <a:srgbClr val="009FE3"/>
                </a:solidFill>
              </a:defRPr>
            </a:lvl1pPr>
          </a:lstStyle>
          <a:p>
            <a:r>
              <a:rPr lang="cs-CZ" dirty="0"/>
              <a:t>Klepnutím lze upravit styl předlohy nadpisů.</a:t>
            </a:r>
          </a:p>
        </p:txBody>
      </p:sp>
      <p:sp>
        <p:nvSpPr>
          <p:cNvPr id="8"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pPr/>
              <a:t>‹#›</a:t>
            </a:fld>
            <a:endParaRPr lang="cs-CZ" dirty="0"/>
          </a:p>
        </p:txBody>
      </p:sp>
      <p:sp>
        <p:nvSpPr>
          <p:cNvPr id="9" name="Zástupný symbol pro obsah 2"/>
          <p:cNvSpPr>
            <a:spLocks noGrp="1"/>
          </p:cNvSpPr>
          <p:nvPr>
            <p:ph idx="1"/>
          </p:nvPr>
        </p:nvSpPr>
        <p:spPr>
          <a:xfrm>
            <a:off x="815326" y="1548384"/>
            <a:ext cx="10561349" cy="4803648"/>
          </a:xfrm>
          <a:prstGeom prst="rect">
            <a:avLst/>
          </a:prstGeom>
        </p:spPr>
        <p:txBody>
          <a:bodyPr>
            <a:normAutofit/>
          </a:bodyPr>
          <a:lstStyle>
            <a:lvl1pPr marL="341313" indent="-342900">
              <a:buClrTx/>
              <a:buFont typeface="Wingdings" pitchFamily="2" charset="2"/>
              <a:buChar char="§"/>
              <a:defRPr/>
            </a:lvl1pPr>
            <a:lvl2pPr marL="741363" indent="-285750">
              <a:buClr>
                <a:schemeClr val="accent6"/>
              </a:buClr>
              <a:buFont typeface="Wingdings" pitchFamily="2" charset="2"/>
              <a:buChar char="§"/>
              <a:defRPr/>
            </a:lvl2pPr>
            <a:lvl3pPr marL="1141413" indent="-228600">
              <a:buClrTx/>
              <a:buFont typeface="Wingdings" pitchFamily="2" charset="2"/>
              <a:buChar char="§"/>
              <a:defRPr/>
            </a:lvl3pPr>
            <a:lvl4pPr marL="1598613" indent="-228600">
              <a:buClr>
                <a:srgbClr val="00B0F0"/>
              </a:buClr>
              <a:buFont typeface="Wingdings" pitchFamily="2" charset="2"/>
              <a:buChar char="§"/>
              <a:defRPr/>
            </a:lvl4pPr>
            <a:lvl5pPr marL="2055813" indent="-228600">
              <a:buClrTx/>
              <a:buFont typeface="Wingdings" pitchFamily="2" charset="2"/>
              <a:buChar char="§"/>
              <a:defRPr/>
            </a:lvl5pPr>
          </a:lstStyle>
          <a:p>
            <a:pPr lvl="0"/>
            <a:r>
              <a:rPr lang="cs-CZ" dirty="0"/>
              <a:t>Klepnutím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5"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
        <p:nvSpPr>
          <p:cNvPr id="6"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Tree>
    <p:extLst>
      <p:ext uri="{BB962C8B-B14F-4D97-AF65-F5344CB8AC3E}">
        <p14:creationId xmlns:p14="http://schemas.microsoft.com/office/powerpoint/2010/main" val="1403744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va sloupce">
    <p:spTree>
      <p:nvGrpSpPr>
        <p:cNvPr id="1" name=""/>
        <p:cNvGrpSpPr/>
        <p:nvPr/>
      </p:nvGrpSpPr>
      <p:grpSpPr>
        <a:xfrm>
          <a:off x="0" y="0"/>
          <a:ext cx="0" cy="0"/>
          <a:chOff x="0" y="0"/>
          <a:chExt cx="0" cy="0"/>
        </a:xfrm>
      </p:grpSpPr>
      <p:sp>
        <p:nvSpPr>
          <p:cNvPr id="9" name="Nadpis 1"/>
          <p:cNvSpPr>
            <a:spLocks noGrp="1"/>
          </p:cNvSpPr>
          <p:nvPr>
            <p:ph type="ctrTitle"/>
          </p:nvPr>
        </p:nvSpPr>
        <p:spPr>
          <a:xfrm>
            <a:off x="815340" y="368609"/>
            <a:ext cx="10561320" cy="1267310"/>
          </a:xfrm>
          <a:prstGeom prst="rect">
            <a:avLst/>
          </a:prstGeom>
        </p:spPr>
        <p:txBody>
          <a:bodyPr wrap="square" lIns="90000" tIns="46800" rIns="90000" bIns="46800">
            <a:normAutofit/>
          </a:bodyPr>
          <a:lstStyle>
            <a:lvl1pPr algn="l">
              <a:defRPr sz="4000">
                <a:solidFill>
                  <a:srgbClr val="009FE3"/>
                </a:solidFill>
              </a:defRPr>
            </a:lvl1pPr>
          </a:lstStyle>
          <a:p>
            <a:r>
              <a:rPr lang="cs-CZ" dirty="0"/>
              <a:t>Klepnutím lze upravit styl předlohy nadpisů.</a:t>
            </a:r>
          </a:p>
        </p:txBody>
      </p:sp>
      <p:sp>
        <p:nvSpPr>
          <p:cNvPr id="11" name="Zástupný symbol pro obsah 2"/>
          <p:cNvSpPr>
            <a:spLocks noGrp="1"/>
          </p:cNvSpPr>
          <p:nvPr>
            <p:ph sz="half" idx="1" hasCustomPrompt="1"/>
          </p:nvPr>
        </p:nvSpPr>
        <p:spPr>
          <a:xfrm>
            <a:off x="815326" y="1645920"/>
            <a:ext cx="5040644" cy="4504849"/>
          </a:xfrm>
          <a:prstGeom prst="rect">
            <a:avLst/>
          </a:prstGeom>
        </p:spPr>
        <p:txBody>
          <a:bodyPr>
            <a:normAutofit/>
          </a:bodyPr>
          <a:lstStyle>
            <a:lvl1pPr marL="341313" indent="-342900">
              <a:buFont typeface="Wingdings" pitchFamily="2" charset="2"/>
              <a:buChar char="§"/>
              <a:defRPr sz="2800"/>
            </a:lvl1pPr>
            <a:lvl2pPr marL="741363" indent="-285750">
              <a:buClr>
                <a:schemeClr val="accent6"/>
              </a:buClr>
              <a:buFont typeface="Wingdings" pitchFamily="2" charset="2"/>
              <a:buChar char="§"/>
              <a:defRPr sz="2400"/>
            </a:lvl2pPr>
            <a:lvl3pPr marL="1141413" indent="-228600">
              <a:buFont typeface="Wingdings" pitchFamily="2" charset="2"/>
              <a:buChar char="§"/>
              <a:defRPr sz="2000"/>
            </a:lvl3pPr>
            <a:lvl4pPr marL="1598613" indent="-228600">
              <a:buClr>
                <a:srgbClr val="00B0F0"/>
              </a:buClr>
              <a:buFont typeface="Wingdings" pitchFamily="2" charset="2"/>
              <a:buChar char="§"/>
              <a:defRPr sz="1800"/>
            </a:lvl4pPr>
            <a:lvl5pPr marL="2055813" indent="-228600">
              <a:buFont typeface="Wingdings" pitchFamily="2" charset="2"/>
              <a:buChar char="§"/>
              <a:defRPr sz="1800"/>
            </a:lvl5pPr>
            <a:lvl6pPr>
              <a:defRPr sz="1800"/>
            </a:lvl6pPr>
            <a:lvl7pPr>
              <a:defRPr sz="1800"/>
            </a:lvl7pPr>
            <a:lvl8pPr>
              <a:defRPr sz="1800"/>
            </a:lvl8pPr>
            <a:lvl9pPr>
              <a:defRPr sz="1800"/>
            </a:lvl9pPr>
          </a:lstStyle>
          <a:p>
            <a:pPr lvl="0"/>
            <a:r>
              <a:rPr lang="cs-CZ" dirty="0"/>
              <a:t>Klepnutím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12" name="Zástupný symbol pro obsah 2"/>
          <p:cNvSpPr>
            <a:spLocks noGrp="1"/>
          </p:cNvSpPr>
          <p:nvPr>
            <p:ph sz="half" idx="11" hasCustomPrompt="1"/>
          </p:nvPr>
        </p:nvSpPr>
        <p:spPr>
          <a:xfrm>
            <a:off x="6336031" y="1645920"/>
            <a:ext cx="5040644" cy="4497705"/>
          </a:xfrm>
          <a:prstGeom prst="rect">
            <a:avLst/>
          </a:prstGeom>
        </p:spPr>
        <p:txBody>
          <a:bodyPr>
            <a:normAutofit/>
          </a:bodyPr>
          <a:lstStyle>
            <a:lvl1pPr marL="341313" indent="-342900">
              <a:buFont typeface="Wingdings" pitchFamily="2" charset="2"/>
              <a:buChar char="§"/>
              <a:defRPr sz="2800"/>
            </a:lvl1pPr>
            <a:lvl2pPr marL="741363" indent="-285750">
              <a:buClr>
                <a:schemeClr val="accent6"/>
              </a:buClr>
              <a:buFont typeface="Wingdings" pitchFamily="2" charset="2"/>
              <a:buChar char="§"/>
              <a:defRPr sz="2400"/>
            </a:lvl2pPr>
            <a:lvl3pPr marL="1141413" indent="-228600">
              <a:buFont typeface="Wingdings" pitchFamily="2" charset="2"/>
              <a:buChar char="§"/>
              <a:defRPr sz="2000"/>
            </a:lvl3pPr>
            <a:lvl4pPr marL="1598613" indent="-228600">
              <a:buClr>
                <a:srgbClr val="00B0F0"/>
              </a:buClr>
              <a:buFont typeface="Wingdings" pitchFamily="2" charset="2"/>
              <a:buChar char="§"/>
              <a:defRPr sz="1800"/>
            </a:lvl4pPr>
            <a:lvl5pPr marL="2055813" indent="-228600">
              <a:buFont typeface="Wingdings" pitchFamily="2" charset="2"/>
              <a:buChar char="§"/>
              <a:defRPr sz="1800"/>
            </a:lvl5pPr>
            <a:lvl6pPr>
              <a:defRPr sz="1800"/>
            </a:lvl6pPr>
            <a:lvl7pPr>
              <a:defRPr sz="1800"/>
            </a:lvl7pPr>
            <a:lvl8pPr>
              <a:defRPr sz="1800"/>
            </a:lvl8pPr>
            <a:lvl9pPr>
              <a:defRPr sz="1800"/>
            </a:lvl9pPr>
          </a:lstStyle>
          <a:p>
            <a:pPr lvl="0"/>
            <a:r>
              <a:rPr lang="cs-CZ" dirty="0"/>
              <a:t>Klepnutím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6"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pPr/>
              <a:t>‹#›</a:t>
            </a:fld>
            <a:endParaRPr lang="cs-CZ" dirty="0"/>
          </a:p>
        </p:txBody>
      </p:sp>
      <p:sp>
        <p:nvSpPr>
          <p:cNvPr id="7"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
        <p:nvSpPr>
          <p:cNvPr id="8"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Tree>
    <p:extLst>
      <p:ext uri="{BB962C8B-B14F-4D97-AF65-F5344CB8AC3E}">
        <p14:creationId xmlns:p14="http://schemas.microsoft.com/office/powerpoint/2010/main" val="1614367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ázdné">
    <p:spTree>
      <p:nvGrpSpPr>
        <p:cNvPr id="1" name=""/>
        <p:cNvGrpSpPr/>
        <p:nvPr/>
      </p:nvGrpSpPr>
      <p:grpSpPr>
        <a:xfrm>
          <a:off x="0" y="0"/>
          <a:ext cx="0" cy="0"/>
          <a:chOff x="0" y="0"/>
          <a:chExt cx="0" cy="0"/>
        </a:xfrm>
      </p:grpSpPr>
      <p:sp>
        <p:nvSpPr>
          <p:cNvPr id="2"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pPr/>
              <a:t>‹#›</a:t>
            </a:fld>
            <a:endParaRPr lang="cs-CZ" dirty="0"/>
          </a:p>
        </p:txBody>
      </p:sp>
      <p:sp>
        <p:nvSpPr>
          <p:cNvPr id="3"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
        <p:nvSpPr>
          <p:cNvPr id="4"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Tree>
    <p:extLst>
      <p:ext uri="{BB962C8B-B14F-4D97-AF65-F5344CB8AC3E}">
        <p14:creationId xmlns:p14="http://schemas.microsoft.com/office/powerpoint/2010/main" val="2474857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adpis na střed">
    <p:spTree>
      <p:nvGrpSpPr>
        <p:cNvPr id="1" name=""/>
        <p:cNvGrpSpPr/>
        <p:nvPr/>
      </p:nvGrpSpPr>
      <p:grpSpPr>
        <a:xfrm>
          <a:off x="0" y="0"/>
          <a:ext cx="0" cy="0"/>
          <a:chOff x="0" y="0"/>
          <a:chExt cx="0" cy="0"/>
        </a:xfrm>
      </p:grpSpPr>
      <p:sp>
        <p:nvSpPr>
          <p:cNvPr id="4" name="Nadpis 1"/>
          <p:cNvSpPr>
            <a:spLocks noGrp="1"/>
          </p:cNvSpPr>
          <p:nvPr>
            <p:ph type="ctrTitle"/>
          </p:nvPr>
        </p:nvSpPr>
        <p:spPr>
          <a:xfrm>
            <a:off x="815340" y="421657"/>
            <a:ext cx="10561320" cy="5019199"/>
          </a:xfrm>
          <a:prstGeom prst="rect">
            <a:avLst/>
          </a:prstGeom>
        </p:spPr>
        <p:txBody>
          <a:bodyPr wrap="square" lIns="90000" tIns="46800" rIns="90000" bIns="46800" anchor="ctr" anchorCtr="0">
            <a:normAutofit/>
          </a:bodyPr>
          <a:lstStyle>
            <a:lvl1pPr algn="ctr">
              <a:defRPr sz="5000">
                <a:solidFill>
                  <a:schemeClr val="bg1"/>
                </a:solidFill>
              </a:defRPr>
            </a:lvl1pPr>
          </a:lstStyle>
          <a:p>
            <a:r>
              <a:rPr lang="cs-CZ" dirty="0"/>
              <a:t>Klepnutím lze upravit styl předlohy nadpisů.</a:t>
            </a:r>
          </a:p>
        </p:txBody>
      </p:sp>
    </p:spTree>
    <p:extLst>
      <p:ext uri="{BB962C8B-B14F-4D97-AF65-F5344CB8AC3E}">
        <p14:creationId xmlns:p14="http://schemas.microsoft.com/office/powerpoint/2010/main" val="1288594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adpis + podnadpis">
    <p:spTree>
      <p:nvGrpSpPr>
        <p:cNvPr id="1" name=""/>
        <p:cNvGrpSpPr/>
        <p:nvPr/>
      </p:nvGrpSpPr>
      <p:grpSpPr>
        <a:xfrm>
          <a:off x="0" y="0"/>
          <a:ext cx="0" cy="0"/>
          <a:chOff x="0" y="0"/>
          <a:chExt cx="0" cy="0"/>
        </a:xfrm>
      </p:grpSpPr>
      <p:sp>
        <p:nvSpPr>
          <p:cNvPr id="7" name="Podnadpis 2"/>
          <p:cNvSpPr>
            <a:spLocks noGrp="1"/>
          </p:cNvSpPr>
          <p:nvPr>
            <p:ph type="subTitle" idx="1"/>
          </p:nvPr>
        </p:nvSpPr>
        <p:spPr>
          <a:xfrm>
            <a:off x="815340" y="1988821"/>
            <a:ext cx="10561320" cy="1554819"/>
          </a:xfrm>
          <a:prstGeom prst="rect">
            <a:avLst/>
          </a:prstGeom>
        </p:spPr>
        <p:txBody>
          <a:bodyPr>
            <a:normAutofit/>
          </a:bodyPr>
          <a:lstStyle>
            <a:lvl1pPr marL="0" indent="0" algn="l">
              <a:buNone/>
              <a:defRPr sz="28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cs-CZ" dirty="0"/>
              <a:t>Klepnutím lze upravit styl předlohy podnadpisů.</a:t>
            </a:r>
          </a:p>
        </p:txBody>
      </p:sp>
      <p:sp>
        <p:nvSpPr>
          <p:cNvPr id="8" name="Nadpis 1"/>
          <p:cNvSpPr>
            <a:spLocks noGrp="1"/>
          </p:cNvSpPr>
          <p:nvPr>
            <p:ph type="ctrTitle"/>
          </p:nvPr>
        </p:nvSpPr>
        <p:spPr>
          <a:xfrm>
            <a:off x="815340" y="368609"/>
            <a:ext cx="10561320" cy="1440180"/>
          </a:xfrm>
          <a:prstGeom prst="rect">
            <a:avLst/>
          </a:prstGeom>
        </p:spPr>
        <p:txBody>
          <a:bodyPr wrap="square" lIns="90000" tIns="46800" rIns="90000" bIns="46800">
            <a:normAutofit/>
          </a:bodyPr>
          <a:lstStyle>
            <a:lvl1pPr algn="l">
              <a:defRPr sz="5000">
                <a:solidFill>
                  <a:schemeClr val="bg1"/>
                </a:solidFill>
              </a:defRPr>
            </a:lvl1pPr>
          </a:lstStyle>
          <a:p>
            <a:r>
              <a:rPr lang="cs-CZ" dirty="0"/>
              <a:t>Klepnutím lze upravit styl předlohy nadpisů.</a:t>
            </a:r>
          </a:p>
        </p:txBody>
      </p:sp>
    </p:spTree>
    <p:extLst>
      <p:ext uri="{BB962C8B-B14F-4D97-AF65-F5344CB8AC3E}">
        <p14:creationId xmlns:p14="http://schemas.microsoft.com/office/powerpoint/2010/main" val="179421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adpis na střed">
    <p:spTree>
      <p:nvGrpSpPr>
        <p:cNvPr id="1" name=""/>
        <p:cNvGrpSpPr/>
        <p:nvPr/>
      </p:nvGrpSpPr>
      <p:grpSpPr>
        <a:xfrm>
          <a:off x="0" y="0"/>
          <a:ext cx="0" cy="0"/>
          <a:chOff x="0" y="0"/>
          <a:chExt cx="0" cy="0"/>
        </a:xfrm>
      </p:grpSpPr>
      <p:sp>
        <p:nvSpPr>
          <p:cNvPr id="3" name="Nadpis 1"/>
          <p:cNvSpPr>
            <a:spLocks noGrp="1"/>
          </p:cNvSpPr>
          <p:nvPr>
            <p:ph type="ctrTitle"/>
          </p:nvPr>
        </p:nvSpPr>
        <p:spPr>
          <a:xfrm>
            <a:off x="815340" y="421657"/>
            <a:ext cx="10561320" cy="5019199"/>
          </a:xfrm>
          <a:prstGeom prst="rect">
            <a:avLst/>
          </a:prstGeom>
        </p:spPr>
        <p:txBody>
          <a:bodyPr wrap="square" lIns="90000" tIns="46800" rIns="90000" bIns="46800" anchor="ctr" anchorCtr="0">
            <a:normAutofit/>
          </a:bodyPr>
          <a:lstStyle>
            <a:lvl1pPr algn="ctr">
              <a:defRPr sz="5000">
                <a:solidFill>
                  <a:schemeClr val="bg1"/>
                </a:solidFill>
              </a:defRPr>
            </a:lvl1pPr>
          </a:lstStyle>
          <a:p>
            <a:r>
              <a:rPr lang="cs-CZ" dirty="0"/>
              <a:t>Klepnutím lze upravit styl předlohy nadpisů.</a:t>
            </a:r>
          </a:p>
        </p:txBody>
      </p:sp>
    </p:spTree>
    <p:extLst>
      <p:ext uri="{BB962C8B-B14F-4D97-AF65-F5344CB8AC3E}">
        <p14:creationId xmlns:p14="http://schemas.microsoft.com/office/powerpoint/2010/main" val="4185328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adpis + podnadpis">
    <p:spTree>
      <p:nvGrpSpPr>
        <p:cNvPr id="1" name=""/>
        <p:cNvGrpSpPr/>
        <p:nvPr/>
      </p:nvGrpSpPr>
      <p:grpSpPr>
        <a:xfrm>
          <a:off x="0" y="0"/>
          <a:ext cx="0" cy="0"/>
          <a:chOff x="0" y="0"/>
          <a:chExt cx="0" cy="0"/>
        </a:xfrm>
      </p:grpSpPr>
      <p:sp>
        <p:nvSpPr>
          <p:cNvPr id="9" name="Podnadpis 2"/>
          <p:cNvSpPr>
            <a:spLocks noGrp="1"/>
          </p:cNvSpPr>
          <p:nvPr>
            <p:ph type="subTitle" idx="1"/>
          </p:nvPr>
        </p:nvSpPr>
        <p:spPr>
          <a:xfrm>
            <a:off x="815340" y="1988820"/>
            <a:ext cx="10561320" cy="1704500"/>
          </a:xfrm>
          <a:prstGeom prst="rect">
            <a:avLst/>
          </a:prstGeom>
        </p:spPr>
        <p:txBody>
          <a:bodyPr>
            <a:normAutofit/>
          </a:bodyPr>
          <a:lstStyle>
            <a:lvl1pPr marL="0" indent="0" algn="l">
              <a:buNone/>
              <a:defRPr sz="28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cs-CZ" dirty="0"/>
              <a:t>Klepnutím lze upravit styl předlohy podnadpisů.</a:t>
            </a:r>
          </a:p>
        </p:txBody>
      </p:sp>
      <p:sp>
        <p:nvSpPr>
          <p:cNvPr id="10" name="Nadpis 1"/>
          <p:cNvSpPr>
            <a:spLocks noGrp="1"/>
          </p:cNvSpPr>
          <p:nvPr>
            <p:ph type="ctrTitle"/>
          </p:nvPr>
        </p:nvSpPr>
        <p:spPr>
          <a:xfrm>
            <a:off x="815340" y="368609"/>
            <a:ext cx="10561320" cy="1440180"/>
          </a:xfrm>
          <a:prstGeom prst="rect">
            <a:avLst/>
          </a:prstGeom>
        </p:spPr>
        <p:txBody>
          <a:bodyPr wrap="square" lIns="90000" tIns="46800" rIns="90000" bIns="46800">
            <a:normAutofit/>
          </a:bodyPr>
          <a:lstStyle>
            <a:lvl1pPr algn="l">
              <a:defRPr sz="5000">
                <a:solidFill>
                  <a:schemeClr val="bg1"/>
                </a:solidFill>
              </a:defRPr>
            </a:lvl1pPr>
          </a:lstStyle>
          <a:p>
            <a:r>
              <a:rPr lang="cs-CZ" dirty="0"/>
              <a:t>Klepnutím lze upravit styl předlohy nadpisů.</a:t>
            </a:r>
          </a:p>
        </p:txBody>
      </p:sp>
    </p:spTree>
    <p:extLst>
      <p:ext uri="{BB962C8B-B14F-4D97-AF65-F5344CB8AC3E}">
        <p14:creationId xmlns:p14="http://schemas.microsoft.com/office/powerpoint/2010/main" val="877303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adpis na střed">
    <p:spTree>
      <p:nvGrpSpPr>
        <p:cNvPr id="1" name=""/>
        <p:cNvGrpSpPr/>
        <p:nvPr/>
      </p:nvGrpSpPr>
      <p:grpSpPr>
        <a:xfrm>
          <a:off x="0" y="0"/>
          <a:ext cx="0" cy="0"/>
          <a:chOff x="0" y="0"/>
          <a:chExt cx="0" cy="0"/>
        </a:xfrm>
      </p:grpSpPr>
      <p:sp>
        <p:nvSpPr>
          <p:cNvPr id="4" name="Nadpis 1"/>
          <p:cNvSpPr>
            <a:spLocks noGrp="1"/>
          </p:cNvSpPr>
          <p:nvPr>
            <p:ph type="ctrTitle"/>
          </p:nvPr>
        </p:nvSpPr>
        <p:spPr>
          <a:xfrm>
            <a:off x="815340" y="421657"/>
            <a:ext cx="10561320" cy="5019199"/>
          </a:xfrm>
          <a:prstGeom prst="rect">
            <a:avLst/>
          </a:prstGeom>
        </p:spPr>
        <p:txBody>
          <a:bodyPr wrap="square" lIns="90000" tIns="46800" rIns="90000" bIns="46800" anchor="ctr" anchorCtr="0">
            <a:normAutofit/>
          </a:bodyPr>
          <a:lstStyle>
            <a:lvl1pPr algn="ctr">
              <a:defRPr sz="5000">
                <a:solidFill>
                  <a:srgbClr val="009FE3"/>
                </a:solidFill>
              </a:defRPr>
            </a:lvl1pPr>
          </a:lstStyle>
          <a:p>
            <a:r>
              <a:rPr lang="cs-CZ" dirty="0"/>
              <a:t>Klepnutím lze upravit styl předlohy nadpisů.</a:t>
            </a:r>
          </a:p>
        </p:txBody>
      </p:sp>
    </p:spTree>
    <p:extLst>
      <p:ext uri="{BB962C8B-B14F-4D97-AF65-F5344CB8AC3E}">
        <p14:creationId xmlns:p14="http://schemas.microsoft.com/office/powerpoint/2010/main" val="4266118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adpis + podnadpis">
    <p:spTree>
      <p:nvGrpSpPr>
        <p:cNvPr id="1" name=""/>
        <p:cNvGrpSpPr/>
        <p:nvPr/>
      </p:nvGrpSpPr>
      <p:grpSpPr>
        <a:xfrm>
          <a:off x="0" y="0"/>
          <a:ext cx="0" cy="0"/>
          <a:chOff x="0" y="0"/>
          <a:chExt cx="0" cy="0"/>
        </a:xfrm>
      </p:grpSpPr>
      <p:sp>
        <p:nvSpPr>
          <p:cNvPr id="8" name="Podnadpis 2"/>
          <p:cNvSpPr>
            <a:spLocks noGrp="1"/>
          </p:cNvSpPr>
          <p:nvPr>
            <p:ph type="subTitle" idx="1"/>
          </p:nvPr>
        </p:nvSpPr>
        <p:spPr>
          <a:xfrm>
            <a:off x="815340" y="1988820"/>
            <a:ext cx="10561320" cy="1704500"/>
          </a:xfrm>
          <a:prstGeom prst="rect">
            <a:avLst/>
          </a:prstGeom>
        </p:spPr>
        <p:txBody>
          <a:bodyPr>
            <a:normAutofit/>
          </a:bodyPr>
          <a:lstStyle>
            <a:lvl1pPr marL="0" indent="0" algn="l">
              <a:buNone/>
              <a:defRPr sz="280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cs-CZ" dirty="0"/>
              <a:t>Klepnutím lze upravit styl předlohy podnadpisů.</a:t>
            </a:r>
          </a:p>
        </p:txBody>
      </p:sp>
      <p:sp>
        <p:nvSpPr>
          <p:cNvPr id="9" name="Nadpis 1"/>
          <p:cNvSpPr>
            <a:spLocks noGrp="1"/>
          </p:cNvSpPr>
          <p:nvPr>
            <p:ph type="ctrTitle"/>
          </p:nvPr>
        </p:nvSpPr>
        <p:spPr>
          <a:xfrm>
            <a:off x="815340" y="368609"/>
            <a:ext cx="10561320" cy="1440180"/>
          </a:xfrm>
          <a:prstGeom prst="rect">
            <a:avLst/>
          </a:prstGeom>
        </p:spPr>
        <p:txBody>
          <a:bodyPr wrap="square" lIns="90000" tIns="46800" rIns="90000" bIns="46800">
            <a:normAutofit/>
          </a:bodyPr>
          <a:lstStyle>
            <a:lvl1pPr algn="l">
              <a:defRPr sz="5000">
                <a:solidFill>
                  <a:srgbClr val="009FE3"/>
                </a:solidFill>
              </a:defRPr>
            </a:lvl1pPr>
          </a:lstStyle>
          <a:p>
            <a:r>
              <a:rPr lang="cs-CZ" dirty="0"/>
              <a:t>Klepnutím lze upravit styl předlohy nadpisů.</a:t>
            </a:r>
          </a:p>
        </p:txBody>
      </p:sp>
    </p:spTree>
    <p:extLst>
      <p:ext uri="{BB962C8B-B14F-4D97-AF65-F5344CB8AC3E}">
        <p14:creationId xmlns:p14="http://schemas.microsoft.com/office/powerpoint/2010/main" val="26193833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adpis na střed">
    <p:spTree>
      <p:nvGrpSpPr>
        <p:cNvPr id="1" name=""/>
        <p:cNvGrpSpPr/>
        <p:nvPr/>
      </p:nvGrpSpPr>
      <p:grpSpPr>
        <a:xfrm>
          <a:off x="0" y="0"/>
          <a:ext cx="0" cy="0"/>
          <a:chOff x="0" y="0"/>
          <a:chExt cx="0" cy="0"/>
        </a:xfrm>
      </p:grpSpPr>
      <p:sp>
        <p:nvSpPr>
          <p:cNvPr id="4" name="Nadpis 1"/>
          <p:cNvSpPr>
            <a:spLocks noGrp="1"/>
          </p:cNvSpPr>
          <p:nvPr>
            <p:ph type="ctrTitle"/>
          </p:nvPr>
        </p:nvSpPr>
        <p:spPr>
          <a:xfrm>
            <a:off x="815340" y="421657"/>
            <a:ext cx="10561320" cy="5019199"/>
          </a:xfrm>
          <a:prstGeom prst="rect">
            <a:avLst/>
          </a:prstGeom>
        </p:spPr>
        <p:txBody>
          <a:bodyPr wrap="square" lIns="90000" tIns="46800" rIns="90000" bIns="46800" anchor="ctr" anchorCtr="0">
            <a:normAutofit/>
          </a:bodyPr>
          <a:lstStyle>
            <a:lvl1pPr algn="ctr">
              <a:defRPr sz="5000">
                <a:solidFill>
                  <a:schemeClr val="bg1"/>
                </a:solidFill>
              </a:defRPr>
            </a:lvl1pPr>
          </a:lstStyle>
          <a:p>
            <a:r>
              <a:rPr lang="cs-CZ" dirty="0"/>
              <a:t>Klepnutím lze upravit styl předlohy nadpisů.</a:t>
            </a:r>
          </a:p>
        </p:txBody>
      </p:sp>
    </p:spTree>
    <p:extLst>
      <p:ext uri="{BB962C8B-B14F-4D97-AF65-F5344CB8AC3E}">
        <p14:creationId xmlns:p14="http://schemas.microsoft.com/office/powerpoint/2010/main" val="3699579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adpis + podnadpis">
    <p:spTree>
      <p:nvGrpSpPr>
        <p:cNvPr id="1" name=""/>
        <p:cNvGrpSpPr/>
        <p:nvPr/>
      </p:nvGrpSpPr>
      <p:grpSpPr>
        <a:xfrm>
          <a:off x="0" y="0"/>
          <a:ext cx="0" cy="0"/>
          <a:chOff x="0" y="0"/>
          <a:chExt cx="0" cy="0"/>
        </a:xfrm>
      </p:grpSpPr>
      <p:sp>
        <p:nvSpPr>
          <p:cNvPr id="9"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pPr/>
              <a:t>‹#›</a:t>
            </a:fld>
            <a:endParaRPr lang="cs-CZ" dirty="0"/>
          </a:p>
        </p:txBody>
      </p:sp>
      <p:sp>
        <p:nvSpPr>
          <p:cNvPr id="10" name="Podnadpis 2"/>
          <p:cNvSpPr>
            <a:spLocks noGrp="1"/>
          </p:cNvSpPr>
          <p:nvPr>
            <p:ph type="subTitle" idx="1"/>
          </p:nvPr>
        </p:nvSpPr>
        <p:spPr>
          <a:xfrm>
            <a:off x="815340" y="1988820"/>
            <a:ext cx="10561320" cy="1704500"/>
          </a:xfrm>
          <a:prstGeom prst="rect">
            <a:avLst/>
          </a:prstGeom>
        </p:spPr>
        <p:txBody>
          <a:bodyPr>
            <a:normAutofit/>
          </a:bodyPr>
          <a:lstStyle>
            <a:lvl1pPr marL="0" indent="0" algn="l">
              <a:buNone/>
              <a:defRPr sz="280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cs-CZ"/>
              <a:t>Kliknutím lze upravit styl předlohy.</a:t>
            </a:r>
            <a:endParaRPr lang="cs-CZ" dirty="0"/>
          </a:p>
        </p:txBody>
      </p:sp>
      <p:sp>
        <p:nvSpPr>
          <p:cNvPr id="11" name="Nadpis 1"/>
          <p:cNvSpPr>
            <a:spLocks noGrp="1"/>
          </p:cNvSpPr>
          <p:nvPr>
            <p:ph type="ctrTitle"/>
          </p:nvPr>
        </p:nvSpPr>
        <p:spPr>
          <a:xfrm>
            <a:off x="815340" y="368609"/>
            <a:ext cx="10561320" cy="1440180"/>
          </a:xfrm>
          <a:prstGeom prst="rect">
            <a:avLst/>
          </a:prstGeom>
        </p:spPr>
        <p:txBody>
          <a:bodyPr wrap="square" lIns="90000" tIns="46800" rIns="90000" bIns="46800">
            <a:normAutofit/>
          </a:bodyPr>
          <a:lstStyle>
            <a:lvl1pPr algn="l">
              <a:defRPr sz="5000">
                <a:solidFill>
                  <a:srgbClr val="009FE3"/>
                </a:solidFill>
              </a:defRPr>
            </a:lvl1pPr>
          </a:lstStyle>
          <a:p>
            <a:r>
              <a:rPr lang="cs-CZ"/>
              <a:t>Kliknutím lze upravit styl.</a:t>
            </a:r>
            <a:endParaRPr lang="cs-CZ" dirty="0"/>
          </a:p>
        </p:txBody>
      </p:sp>
      <p:sp>
        <p:nvSpPr>
          <p:cNvPr id="5"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
        <p:nvSpPr>
          <p:cNvPr id="6"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Tree>
    <p:extLst>
      <p:ext uri="{BB962C8B-B14F-4D97-AF65-F5344CB8AC3E}">
        <p14:creationId xmlns:p14="http://schemas.microsoft.com/office/powerpoint/2010/main" val="467079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adpis + podnadpis">
    <p:spTree>
      <p:nvGrpSpPr>
        <p:cNvPr id="1" name=""/>
        <p:cNvGrpSpPr/>
        <p:nvPr/>
      </p:nvGrpSpPr>
      <p:grpSpPr>
        <a:xfrm>
          <a:off x="0" y="0"/>
          <a:ext cx="0" cy="0"/>
          <a:chOff x="0" y="0"/>
          <a:chExt cx="0" cy="0"/>
        </a:xfrm>
      </p:grpSpPr>
      <p:sp>
        <p:nvSpPr>
          <p:cNvPr id="7" name="Podnadpis 2"/>
          <p:cNvSpPr>
            <a:spLocks noGrp="1"/>
          </p:cNvSpPr>
          <p:nvPr>
            <p:ph type="subTitle" idx="1"/>
          </p:nvPr>
        </p:nvSpPr>
        <p:spPr>
          <a:xfrm>
            <a:off x="815340" y="1988821"/>
            <a:ext cx="10561320" cy="1554819"/>
          </a:xfrm>
          <a:prstGeom prst="rect">
            <a:avLst/>
          </a:prstGeom>
        </p:spPr>
        <p:txBody>
          <a:bodyPr>
            <a:normAutofit/>
          </a:bodyPr>
          <a:lstStyle>
            <a:lvl1pPr marL="0" indent="0" algn="l">
              <a:buNone/>
              <a:defRPr sz="28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cs-CZ" dirty="0"/>
              <a:t>Klepnutím lze upravit styl předlohy podnadpisů.</a:t>
            </a:r>
          </a:p>
        </p:txBody>
      </p:sp>
      <p:sp>
        <p:nvSpPr>
          <p:cNvPr id="8" name="Nadpis 1"/>
          <p:cNvSpPr>
            <a:spLocks noGrp="1"/>
          </p:cNvSpPr>
          <p:nvPr>
            <p:ph type="ctrTitle"/>
          </p:nvPr>
        </p:nvSpPr>
        <p:spPr>
          <a:xfrm>
            <a:off x="815340" y="368609"/>
            <a:ext cx="10561320" cy="1440180"/>
          </a:xfrm>
          <a:prstGeom prst="rect">
            <a:avLst/>
          </a:prstGeom>
        </p:spPr>
        <p:txBody>
          <a:bodyPr wrap="square" lIns="90000" tIns="46800" rIns="90000" bIns="46800">
            <a:normAutofit/>
          </a:bodyPr>
          <a:lstStyle>
            <a:lvl1pPr algn="l">
              <a:defRPr sz="5000">
                <a:solidFill>
                  <a:schemeClr val="bg1"/>
                </a:solidFill>
              </a:defRPr>
            </a:lvl1pPr>
          </a:lstStyle>
          <a:p>
            <a:r>
              <a:rPr lang="cs-CZ" dirty="0"/>
              <a:t>Klepnutím lze upravit styl předlohy nadpisů.</a:t>
            </a:r>
          </a:p>
        </p:txBody>
      </p:sp>
    </p:spTree>
    <p:extLst>
      <p:ext uri="{BB962C8B-B14F-4D97-AF65-F5344CB8AC3E}">
        <p14:creationId xmlns:p14="http://schemas.microsoft.com/office/powerpoint/2010/main" val="467737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adpis na střed">
    <p:spTree>
      <p:nvGrpSpPr>
        <p:cNvPr id="1" name=""/>
        <p:cNvGrpSpPr/>
        <p:nvPr/>
      </p:nvGrpSpPr>
      <p:grpSpPr>
        <a:xfrm>
          <a:off x="0" y="0"/>
          <a:ext cx="0" cy="0"/>
          <a:chOff x="0" y="0"/>
          <a:chExt cx="0" cy="0"/>
        </a:xfrm>
      </p:grpSpPr>
      <p:sp>
        <p:nvSpPr>
          <p:cNvPr id="7" name="Nadpis 1"/>
          <p:cNvSpPr>
            <a:spLocks noGrp="1"/>
          </p:cNvSpPr>
          <p:nvPr>
            <p:ph type="ctrTitle"/>
          </p:nvPr>
        </p:nvSpPr>
        <p:spPr>
          <a:xfrm>
            <a:off x="815340" y="421657"/>
            <a:ext cx="10561320" cy="5400691"/>
          </a:xfrm>
          <a:prstGeom prst="rect">
            <a:avLst/>
          </a:prstGeom>
        </p:spPr>
        <p:txBody>
          <a:bodyPr wrap="square" lIns="90000" tIns="46800" rIns="90000" bIns="46800" anchor="ctr" anchorCtr="0">
            <a:normAutofit/>
          </a:bodyPr>
          <a:lstStyle>
            <a:lvl1pPr algn="ctr">
              <a:defRPr sz="5000">
                <a:solidFill>
                  <a:srgbClr val="009FE3"/>
                </a:solidFill>
              </a:defRPr>
            </a:lvl1pPr>
          </a:lstStyle>
          <a:p>
            <a:r>
              <a:rPr lang="cs-CZ"/>
              <a:t>Kliknutím lze upravit styl.</a:t>
            </a:r>
            <a:endParaRPr lang="cs-CZ" dirty="0"/>
          </a:p>
        </p:txBody>
      </p:sp>
      <p:sp>
        <p:nvSpPr>
          <p:cNvPr id="8"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4"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
        <p:nvSpPr>
          <p:cNvPr id="5"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Tree>
    <p:extLst>
      <p:ext uri="{BB962C8B-B14F-4D97-AF65-F5344CB8AC3E}">
        <p14:creationId xmlns:p14="http://schemas.microsoft.com/office/powerpoint/2010/main" val="1710151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adpis + podnadpis">
    <p:spTree>
      <p:nvGrpSpPr>
        <p:cNvPr id="1" name=""/>
        <p:cNvGrpSpPr/>
        <p:nvPr/>
      </p:nvGrpSpPr>
      <p:grpSpPr>
        <a:xfrm>
          <a:off x="0" y="0"/>
          <a:ext cx="0" cy="0"/>
          <a:chOff x="0" y="0"/>
          <a:chExt cx="0" cy="0"/>
        </a:xfrm>
      </p:grpSpPr>
      <p:sp>
        <p:nvSpPr>
          <p:cNvPr id="9"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10" name="Podnadpis 2"/>
          <p:cNvSpPr>
            <a:spLocks noGrp="1"/>
          </p:cNvSpPr>
          <p:nvPr>
            <p:ph type="subTitle" idx="1"/>
          </p:nvPr>
        </p:nvSpPr>
        <p:spPr>
          <a:xfrm>
            <a:off x="815340" y="1988820"/>
            <a:ext cx="10561320" cy="1704500"/>
          </a:xfrm>
          <a:prstGeom prst="rect">
            <a:avLst/>
          </a:prstGeom>
        </p:spPr>
        <p:txBody>
          <a:bodyPr>
            <a:normAutofit/>
          </a:bodyPr>
          <a:lstStyle>
            <a:lvl1pPr marL="0" indent="0" algn="l">
              <a:buNone/>
              <a:defRPr sz="280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cs-CZ"/>
              <a:t>Kliknutím lze upravit styl předlohy.</a:t>
            </a:r>
            <a:endParaRPr lang="cs-CZ" dirty="0"/>
          </a:p>
        </p:txBody>
      </p:sp>
      <p:sp>
        <p:nvSpPr>
          <p:cNvPr id="11" name="Nadpis 1"/>
          <p:cNvSpPr>
            <a:spLocks noGrp="1"/>
          </p:cNvSpPr>
          <p:nvPr>
            <p:ph type="ctrTitle"/>
          </p:nvPr>
        </p:nvSpPr>
        <p:spPr>
          <a:xfrm>
            <a:off x="815340" y="368609"/>
            <a:ext cx="10561320" cy="1440180"/>
          </a:xfrm>
          <a:prstGeom prst="rect">
            <a:avLst/>
          </a:prstGeom>
        </p:spPr>
        <p:txBody>
          <a:bodyPr wrap="square" lIns="90000" tIns="46800" rIns="90000" bIns="46800">
            <a:normAutofit/>
          </a:bodyPr>
          <a:lstStyle>
            <a:lvl1pPr algn="l">
              <a:defRPr sz="5000">
                <a:solidFill>
                  <a:srgbClr val="009FE3"/>
                </a:solidFill>
              </a:defRPr>
            </a:lvl1pPr>
          </a:lstStyle>
          <a:p>
            <a:r>
              <a:rPr lang="cs-CZ"/>
              <a:t>Kliknutím lze upravit styl.</a:t>
            </a:r>
            <a:endParaRPr lang="cs-CZ" dirty="0"/>
          </a:p>
        </p:txBody>
      </p:sp>
      <p:sp>
        <p:nvSpPr>
          <p:cNvPr id="5"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
        <p:nvSpPr>
          <p:cNvPr id="6"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Tree>
    <p:extLst>
      <p:ext uri="{BB962C8B-B14F-4D97-AF65-F5344CB8AC3E}">
        <p14:creationId xmlns:p14="http://schemas.microsoft.com/office/powerpoint/2010/main" val="15518263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adpis nahoře">
    <p:spTree>
      <p:nvGrpSpPr>
        <p:cNvPr id="1" name=""/>
        <p:cNvGrpSpPr/>
        <p:nvPr/>
      </p:nvGrpSpPr>
      <p:grpSpPr>
        <a:xfrm>
          <a:off x="0" y="0"/>
          <a:ext cx="0" cy="0"/>
          <a:chOff x="0" y="0"/>
          <a:chExt cx="0" cy="0"/>
        </a:xfrm>
      </p:grpSpPr>
      <p:sp>
        <p:nvSpPr>
          <p:cNvPr id="5" name="Nadpis 1"/>
          <p:cNvSpPr>
            <a:spLocks noGrp="1"/>
          </p:cNvSpPr>
          <p:nvPr>
            <p:ph type="ctrTitle"/>
          </p:nvPr>
        </p:nvSpPr>
        <p:spPr>
          <a:xfrm>
            <a:off x="815340" y="368609"/>
            <a:ext cx="10561320" cy="1440180"/>
          </a:xfrm>
          <a:prstGeom prst="rect">
            <a:avLst/>
          </a:prstGeom>
        </p:spPr>
        <p:txBody>
          <a:bodyPr wrap="square" lIns="90000" tIns="46800" rIns="90000" bIns="46800">
            <a:normAutofit/>
          </a:bodyPr>
          <a:lstStyle>
            <a:lvl1pPr algn="l">
              <a:defRPr sz="5000">
                <a:solidFill>
                  <a:srgbClr val="009FE3"/>
                </a:solidFill>
              </a:defRPr>
            </a:lvl1pPr>
          </a:lstStyle>
          <a:p>
            <a:r>
              <a:rPr lang="cs-CZ"/>
              <a:t>Kliknutím lze upravit styl.</a:t>
            </a:r>
            <a:endParaRPr lang="cs-CZ" dirty="0"/>
          </a:p>
        </p:txBody>
      </p:sp>
      <p:sp>
        <p:nvSpPr>
          <p:cNvPr id="7"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4"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
        <p:nvSpPr>
          <p:cNvPr id="6"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Tree>
    <p:extLst>
      <p:ext uri="{BB962C8B-B14F-4D97-AF65-F5344CB8AC3E}">
        <p14:creationId xmlns:p14="http://schemas.microsoft.com/office/powerpoint/2010/main" val="7457385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3" name="Zástupný symbol pro obsah 2"/>
          <p:cNvSpPr>
            <a:spLocks noGrp="1"/>
          </p:cNvSpPr>
          <p:nvPr>
            <p:ph idx="1"/>
          </p:nvPr>
        </p:nvSpPr>
        <p:spPr>
          <a:xfrm>
            <a:off x="815326" y="1548384"/>
            <a:ext cx="10561349" cy="4803648"/>
          </a:xfrm>
          <a:prstGeom prst="rect">
            <a:avLst/>
          </a:prstGeom>
        </p:spPr>
        <p:txBody>
          <a:bodyPr>
            <a:normAutofit/>
          </a:bodyPr>
          <a:lstStyle>
            <a:lvl1pPr marL="341313" indent="-342900">
              <a:buClrTx/>
              <a:buFont typeface="Wingdings" pitchFamily="2" charset="2"/>
              <a:buChar char="§"/>
              <a:defRPr/>
            </a:lvl1pPr>
            <a:lvl2pPr marL="741363" indent="-285750">
              <a:buClr>
                <a:schemeClr val="accent6"/>
              </a:buClr>
              <a:buFont typeface="Wingdings" pitchFamily="2" charset="2"/>
              <a:buChar char="§"/>
              <a:defRPr/>
            </a:lvl2pPr>
            <a:lvl3pPr marL="1141413" indent="-228600">
              <a:buClrTx/>
              <a:buFont typeface="Wingdings" pitchFamily="2" charset="2"/>
              <a:buChar char="§"/>
              <a:defRPr/>
            </a:lvl3pPr>
            <a:lvl4pPr marL="1598613" indent="-228600">
              <a:buClr>
                <a:srgbClr val="00B0F0"/>
              </a:buClr>
              <a:buFont typeface="Wingdings" pitchFamily="2" charset="2"/>
              <a:buChar char="§"/>
              <a:defRPr/>
            </a:lvl4pPr>
            <a:lvl5pPr marL="2055813" indent="-228600">
              <a:buClrTx/>
              <a:buFont typeface="Wingdings" pitchFamily="2" charset="2"/>
              <a:buChar char="§"/>
              <a:defRPr/>
            </a:lvl5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cs-CZ" dirty="0"/>
          </a:p>
        </p:txBody>
      </p:sp>
      <p:sp>
        <p:nvSpPr>
          <p:cNvPr id="6" name="Nadpis 1"/>
          <p:cNvSpPr>
            <a:spLocks noGrp="1"/>
          </p:cNvSpPr>
          <p:nvPr>
            <p:ph type="ctrTitle"/>
          </p:nvPr>
        </p:nvSpPr>
        <p:spPr>
          <a:xfrm>
            <a:off x="815340" y="368610"/>
            <a:ext cx="10561320" cy="1174440"/>
          </a:xfrm>
          <a:prstGeom prst="rect">
            <a:avLst/>
          </a:prstGeom>
        </p:spPr>
        <p:txBody>
          <a:bodyPr wrap="square" lIns="90000" tIns="46800" rIns="90000" bIns="46800">
            <a:normAutofit/>
          </a:bodyPr>
          <a:lstStyle>
            <a:lvl1pPr algn="l">
              <a:defRPr sz="4000">
                <a:solidFill>
                  <a:srgbClr val="009FE3"/>
                </a:solidFill>
              </a:defRPr>
            </a:lvl1pPr>
          </a:lstStyle>
          <a:p>
            <a:r>
              <a:rPr lang="cs-CZ"/>
              <a:t>Kliknutím lze upravit styl.</a:t>
            </a:r>
            <a:endParaRPr lang="cs-CZ" dirty="0"/>
          </a:p>
        </p:txBody>
      </p:sp>
      <p:sp>
        <p:nvSpPr>
          <p:cNvPr id="7"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5"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
        <p:nvSpPr>
          <p:cNvPr id="8"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Tree>
    <p:extLst>
      <p:ext uri="{BB962C8B-B14F-4D97-AF65-F5344CB8AC3E}">
        <p14:creationId xmlns:p14="http://schemas.microsoft.com/office/powerpoint/2010/main" val="7853440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va sloupce">
    <p:spTree>
      <p:nvGrpSpPr>
        <p:cNvPr id="1" name=""/>
        <p:cNvGrpSpPr/>
        <p:nvPr/>
      </p:nvGrpSpPr>
      <p:grpSpPr>
        <a:xfrm>
          <a:off x="0" y="0"/>
          <a:ext cx="0" cy="0"/>
          <a:chOff x="0" y="0"/>
          <a:chExt cx="0" cy="0"/>
        </a:xfrm>
      </p:grpSpPr>
      <p:sp>
        <p:nvSpPr>
          <p:cNvPr id="4" name="Zástupný symbol pro obsah 2"/>
          <p:cNvSpPr>
            <a:spLocks noGrp="1"/>
          </p:cNvSpPr>
          <p:nvPr>
            <p:ph sz="half" idx="1" hasCustomPrompt="1"/>
          </p:nvPr>
        </p:nvSpPr>
        <p:spPr>
          <a:xfrm>
            <a:off x="815326" y="1645920"/>
            <a:ext cx="5040644" cy="4504849"/>
          </a:xfrm>
          <a:prstGeom prst="rect">
            <a:avLst/>
          </a:prstGeom>
        </p:spPr>
        <p:txBody>
          <a:bodyPr>
            <a:normAutofit/>
          </a:bodyPr>
          <a:lstStyle>
            <a:lvl1pPr marL="341313" indent="-342900">
              <a:buFont typeface="Wingdings" pitchFamily="2" charset="2"/>
              <a:buChar char="§"/>
              <a:defRPr sz="2800"/>
            </a:lvl1pPr>
            <a:lvl2pPr marL="741363" indent="-285750">
              <a:buClr>
                <a:schemeClr val="accent6"/>
              </a:buClr>
              <a:buFont typeface="Wingdings" pitchFamily="2" charset="2"/>
              <a:buChar char="§"/>
              <a:defRPr sz="2400"/>
            </a:lvl2pPr>
            <a:lvl3pPr marL="1141413" indent="-228600">
              <a:buFont typeface="Wingdings" pitchFamily="2" charset="2"/>
              <a:buChar char="§"/>
              <a:defRPr sz="2000"/>
            </a:lvl3pPr>
            <a:lvl4pPr marL="1598613" indent="-228600">
              <a:buClr>
                <a:srgbClr val="00B0F0"/>
              </a:buClr>
              <a:buFont typeface="Wingdings" pitchFamily="2" charset="2"/>
              <a:buChar char="§"/>
              <a:defRPr sz="1800"/>
            </a:lvl4pPr>
            <a:lvl5pPr marL="2055813" indent="-228600">
              <a:buFont typeface="Wingdings" pitchFamily="2" charset="2"/>
              <a:buChar char="§"/>
              <a:defRPr sz="1800"/>
            </a:lvl5pPr>
            <a:lvl6pPr>
              <a:defRPr sz="1800"/>
            </a:lvl6pPr>
            <a:lvl7pPr>
              <a:defRPr sz="1800"/>
            </a:lvl7pPr>
            <a:lvl8pPr>
              <a:defRPr sz="1800"/>
            </a:lvl8pPr>
            <a:lvl9pPr>
              <a:defRPr sz="1800"/>
            </a:lvl9pPr>
          </a:lstStyle>
          <a:p>
            <a:pPr lvl="0"/>
            <a:r>
              <a:rPr lang="cs-CZ" dirty="0"/>
              <a:t>Klepnutím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5" name="Zástupný symbol pro obsah 2"/>
          <p:cNvSpPr>
            <a:spLocks noGrp="1"/>
          </p:cNvSpPr>
          <p:nvPr>
            <p:ph sz="half" idx="11" hasCustomPrompt="1"/>
          </p:nvPr>
        </p:nvSpPr>
        <p:spPr>
          <a:xfrm>
            <a:off x="6336031" y="1645920"/>
            <a:ext cx="5040644" cy="4497705"/>
          </a:xfrm>
          <a:prstGeom prst="rect">
            <a:avLst/>
          </a:prstGeom>
        </p:spPr>
        <p:txBody>
          <a:bodyPr>
            <a:normAutofit/>
          </a:bodyPr>
          <a:lstStyle>
            <a:lvl1pPr marL="341313" indent="-342900">
              <a:buFont typeface="Wingdings" pitchFamily="2" charset="2"/>
              <a:buChar char="§"/>
              <a:defRPr sz="2800"/>
            </a:lvl1pPr>
            <a:lvl2pPr marL="741363" indent="-285750">
              <a:buClr>
                <a:schemeClr val="accent6"/>
              </a:buClr>
              <a:buFont typeface="Wingdings" pitchFamily="2" charset="2"/>
              <a:buChar char="§"/>
              <a:defRPr sz="2400"/>
            </a:lvl2pPr>
            <a:lvl3pPr marL="1141413" indent="-228600">
              <a:buFont typeface="Wingdings" pitchFamily="2" charset="2"/>
              <a:buChar char="§"/>
              <a:defRPr sz="2000"/>
            </a:lvl3pPr>
            <a:lvl4pPr marL="1598613" indent="-228600">
              <a:buClr>
                <a:srgbClr val="00B0F0"/>
              </a:buClr>
              <a:buFont typeface="Wingdings" pitchFamily="2" charset="2"/>
              <a:buChar char="§"/>
              <a:defRPr sz="1800"/>
            </a:lvl4pPr>
            <a:lvl5pPr marL="2055813" indent="-228600">
              <a:buFont typeface="Wingdings" pitchFamily="2" charset="2"/>
              <a:buChar char="§"/>
              <a:defRPr sz="1800"/>
            </a:lvl5pPr>
            <a:lvl6pPr>
              <a:defRPr sz="1800"/>
            </a:lvl6pPr>
            <a:lvl7pPr>
              <a:defRPr sz="1800"/>
            </a:lvl7pPr>
            <a:lvl8pPr>
              <a:defRPr sz="1800"/>
            </a:lvl8pPr>
            <a:lvl9pPr>
              <a:defRPr sz="1800"/>
            </a:lvl9pPr>
          </a:lstStyle>
          <a:p>
            <a:pPr lvl="0"/>
            <a:r>
              <a:rPr lang="cs-CZ" dirty="0"/>
              <a:t>Klepnutím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7" name="Nadpis 1"/>
          <p:cNvSpPr>
            <a:spLocks noGrp="1"/>
          </p:cNvSpPr>
          <p:nvPr>
            <p:ph type="ctrTitle"/>
          </p:nvPr>
        </p:nvSpPr>
        <p:spPr>
          <a:xfrm>
            <a:off x="815340" y="368609"/>
            <a:ext cx="10561320" cy="1267310"/>
          </a:xfrm>
          <a:prstGeom prst="rect">
            <a:avLst/>
          </a:prstGeom>
        </p:spPr>
        <p:txBody>
          <a:bodyPr wrap="square" lIns="90000" tIns="46800" rIns="90000" bIns="46800">
            <a:normAutofit/>
          </a:bodyPr>
          <a:lstStyle>
            <a:lvl1pPr algn="l">
              <a:defRPr sz="4000">
                <a:solidFill>
                  <a:srgbClr val="009FE3"/>
                </a:solidFill>
              </a:defRPr>
            </a:lvl1pPr>
          </a:lstStyle>
          <a:p>
            <a:r>
              <a:rPr lang="cs-CZ"/>
              <a:t>Kliknutím lze upravit styl.</a:t>
            </a:r>
            <a:endParaRPr lang="cs-CZ" dirty="0"/>
          </a:p>
        </p:txBody>
      </p:sp>
      <p:sp>
        <p:nvSpPr>
          <p:cNvPr id="8"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6"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
        <p:nvSpPr>
          <p:cNvPr id="9"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Tree>
    <p:extLst>
      <p:ext uri="{BB962C8B-B14F-4D97-AF65-F5344CB8AC3E}">
        <p14:creationId xmlns:p14="http://schemas.microsoft.com/office/powerpoint/2010/main" val="6053742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ázdné">
    <p:spTree>
      <p:nvGrpSpPr>
        <p:cNvPr id="1" name=""/>
        <p:cNvGrpSpPr/>
        <p:nvPr/>
      </p:nvGrpSpPr>
      <p:grpSpPr>
        <a:xfrm>
          <a:off x="0" y="0"/>
          <a:ext cx="0" cy="0"/>
          <a:chOff x="0" y="0"/>
          <a:chExt cx="0" cy="0"/>
        </a:xfrm>
      </p:grpSpPr>
      <p:sp>
        <p:nvSpPr>
          <p:cNvPr id="2"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3"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
        <p:nvSpPr>
          <p:cNvPr id="4"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Tree>
    <p:extLst>
      <p:ext uri="{BB962C8B-B14F-4D97-AF65-F5344CB8AC3E}">
        <p14:creationId xmlns:p14="http://schemas.microsoft.com/office/powerpoint/2010/main" val="17678905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adpis na střed">
    <p:spTree>
      <p:nvGrpSpPr>
        <p:cNvPr id="1" name=""/>
        <p:cNvGrpSpPr/>
        <p:nvPr/>
      </p:nvGrpSpPr>
      <p:grpSpPr>
        <a:xfrm>
          <a:off x="0" y="0"/>
          <a:ext cx="0" cy="0"/>
          <a:chOff x="0" y="0"/>
          <a:chExt cx="0" cy="0"/>
        </a:xfrm>
      </p:grpSpPr>
      <p:sp>
        <p:nvSpPr>
          <p:cNvPr id="7" name="Nadpis 1"/>
          <p:cNvSpPr>
            <a:spLocks noGrp="1"/>
          </p:cNvSpPr>
          <p:nvPr>
            <p:ph type="ctrTitle"/>
          </p:nvPr>
        </p:nvSpPr>
        <p:spPr>
          <a:xfrm>
            <a:off x="815340" y="421657"/>
            <a:ext cx="10561320" cy="5400691"/>
          </a:xfrm>
          <a:prstGeom prst="rect">
            <a:avLst/>
          </a:prstGeom>
        </p:spPr>
        <p:txBody>
          <a:bodyPr wrap="square" lIns="90000" tIns="46800" rIns="90000" bIns="46800" anchor="ctr" anchorCtr="0">
            <a:normAutofit/>
          </a:bodyPr>
          <a:lstStyle>
            <a:lvl1pPr algn="ctr">
              <a:defRPr sz="5000">
                <a:solidFill>
                  <a:srgbClr val="009FE3"/>
                </a:solidFill>
              </a:defRPr>
            </a:lvl1pPr>
          </a:lstStyle>
          <a:p>
            <a:r>
              <a:rPr lang="cs-CZ"/>
              <a:t>Kliknutím lze upravit styl.</a:t>
            </a:r>
            <a:endParaRPr lang="cs-CZ" dirty="0"/>
          </a:p>
        </p:txBody>
      </p:sp>
      <p:sp>
        <p:nvSpPr>
          <p:cNvPr id="8"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4"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
        <p:nvSpPr>
          <p:cNvPr id="5"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Tree>
    <p:extLst>
      <p:ext uri="{BB962C8B-B14F-4D97-AF65-F5344CB8AC3E}">
        <p14:creationId xmlns:p14="http://schemas.microsoft.com/office/powerpoint/2010/main" val="11652762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adpis + podnadpis">
    <p:spTree>
      <p:nvGrpSpPr>
        <p:cNvPr id="1" name=""/>
        <p:cNvGrpSpPr/>
        <p:nvPr/>
      </p:nvGrpSpPr>
      <p:grpSpPr>
        <a:xfrm>
          <a:off x="0" y="0"/>
          <a:ext cx="0" cy="0"/>
          <a:chOff x="0" y="0"/>
          <a:chExt cx="0" cy="0"/>
        </a:xfrm>
      </p:grpSpPr>
      <p:sp>
        <p:nvSpPr>
          <p:cNvPr id="9"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10" name="Podnadpis 2"/>
          <p:cNvSpPr>
            <a:spLocks noGrp="1"/>
          </p:cNvSpPr>
          <p:nvPr>
            <p:ph type="subTitle" idx="1"/>
          </p:nvPr>
        </p:nvSpPr>
        <p:spPr>
          <a:xfrm>
            <a:off x="815340" y="1988820"/>
            <a:ext cx="10561320" cy="1704500"/>
          </a:xfrm>
          <a:prstGeom prst="rect">
            <a:avLst/>
          </a:prstGeom>
        </p:spPr>
        <p:txBody>
          <a:bodyPr>
            <a:normAutofit/>
          </a:bodyPr>
          <a:lstStyle>
            <a:lvl1pPr marL="0" indent="0" algn="l">
              <a:buNone/>
              <a:defRPr sz="280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cs-CZ"/>
              <a:t>Kliknutím lze upravit styl předlohy.</a:t>
            </a:r>
            <a:endParaRPr lang="cs-CZ" dirty="0"/>
          </a:p>
        </p:txBody>
      </p:sp>
      <p:sp>
        <p:nvSpPr>
          <p:cNvPr id="11" name="Nadpis 1"/>
          <p:cNvSpPr>
            <a:spLocks noGrp="1"/>
          </p:cNvSpPr>
          <p:nvPr>
            <p:ph type="ctrTitle"/>
          </p:nvPr>
        </p:nvSpPr>
        <p:spPr>
          <a:xfrm>
            <a:off x="815340" y="368609"/>
            <a:ext cx="10561320" cy="1440180"/>
          </a:xfrm>
          <a:prstGeom prst="rect">
            <a:avLst/>
          </a:prstGeom>
        </p:spPr>
        <p:txBody>
          <a:bodyPr wrap="square" lIns="90000" tIns="46800" rIns="90000" bIns="46800">
            <a:normAutofit/>
          </a:bodyPr>
          <a:lstStyle>
            <a:lvl1pPr algn="l">
              <a:defRPr sz="5000">
                <a:solidFill>
                  <a:srgbClr val="009FE3"/>
                </a:solidFill>
              </a:defRPr>
            </a:lvl1pPr>
          </a:lstStyle>
          <a:p>
            <a:r>
              <a:rPr lang="cs-CZ"/>
              <a:t>Kliknutím lze upravit styl.</a:t>
            </a:r>
            <a:endParaRPr lang="cs-CZ" dirty="0"/>
          </a:p>
        </p:txBody>
      </p:sp>
      <p:sp>
        <p:nvSpPr>
          <p:cNvPr id="5"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
        <p:nvSpPr>
          <p:cNvPr id="6"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Tree>
    <p:extLst>
      <p:ext uri="{BB962C8B-B14F-4D97-AF65-F5344CB8AC3E}">
        <p14:creationId xmlns:p14="http://schemas.microsoft.com/office/powerpoint/2010/main" val="21190206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adpis nahoře">
    <p:spTree>
      <p:nvGrpSpPr>
        <p:cNvPr id="1" name=""/>
        <p:cNvGrpSpPr/>
        <p:nvPr/>
      </p:nvGrpSpPr>
      <p:grpSpPr>
        <a:xfrm>
          <a:off x="0" y="0"/>
          <a:ext cx="0" cy="0"/>
          <a:chOff x="0" y="0"/>
          <a:chExt cx="0" cy="0"/>
        </a:xfrm>
      </p:grpSpPr>
      <p:sp>
        <p:nvSpPr>
          <p:cNvPr id="5" name="Nadpis 1"/>
          <p:cNvSpPr>
            <a:spLocks noGrp="1"/>
          </p:cNvSpPr>
          <p:nvPr>
            <p:ph type="ctrTitle"/>
          </p:nvPr>
        </p:nvSpPr>
        <p:spPr>
          <a:xfrm>
            <a:off x="815340" y="368609"/>
            <a:ext cx="10561320" cy="1440180"/>
          </a:xfrm>
          <a:prstGeom prst="rect">
            <a:avLst/>
          </a:prstGeom>
        </p:spPr>
        <p:txBody>
          <a:bodyPr wrap="square" lIns="90000" tIns="46800" rIns="90000" bIns="46800">
            <a:normAutofit/>
          </a:bodyPr>
          <a:lstStyle>
            <a:lvl1pPr algn="l">
              <a:defRPr sz="5000">
                <a:solidFill>
                  <a:srgbClr val="009FE3"/>
                </a:solidFill>
              </a:defRPr>
            </a:lvl1pPr>
          </a:lstStyle>
          <a:p>
            <a:r>
              <a:rPr lang="cs-CZ"/>
              <a:t>Kliknutím lze upravit styl.</a:t>
            </a:r>
            <a:endParaRPr lang="cs-CZ" dirty="0"/>
          </a:p>
        </p:txBody>
      </p:sp>
      <p:sp>
        <p:nvSpPr>
          <p:cNvPr id="7"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4"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
        <p:nvSpPr>
          <p:cNvPr id="6"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Tree>
    <p:extLst>
      <p:ext uri="{BB962C8B-B14F-4D97-AF65-F5344CB8AC3E}">
        <p14:creationId xmlns:p14="http://schemas.microsoft.com/office/powerpoint/2010/main" val="277735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adpis nahoře">
    <p:spTree>
      <p:nvGrpSpPr>
        <p:cNvPr id="1" name=""/>
        <p:cNvGrpSpPr/>
        <p:nvPr/>
      </p:nvGrpSpPr>
      <p:grpSpPr>
        <a:xfrm>
          <a:off x="0" y="0"/>
          <a:ext cx="0" cy="0"/>
          <a:chOff x="0" y="0"/>
          <a:chExt cx="0" cy="0"/>
        </a:xfrm>
      </p:grpSpPr>
      <p:sp>
        <p:nvSpPr>
          <p:cNvPr id="5" name="Nadpis 1"/>
          <p:cNvSpPr>
            <a:spLocks noGrp="1"/>
          </p:cNvSpPr>
          <p:nvPr>
            <p:ph type="ctrTitle"/>
          </p:nvPr>
        </p:nvSpPr>
        <p:spPr>
          <a:xfrm>
            <a:off x="815340" y="368609"/>
            <a:ext cx="10561320" cy="1440180"/>
          </a:xfrm>
          <a:prstGeom prst="rect">
            <a:avLst/>
          </a:prstGeom>
        </p:spPr>
        <p:txBody>
          <a:bodyPr wrap="square" lIns="90000" tIns="46800" rIns="90000" bIns="46800">
            <a:normAutofit/>
          </a:bodyPr>
          <a:lstStyle>
            <a:lvl1pPr algn="l">
              <a:defRPr sz="5000">
                <a:solidFill>
                  <a:srgbClr val="009FE3"/>
                </a:solidFill>
              </a:defRPr>
            </a:lvl1pPr>
          </a:lstStyle>
          <a:p>
            <a:r>
              <a:rPr lang="cs-CZ"/>
              <a:t>Kliknutím lze upravit styl.</a:t>
            </a:r>
            <a:endParaRPr lang="cs-CZ" dirty="0"/>
          </a:p>
        </p:txBody>
      </p:sp>
      <p:sp>
        <p:nvSpPr>
          <p:cNvPr id="7"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pPr/>
              <a:t>‹#›</a:t>
            </a:fld>
            <a:endParaRPr lang="cs-CZ" dirty="0"/>
          </a:p>
        </p:txBody>
      </p:sp>
      <p:sp>
        <p:nvSpPr>
          <p:cNvPr id="4"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
        <p:nvSpPr>
          <p:cNvPr id="6"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Tree>
    <p:extLst>
      <p:ext uri="{BB962C8B-B14F-4D97-AF65-F5344CB8AC3E}">
        <p14:creationId xmlns:p14="http://schemas.microsoft.com/office/powerpoint/2010/main" val="11172495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3" name="Zástupný symbol pro obsah 2"/>
          <p:cNvSpPr>
            <a:spLocks noGrp="1"/>
          </p:cNvSpPr>
          <p:nvPr>
            <p:ph idx="1"/>
          </p:nvPr>
        </p:nvSpPr>
        <p:spPr>
          <a:xfrm>
            <a:off x="815326" y="1548384"/>
            <a:ext cx="10561349" cy="4803648"/>
          </a:xfrm>
          <a:prstGeom prst="rect">
            <a:avLst/>
          </a:prstGeom>
        </p:spPr>
        <p:txBody>
          <a:bodyPr>
            <a:normAutofit/>
          </a:bodyPr>
          <a:lstStyle>
            <a:lvl1pPr marL="341313" indent="-342900">
              <a:buClrTx/>
              <a:buFont typeface="Wingdings" pitchFamily="2" charset="2"/>
              <a:buChar char="§"/>
              <a:defRPr/>
            </a:lvl1pPr>
            <a:lvl2pPr marL="741363" indent="-285750">
              <a:buClr>
                <a:schemeClr val="accent6"/>
              </a:buClr>
              <a:buFont typeface="Wingdings" pitchFamily="2" charset="2"/>
              <a:buChar char="§"/>
              <a:defRPr/>
            </a:lvl2pPr>
            <a:lvl3pPr marL="1141413" indent="-228600">
              <a:buClrTx/>
              <a:buFont typeface="Wingdings" pitchFamily="2" charset="2"/>
              <a:buChar char="§"/>
              <a:defRPr/>
            </a:lvl3pPr>
            <a:lvl4pPr marL="1598613" indent="-228600">
              <a:buClr>
                <a:srgbClr val="00B0F0"/>
              </a:buClr>
              <a:buFont typeface="Wingdings" pitchFamily="2" charset="2"/>
              <a:buChar char="§"/>
              <a:defRPr/>
            </a:lvl4pPr>
            <a:lvl5pPr marL="2055813" indent="-228600">
              <a:buClrTx/>
              <a:buFont typeface="Wingdings" pitchFamily="2" charset="2"/>
              <a:buChar char="§"/>
              <a:defRPr/>
            </a:lvl5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cs-CZ" dirty="0"/>
          </a:p>
        </p:txBody>
      </p:sp>
      <p:sp>
        <p:nvSpPr>
          <p:cNvPr id="6" name="Nadpis 1"/>
          <p:cNvSpPr>
            <a:spLocks noGrp="1"/>
          </p:cNvSpPr>
          <p:nvPr>
            <p:ph type="ctrTitle"/>
          </p:nvPr>
        </p:nvSpPr>
        <p:spPr>
          <a:xfrm>
            <a:off x="815340" y="368610"/>
            <a:ext cx="10561320" cy="1174440"/>
          </a:xfrm>
          <a:prstGeom prst="rect">
            <a:avLst/>
          </a:prstGeom>
        </p:spPr>
        <p:txBody>
          <a:bodyPr wrap="square" lIns="90000" tIns="46800" rIns="90000" bIns="46800">
            <a:normAutofit/>
          </a:bodyPr>
          <a:lstStyle>
            <a:lvl1pPr algn="l">
              <a:defRPr sz="4000">
                <a:solidFill>
                  <a:srgbClr val="009FE3"/>
                </a:solidFill>
              </a:defRPr>
            </a:lvl1pPr>
          </a:lstStyle>
          <a:p>
            <a:r>
              <a:rPr lang="cs-CZ"/>
              <a:t>Kliknutím lze upravit styl.</a:t>
            </a:r>
            <a:endParaRPr lang="cs-CZ" dirty="0"/>
          </a:p>
        </p:txBody>
      </p:sp>
      <p:sp>
        <p:nvSpPr>
          <p:cNvPr id="7"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5"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
        <p:nvSpPr>
          <p:cNvPr id="8"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Tree>
    <p:extLst>
      <p:ext uri="{BB962C8B-B14F-4D97-AF65-F5344CB8AC3E}">
        <p14:creationId xmlns:p14="http://schemas.microsoft.com/office/powerpoint/2010/main" val="30953479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va sloupce">
    <p:spTree>
      <p:nvGrpSpPr>
        <p:cNvPr id="1" name=""/>
        <p:cNvGrpSpPr/>
        <p:nvPr/>
      </p:nvGrpSpPr>
      <p:grpSpPr>
        <a:xfrm>
          <a:off x="0" y="0"/>
          <a:ext cx="0" cy="0"/>
          <a:chOff x="0" y="0"/>
          <a:chExt cx="0" cy="0"/>
        </a:xfrm>
      </p:grpSpPr>
      <p:sp>
        <p:nvSpPr>
          <p:cNvPr id="4" name="Zástupný symbol pro obsah 2"/>
          <p:cNvSpPr>
            <a:spLocks noGrp="1"/>
          </p:cNvSpPr>
          <p:nvPr>
            <p:ph sz="half" idx="1" hasCustomPrompt="1"/>
          </p:nvPr>
        </p:nvSpPr>
        <p:spPr>
          <a:xfrm>
            <a:off x="815326" y="1645920"/>
            <a:ext cx="5040644" cy="4504849"/>
          </a:xfrm>
          <a:prstGeom prst="rect">
            <a:avLst/>
          </a:prstGeom>
        </p:spPr>
        <p:txBody>
          <a:bodyPr>
            <a:normAutofit/>
          </a:bodyPr>
          <a:lstStyle>
            <a:lvl1pPr marL="341313" indent="-342900">
              <a:buFont typeface="Wingdings" pitchFamily="2" charset="2"/>
              <a:buChar char="§"/>
              <a:defRPr sz="2800"/>
            </a:lvl1pPr>
            <a:lvl2pPr marL="741363" indent="-285750">
              <a:buClr>
                <a:schemeClr val="accent6"/>
              </a:buClr>
              <a:buFont typeface="Wingdings" pitchFamily="2" charset="2"/>
              <a:buChar char="§"/>
              <a:defRPr sz="2400"/>
            </a:lvl2pPr>
            <a:lvl3pPr marL="1141413" indent="-228600">
              <a:buFont typeface="Wingdings" pitchFamily="2" charset="2"/>
              <a:buChar char="§"/>
              <a:defRPr sz="2000"/>
            </a:lvl3pPr>
            <a:lvl4pPr marL="1598613" indent="-228600">
              <a:buClr>
                <a:srgbClr val="00B0F0"/>
              </a:buClr>
              <a:buFont typeface="Wingdings" pitchFamily="2" charset="2"/>
              <a:buChar char="§"/>
              <a:defRPr sz="1800"/>
            </a:lvl4pPr>
            <a:lvl5pPr marL="2055813" indent="-228600">
              <a:buFont typeface="Wingdings" pitchFamily="2" charset="2"/>
              <a:buChar char="§"/>
              <a:defRPr sz="1800"/>
            </a:lvl5pPr>
            <a:lvl6pPr>
              <a:defRPr sz="1800"/>
            </a:lvl6pPr>
            <a:lvl7pPr>
              <a:defRPr sz="1800"/>
            </a:lvl7pPr>
            <a:lvl8pPr>
              <a:defRPr sz="1800"/>
            </a:lvl8pPr>
            <a:lvl9pPr>
              <a:defRPr sz="1800"/>
            </a:lvl9pPr>
          </a:lstStyle>
          <a:p>
            <a:pPr lvl="0"/>
            <a:r>
              <a:rPr lang="cs-CZ" dirty="0"/>
              <a:t>Klepnutím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5" name="Zástupný symbol pro obsah 2"/>
          <p:cNvSpPr>
            <a:spLocks noGrp="1"/>
          </p:cNvSpPr>
          <p:nvPr>
            <p:ph sz="half" idx="11" hasCustomPrompt="1"/>
          </p:nvPr>
        </p:nvSpPr>
        <p:spPr>
          <a:xfrm>
            <a:off x="6336031" y="1645920"/>
            <a:ext cx="5040644" cy="4497705"/>
          </a:xfrm>
          <a:prstGeom prst="rect">
            <a:avLst/>
          </a:prstGeom>
        </p:spPr>
        <p:txBody>
          <a:bodyPr>
            <a:normAutofit/>
          </a:bodyPr>
          <a:lstStyle>
            <a:lvl1pPr marL="341313" indent="-342900">
              <a:buFont typeface="Wingdings" pitchFamily="2" charset="2"/>
              <a:buChar char="§"/>
              <a:defRPr sz="2800"/>
            </a:lvl1pPr>
            <a:lvl2pPr marL="741363" indent="-285750">
              <a:buClr>
                <a:schemeClr val="accent6"/>
              </a:buClr>
              <a:buFont typeface="Wingdings" pitchFamily="2" charset="2"/>
              <a:buChar char="§"/>
              <a:defRPr sz="2400"/>
            </a:lvl2pPr>
            <a:lvl3pPr marL="1141413" indent="-228600">
              <a:buFont typeface="Wingdings" pitchFamily="2" charset="2"/>
              <a:buChar char="§"/>
              <a:defRPr sz="2000"/>
            </a:lvl3pPr>
            <a:lvl4pPr marL="1598613" indent="-228600">
              <a:buClr>
                <a:srgbClr val="00B0F0"/>
              </a:buClr>
              <a:buFont typeface="Wingdings" pitchFamily="2" charset="2"/>
              <a:buChar char="§"/>
              <a:defRPr sz="1800"/>
            </a:lvl4pPr>
            <a:lvl5pPr marL="2055813" indent="-228600">
              <a:buFont typeface="Wingdings" pitchFamily="2" charset="2"/>
              <a:buChar char="§"/>
              <a:defRPr sz="1800"/>
            </a:lvl5pPr>
            <a:lvl6pPr>
              <a:defRPr sz="1800"/>
            </a:lvl6pPr>
            <a:lvl7pPr>
              <a:defRPr sz="1800"/>
            </a:lvl7pPr>
            <a:lvl8pPr>
              <a:defRPr sz="1800"/>
            </a:lvl8pPr>
            <a:lvl9pPr>
              <a:defRPr sz="1800"/>
            </a:lvl9pPr>
          </a:lstStyle>
          <a:p>
            <a:pPr lvl="0"/>
            <a:r>
              <a:rPr lang="cs-CZ" dirty="0"/>
              <a:t>Klepnutím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7" name="Nadpis 1"/>
          <p:cNvSpPr>
            <a:spLocks noGrp="1"/>
          </p:cNvSpPr>
          <p:nvPr>
            <p:ph type="ctrTitle"/>
          </p:nvPr>
        </p:nvSpPr>
        <p:spPr>
          <a:xfrm>
            <a:off x="815340" y="368609"/>
            <a:ext cx="10561320" cy="1267310"/>
          </a:xfrm>
          <a:prstGeom prst="rect">
            <a:avLst/>
          </a:prstGeom>
        </p:spPr>
        <p:txBody>
          <a:bodyPr wrap="square" lIns="90000" tIns="46800" rIns="90000" bIns="46800">
            <a:normAutofit/>
          </a:bodyPr>
          <a:lstStyle>
            <a:lvl1pPr algn="l">
              <a:defRPr sz="4000">
                <a:solidFill>
                  <a:srgbClr val="009FE3"/>
                </a:solidFill>
              </a:defRPr>
            </a:lvl1pPr>
          </a:lstStyle>
          <a:p>
            <a:r>
              <a:rPr lang="cs-CZ"/>
              <a:t>Kliknutím lze upravit styl.</a:t>
            </a:r>
            <a:endParaRPr lang="cs-CZ" dirty="0"/>
          </a:p>
        </p:txBody>
      </p:sp>
      <p:sp>
        <p:nvSpPr>
          <p:cNvPr id="8"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6"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
        <p:nvSpPr>
          <p:cNvPr id="9"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Tree>
    <p:extLst>
      <p:ext uri="{BB962C8B-B14F-4D97-AF65-F5344CB8AC3E}">
        <p14:creationId xmlns:p14="http://schemas.microsoft.com/office/powerpoint/2010/main" val="39201401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ázdné">
    <p:spTree>
      <p:nvGrpSpPr>
        <p:cNvPr id="1" name=""/>
        <p:cNvGrpSpPr/>
        <p:nvPr/>
      </p:nvGrpSpPr>
      <p:grpSpPr>
        <a:xfrm>
          <a:off x="0" y="0"/>
          <a:ext cx="0" cy="0"/>
          <a:chOff x="0" y="0"/>
          <a:chExt cx="0" cy="0"/>
        </a:xfrm>
      </p:grpSpPr>
      <p:sp>
        <p:nvSpPr>
          <p:cNvPr id="2"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3"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
        <p:nvSpPr>
          <p:cNvPr id="4"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Tree>
    <p:extLst>
      <p:ext uri="{BB962C8B-B14F-4D97-AF65-F5344CB8AC3E}">
        <p14:creationId xmlns:p14="http://schemas.microsoft.com/office/powerpoint/2010/main" val="4226519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adpis na střed">
    <p:spTree>
      <p:nvGrpSpPr>
        <p:cNvPr id="1" name=""/>
        <p:cNvGrpSpPr/>
        <p:nvPr/>
      </p:nvGrpSpPr>
      <p:grpSpPr>
        <a:xfrm>
          <a:off x="0" y="0"/>
          <a:ext cx="0" cy="0"/>
          <a:chOff x="0" y="0"/>
          <a:chExt cx="0" cy="0"/>
        </a:xfrm>
      </p:grpSpPr>
      <p:sp>
        <p:nvSpPr>
          <p:cNvPr id="4" name="Nadpis 1"/>
          <p:cNvSpPr>
            <a:spLocks noGrp="1"/>
          </p:cNvSpPr>
          <p:nvPr>
            <p:ph type="ctrTitle"/>
          </p:nvPr>
        </p:nvSpPr>
        <p:spPr>
          <a:xfrm>
            <a:off x="815340" y="421657"/>
            <a:ext cx="10561320" cy="5400691"/>
          </a:xfrm>
          <a:prstGeom prst="rect">
            <a:avLst/>
          </a:prstGeom>
        </p:spPr>
        <p:txBody>
          <a:bodyPr wrap="square" lIns="90000" tIns="46800" rIns="90000" bIns="46800" anchor="ctr" anchorCtr="0">
            <a:normAutofit/>
          </a:bodyPr>
          <a:lstStyle>
            <a:lvl1pPr algn="ctr">
              <a:defRPr sz="5000">
                <a:solidFill>
                  <a:srgbClr val="009FE3"/>
                </a:solidFill>
              </a:defRPr>
            </a:lvl1pPr>
          </a:lstStyle>
          <a:p>
            <a:r>
              <a:rPr lang="cs-CZ" dirty="0"/>
              <a:t>Klepnutím lze upravit styl předlohy nadpisů.</a:t>
            </a:r>
          </a:p>
        </p:txBody>
      </p:sp>
      <p:sp>
        <p:nvSpPr>
          <p:cNvPr id="5"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6"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cs-CZ">
                <a:solidFill>
                  <a:prstClr val="black">
                    <a:tint val="75000"/>
                  </a:prstClr>
                </a:solidFill>
              </a:rPr>
              <a:t>dd.mm.rrrr</a:t>
            </a:r>
            <a:endParaRPr lang="cs-CZ" dirty="0">
              <a:solidFill>
                <a:prstClr val="black">
                  <a:tint val="75000"/>
                </a:prstClr>
              </a:solidFill>
            </a:endParaRPr>
          </a:p>
        </p:txBody>
      </p:sp>
      <p:sp>
        <p:nvSpPr>
          <p:cNvPr id="7"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cs-CZ">
                <a:solidFill>
                  <a:prstClr val="black">
                    <a:tint val="75000"/>
                  </a:prstClr>
                </a:solidFill>
              </a:rPr>
              <a:t>Text zápatí a datum se edituje v menu Vložení / Záhlaví a zápatí</a:t>
            </a:r>
            <a:endParaRPr lang="cs-CZ" dirty="0">
              <a:solidFill>
                <a:prstClr val="black">
                  <a:tint val="75000"/>
                </a:prstClr>
              </a:solidFill>
            </a:endParaRPr>
          </a:p>
        </p:txBody>
      </p:sp>
    </p:spTree>
    <p:extLst>
      <p:ext uri="{BB962C8B-B14F-4D97-AF65-F5344CB8AC3E}">
        <p14:creationId xmlns:p14="http://schemas.microsoft.com/office/powerpoint/2010/main" val="27581327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adpis + podnadpis">
    <p:spTree>
      <p:nvGrpSpPr>
        <p:cNvPr id="1" name=""/>
        <p:cNvGrpSpPr/>
        <p:nvPr/>
      </p:nvGrpSpPr>
      <p:grpSpPr>
        <a:xfrm>
          <a:off x="0" y="0"/>
          <a:ext cx="0" cy="0"/>
          <a:chOff x="0" y="0"/>
          <a:chExt cx="0" cy="0"/>
        </a:xfrm>
      </p:grpSpPr>
      <p:sp>
        <p:nvSpPr>
          <p:cNvPr id="8"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9" name="Podnadpis 2"/>
          <p:cNvSpPr>
            <a:spLocks noGrp="1"/>
          </p:cNvSpPr>
          <p:nvPr>
            <p:ph type="subTitle" idx="1"/>
          </p:nvPr>
        </p:nvSpPr>
        <p:spPr>
          <a:xfrm>
            <a:off x="815340" y="1988820"/>
            <a:ext cx="10561320" cy="1704500"/>
          </a:xfrm>
          <a:prstGeom prst="rect">
            <a:avLst/>
          </a:prstGeom>
        </p:spPr>
        <p:txBody>
          <a:bodyPr>
            <a:normAutofit/>
          </a:bodyPr>
          <a:lstStyle>
            <a:lvl1pPr marL="0" indent="0" algn="l">
              <a:buNone/>
              <a:defRPr sz="280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cs-CZ" dirty="0"/>
              <a:t>Klepnutím lze upravit styl předlohy podnadpisů.</a:t>
            </a:r>
          </a:p>
        </p:txBody>
      </p:sp>
      <p:sp>
        <p:nvSpPr>
          <p:cNvPr id="10" name="Nadpis 1"/>
          <p:cNvSpPr>
            <a:spLocks noGrp="1"/>
          </p:cNvSpPr>
          <p:nvPr>
            <p:ph type="ctrTitle"/>
          </p:nvPr>
        </p:nvSpPr>
        <p:spPr>
          <a:xfrm>
            <a:off x="815340" y="368609"/>
            <a:ext cx="10561320" cy="1440180"/>
          </a:xfrm>
          <a:prstGeom prst="rect">
            <a:avLst/>
          </a:prstGeom>
        </p:spPr>
        <p:txBody>
          <a:bodyPr wrap="square" lIns="90000" tIns="46800" rIns="90000" bIns="46800">
            <a:normAutofit/>
          </a:bodyPr>
          <a:lstStyle>
            <a:lvl1pPr algn="l">
              <a:defRPr sz="5000">
                <a:solidFill>
                  <a:srgbClr val="009FE3"/>
                </a:solidFill>
              </a:defRPr>
            </a:lvl1pPr>
          </a:lstStyle>
          <a:p>
            <a:r>
              <a:rPr lang="cs-CZ" dirty="0"/>
              <a:t>Klepnutím lze upravit styl předlohy nadpisů.</a:t>
            </a:r>
          </a:p>
        </p:txBody>
      </p:sp>
      <p:sp>
        <p:nvSpPr>
          <p:cNvPr id="5"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cs-CZ">
                <a:solidFill>
                  <a:prstClr val="black">
                    <a:tint val="75000"/>
                  </a:prstClr>
                </a:solidFill>
              </a:rPr>
              <a:t>dd.mm.rrrr</a:t>
            </a:r>
            <a:endParaRPr lang="cs-CZ" dirty="0">
              <a:solidFill>
                <a:prstClr val="black">
                  <a:tint val="75000"/>
                </a:prstClr>
              </a:solidFill>
            </a:endParaRPr>
          </a:p>
        </p:txBody>
      </p:sp>
      <p:sp>
        <p:nvSpPr>
          <p:cNvPr id="6"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cs-CZ">
                <a:solidFill>
                  <a:prstClr val="black">
                    <a:tint val="75000"/>
                  </a:prstClr>
                </a:solidFill>
              </a:rPr>
              <a:t>Text zápatí a datum se edituje v menu Vložení / Záhlaví a zápatí</a:t>
            </a:r>
            <a:endParaRPr lang="cs-CZ" dirty="0">
              <a:solidFill>
                <a:prstClr val="black">
                  <a:tint val="75000"/>
                </a:prstClr>
              </a:solidFill>
            </a:endParaRPr>
          </a:p>
        </p:txBody>
      </p:sp>
    </p:spTree>
    <p:extLst>
      <p:ext uri="{BB962C8B-B14F-4D97-AF65-F5344CB8AC3E}">
        <p14:creationId xmlns:p14="http://schemas.microsoft.com/office/powerpoint/2010/main" val="2634381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adpis nahoře">
    <p:spTree>
      <p:nvGrpSpPr>
        <p:cNvPr id="1" name=""/>
        <p:cNvGrpSpPr/>
        <p:nvPr/>
      </p:nvGrpSpPr>
      <p:grpSpPr>
        <a:xfrm>
          <a:off x="0" y="0"/>
          <a:ext cx="0" cy="0"/>
          <a:chOff x="0" y="0"/>
          <a:chExt cx="0" cy="0"/>
        </a:xfrm>
      </p:grpSpPr>
      <p:sp>
        <p:nvSpPr>
          <p:cNvPr id="4"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75000"/>
                  </a:schemeClr>
                </a:solidFill>
              </a:defRPr>
            </a:lvl1pPr>
          </a:lstStyle>
          <a:p>
            <a:fld id="{D6262B2E-B0CB-4DBB-8C61-F612C05A0A37}" type="slidenum">
              <a:rPr lang="cs-CZ" smtClean="0">
                <a:solidFill>
                  <a:prstClr val="white">
                    <a:lumMod val="75000"/>
                  </a:prstClr>
                </a:solidFill>
              </a:rPr>
              <a:pPr/>
              <a:t>‹#›</a:t>
            </a:fld>
            <a:endParaRPr lang="cs-CZ" dirty="0">
              <a:solidFill>
                <a:prstClr val="white">
                  <a:lumMod val="75000"/>
                </a:prstClr>
              </a:solidFill>
            </a:endParaRPr>
          </a:p>
        </p:txBody>
      </p:sp>
      <p:sp>
        <p:nvSpPr>
          <p:cNvPr id="5" name="Nadpis 1"/>
          <p:cNvSpPr>
            <a:spLocks noGrp="1"/>
          </p:cNvSpPr>
          <p:nvPr>
            <p:ph type="ctrTitle"/>
          </p:nvPr>
        </p:nvSpPr>
        <p:spPr>
          <a:xfrm>
            <a:off x="815340" y="368609"/>
            <a:ext cx="10561320" cy="1440180"/>
          </a:xfrm>
          <a:prstGeom prst="rect">
            <a:avLst/>
          </a:prstGeom>
        </p:spPr>
        <p:txBody>
          <a:bodyPr wrap="square" lIns="90000" tIns="46800" rIns="90000" bIns="46800">
            <a:normAutofit/>
          </a:bodyPr>
          <a:lstStyle>
            <a:lvl1pPr algn="l">
              <a:defRPr sz="5000">
                <a:solidFill>
                  <a:srgbClr val="009FE3"/>
                </a:solidFill>
              </a:defRPr>
            </a:lvl1pPr>
          </a:lstStyle>
          <a:p>
            <a:r>
              <a:rPr lang="cs-CZ" dirty="0"/>
              <a:t>Klepnutím lze upravit styl předlohy nadpisů.</a:t>
            </a:r>
          </a:p>
        </p:txBody>
      </p:sp>
      <p:sp>
        <p:nvSpPr>
          <p:cNvPr id="6"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cs-CZ">
                <a:solidFill>
                  <a:prstClr val="black">
                    <a:tint val="75000"/>
                  </a:prstClr>
                </a:solidFill>
              </a:rPr>
              <a:t>dd.mm.rrrr</a:t>
            </a:r>
            <a:endParaRPr lang="cs-CZ" dirty="0">
              <a:solidFill>
                <a:prstClr val="black">
                  <a:tint val="75000"/>
                </a:prstClr>
              </a:solidFill>
            </a:endParaRPr>
          </a:p>
        </p:txBody>
      </p:sp>
      <p:sp>
        <p:nvSpPr>
          <p:cNvPr id="7"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cs-CZ">
                <a:solidFill>
                  <a:prstClr val="black">
                    <a:tint val="75000"/>
                  </a:prstClr>
                </a:solidFill>
              </a:rPr>
              <a:t>Text zápatí a datum se edituje v menu Vložení / Záhlaví a zápatí</a:t>
            </a:r>
            <a:endParaRPr lang="cs-CZ" dirty="0">
              <a:solidFill>
                <a:prstClr val="black">
                  <a:tint val="75000"/>
                </a:prstClr>
              </a:solidFill>
            </a:endParaRPr>
          </a:p>
        </p:txBody>
      </p:sp>
    </p:spTree>
    <p:extLst>
      <p:ext uri="{BB962C8B-B14F-4D97-AF65-F5344CB8AC3E}">
        <p14:creationId xmlns:p14="http://schemas.microsoft.com/office/powerpoint/2010/main" val="39645185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7" name="Nadpis 1"/>
          <p:cNvSpPr>
            <a:spLocks noGrp="1"/>
          </p:cNvSpPr>
          <p:nvPr>
            <p:ph type="ctrTitle"/>
          </p:nvPr>
        </p:nvSpPr>
        <p:spPr>
          <a:xfrm>
            <a:off x="815340" y="368610"/>
            <a:ext cx="10561320" cy="1181585"/>
          </a:xfrm>
          <a:prstGeom prst="rect">
            <a:avLst/>
          </a:prstGeom>
        </p:spPr>
        <p:txBody>
          <a:bodyPr wrap="square" lIns="90000" tIns="46800" rIns="90000" bIns="46800">
            <a:normAutofit/>
          </a:bodyPr>
          <a:lstStyle>
            <a:lvl1pPr algn="l">
              <a:defRPr sz="4000">
                <a:solidFill>
                  <a:srgbClr val="009FE3"/>
                </a:solidFill>
              </a:defRPr>
            </a:lvl1pPr>
          </a:lstStyle>
          <a:p>
            <a:r>
              <a:rPr lang="cs-CZ" dirty="0"/>
              <a:t>Klepnutím lze upravit styl předlohy nadpisů.</a:t>
            </a:r>
          </a:p>
        </p:txBody>
      </p:sp>
      <p:sp>
        <p:nvSpPr>
          <p:cNvPr id="8"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9" name="Zástupný symbol pro obsah 2"/>
          <p:cNvSpPr>
            <a:spLocks noGrp="1"/>
          </p:cNvSpPr>
          <p:nvPr>
            <p:ph idx="1"/>
          </p:nvPr>
        </p:nvSpPr>
        <p:spPr>
          <a:xfrm>
            <a:off x="815326" y="1548384"/>
            <a:ext cx="10561349" cy="4803648"/>
          </a:xfrm>
          <a:prstGeom prst="rect">
            <a:avLst/>
          </a:prstGeom>
        </p:spPr>
        <p:txBody>
          <a:bodyPr>
            <a:normAutofit/>
          </a:bodyPr>
          <a:lstStyle>
            <a:lvl1pPr marL="341313" indent="-342900">
              <a:buClrTx/>
              <a:buFont typeface="Wingdings" pitchFamily="2" charset="2"/>
              <a:buChar char="§"/>
              <a:defRPr/>
            </a:lvl1pPr>
            <a:lvl2pPr marL="741363" indent="-285750">
              <a:buClr>
                <a:schemeClr val="accent6"/>
              </a:buClr>
              <a:buFont typeface="Wingdings" pitchFamily="2" charset="2"/>
              <a:buChar char="§"/>
              <a:defRPr/>
            </a:lvl2pPr>
            <a:lvl3pPr marL="1141413" indent="-228600">
              <a:buClrTx/>
              <a:buFont typeface="Wingdings" pitchFamily="2" charset="2"/>
              <a:buChar char="§"/>
              <a:defRPr/>
            </a:lvl3pPr>
            <a:lvl4pPr marL="1598613" indent="-228600">
              <a:buClr>
                <a:srgbClr val="00B0F0"/>
              </a:buClr>
              <a:buFont typeface="Wingdings" pitchFamily="2" charset="2"/>
              <a:buChar char="§"/>
              <a:defRPr/>
            </a:lvl4pPr>
            <a:lvl5pPr marL="2055813" indent="-228600">
              <a:buClrTx/>
              <a:buFont typeface="Wingdings" pitchFamily="2" charset="2"/>
              <a:buChar char="§"/>
              <a:defRPr/>
            </a:lvl5pPr>
          </a:lstStyle>
          <a:p>
            <a:pPr lvl="0"/>
            <a:r>
              <a:rPr lang="cs-CZ" dirty="0"/>
              <a:t>Klepnutím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5"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cs-CZ">
                <a:solidFill>
                  <a:prstClr val="black">
                    <a:tint val="75000"/>
                  </a:prstClr>
                </a:solidFill>
              </a:rPr>
              <a:t>dd.mm.rrrr</a:t>
            </a:r>
            <a:endParaRPr lang="cs-CZ" dirty="0">
              <a:solidFill>
                <a:prstClr val="black">
                  <a:tint val="75000"/>
                </a:prstClr>
              </a:solidFill>
            </a:endParaRPr>
          </a:p>
        </p:txBody>
      </p:sp>
      <p:sp>
        <p:nvSpPr>
          <p:cNvPr id="6"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cs-CZ">
                <a:solidFill>
                  <a:prstClr val="black">
                    <a:tint val="75000"/>
                  </a:prstClr>
                </a:solidFill>
              </a:rPr>
              <a:t>Text zápatí a datum se edituje v menu Vložení / Záhlaví a zápatí</a:t>
            </a:r>
            <a:endParaRPr lang="cs-CZ" dirty="0">
              <a:solidFill>
                <a:prstClr val="black">
                  <a:tint val="75000"/>
                </a:prstClr>
              </a:solidFill>
            </a:endParaRPr>
          </a:p>
        </p:txBody>
      </p:sp>
    </p:spTree>
    <p:extLst>
      <p:ext uri="{BB962C8B-B14F-4D97-AF65-F5344CB8AC3E}">
        <p14:creationId xmlns:p14="http://schemas.microsoft.com/office/powerpoint/2010/main" val="355145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va sloupce">
    <p:spTree>
      <p:nvGrpSpPr>
        <p:cNvPr id="1" name=""/>
        <p:cNvGrpSpPr/>
        <p:nvPr/>
      </p:nvGrpSpPr>
      <p:grpSpPr>
        <a:xfrm>
          <a:off x="0" y="0"/>
          <a:ext cx="0" cy="0"/>
          <a:chOff x="0" y="0"/>
          <a:chExt cx="0" cy="0"/>
        </a:xfrm>
      </p:grpSpPr>
      <p:sp>
        <p:nvSpPr>
          <p:cNvPr id="9" name="Nadpis 1"/>
          <p:cNvSpPr>
            <a:spLocks noGrp="1"/>
          </p:cNvSpPr>
          <p:nvPr>
            <p:ph type="ctrTitle"/>
          </p:nvPr>
        </p:nvSpPr>
        <p:spPr>
          <a:xfrm>
            <a:off x="815340" y="368609"/>
            <a:ext cx="10561320" cy="1267310"/>
          </a:xfrm>
          <a:prstGeom prst="rect">
            <a:avLst/>
          </a:prstGeom>
        </p:spPr>
        <p:txBody>
          <a:bodyPr wrap="square" lIns="90000" tIns="46800" rIns="90000" bIns="46800">
            <a:normAutofit/>
          </a:bodyPr>
          <a:lstStyle>
            <a:lvl1pPr algn="l">
              <a:defRPr sz="4000">
                <a:solidFill>
                  <a:srgbClr val="009FE3"/>
                </a:solidFill>
              </a:defRPr>
            </a:lvl1pPr>
          </a:lstStyle>
          <a:p>
            <a:r>
              <a:rPr lang="cs-CZ" dirty="0"/>
              <a:t>Klepnutím lze upravit styl předlohy nadpisů.</a:t>
            </a:r>
          </a:p>
        </p:txBody>
      </p:sp>
      <p:sp>
        <p:nvSpPr>
          <p:cNvPr id="11" name="Zástupný symbol pro obsah 2"/>
          <p:cNvSpPr>
            <a:spLocks noGrp="1"/>
          </p:cNvSpPr>
          <p:nvPr>
            <p:ph sz="half" idx="1" hasCustomPrompt="1"/>
          </p:nvPr>
        </p:nvSpPr>
        <p:spPr>
          <a:xfrm>
            <a:off x="815326" y="1645920"/>
            <a:ext cx="5040644" cy="4504849"/>
          </a:xfrm>
          <a:prstGeom prst="rect">
            <a:avLst/>
          </a:prstGeom>
        </p:spPr>
        <p:txBody>
          <a:bodyPr>
            <a:normAutofit/>
          </a:bodyPr>
          <a:lstStyle>
            <a:lvl1pPr marL="341313" indent="-342900">
              <a:buFont typeface="Wingdings" pitchFamily="2" charset="2"/>
              <a:buChar char="§"/>
              <a:defRPr sz="2800"/>
            </a:lvl1pPr>
            <a:lvl2pPr marL="741363" indent="-285750">
              <a:buClr>
                <a:schemeClr val="accent6"/>
              </a:buClr>
              <a:buFont typeface="Wingdings" pitchFamily="2" charset="2"/>
              <a:buChar char="§"/>
              <a:defRPr sz="2400"/>
            </a:lvl2pPr>
            <a:lvl3pPr marL="1141413" indent="-228600">
              <a:buFont typeface="Wingdings" pitchFamily="2" charset="2"/>
              <a:buChar char="§"/>
              <a:defRPr sz="2000"/>
            </a:lvl3pPr>
            <a:lvl4pPr marL="1598613" indent="-228600">
              <a:buClr>
                <a:srgbClr val="00B0F0"/>
              </a:buClr>
              <a:buFont typeface="Wingdings" pitchFamily="2" charset="2"/>
              <a:buChar char="§"/>
              <a:defRPr sz="1800"/>
            </a:lvl4pPr>
            <a:lvl5pPr marL="2055813" indent="-228600">
              <a:buFont typeface="Wingdings" pitchFamily="2" charset="2"/>
              <a:buChar char="§"/>
              <a:defRPr sz="1800"/>
            </a:lvl5pPr>
            <a:lvl6pPr>
              <a:defRPr sz="1800"/>
            </a:lvl6pPr>
            <a:lvl7pPr>
              <a:defRPr sz="1800"/>
            </a:lvl7pPr>
            <a:lvl8pPr>
              <a:defRPr sz="1800"/>
            </a:lvl8pPr>
            <a:lvl9pPr>
              <a:defRPr sz="1800"/>
            </a:lvl9pPr>
          </a:lstStyle>
          <a:p>
            <a:pPr lvl="0"/>
            <a:r>
              <a:rPr lang="cs-CZ" dirty="0"/>
              <a:t>Klepnutím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12" name="Zástupný symbol pro obsah 2"/>
          <p:cNvSpPr>
            <a:spLocks noGrp="1"/>
          </p:cNvSpPr>
          <p:nvPr>
            <p:ph sz="half" idx="11" hasCustomPrompt="1"/>
          </p:nvPr>
        </p:nvSpPr>
        <p:spPr>
          <a:xfrm>
            <a:off x="6336031" y="1645920"/>
            <a:ext cx="5040644" cy="4497705"/>
          </a:xfrm>
          <a:prstGeom prst="rect">
            <a:avLst/>
          </a:prstGeom>
        </p:spPr>
        <p:txBody>
          <a:bodyPr>
            <a:normAutofit/>
          </a:bodyPr>
          <a:lstStyle>
            <a:lvl1pPr marL="341313" indent="-342900">
              <a:buFont typeface="Wingdings" pitchFamily="2" charset="2"/>
              <a:buChar char="§"/>
              <a:defRPr sz="2800"/>
            </a:lvl1pPr>
            <a:lvl2pPr marL="741363" indent="-285750">
              <a:buClr>
                <a:schemeClr val="accent6"/>
              </a:buClr>
              <a:buFont typeface="Wingdings" pitchFamily="2" charset="2"/>
              <a:buChar char="§"/>
              <a:defRPr sz="2400"/>
            </a:lvl2pPr>
            <a:lvl3pPr marL="1141413" indent="-228600">
              <a:buFont typeface="Wingdings" pitchFamily="2" charset="2"/>
              <a:buChar char="§"/>
              <a:defRPr sz="2000"/>
            </a:lvl3pPr>
            <a:lvl4pPr marL="1598613" indent="-228600">
              <a:buClr>
                <a:srgbClr val="00B0F0"/>
              </a:buClr>
              <a:buFont typeface="Wingdings" pitchFamily="2" charset="2"/>
              <a:buChar char="§"/>
              <a:defRPr sz="1800"/>
            </a:lvl4pPr>
            <a:lvl5pPr marL="2055813" indent="-228600">
              <a:buFont typeface="Wingdings" pitchFamily="2" charset="2"/>
              <a:buChar char="§"/>
              <a:defRPr sz="1800"/>
            </a:lvl5pPr>
            <a:lvl6pPr>
              <a:defRPr sz="1800"/>
            </a:lvl6pPr>
            <a:lvl7pPr>
              <a:defRPr sz="1800"/>
            </a:lvl7pPr>
            <a:lvl8pPr>
              <a:defRPr sz="1800"/>
            </a:lvl8pPr>
            <a:lvl9pPr>
              <a:defRPr sz="1800"/>
            </a:lvl9pPr>
          </a:lstStyle>
          <a:p>
            <a:pPr lvl="0"/>
            <a:r>
              <a:rPr lang="cs-CZ" dirty="0"/>
              <a:t>Klepnutím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6"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7"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cs-CZ">
                <a:solidFill>
                  <a:prstClr val="black">
                    <a:tint val="75000"/>
                  </a:prstClr>
                </a:solidFill>
              </a:rPr>
              <a:t>dd.mm.rrrr</a:t>
            </a:r>
            <a:endParaRPr lang="cs-CZ" dirty="0">
              <a:solidFill>
                <a:prstClr val="black">
                  <a:tint val="75000"/>
                </a:prstClr>
              </a:solidFill>
            </a:endParaRPr>
          </a:p>
        </p:txBody>
      </p:sp>
      <p:sp>
        <p:nvSpPr>
          <p:cNvPr id="8"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cs-CZ">
                <a:solidFill>
                  <a:prstClr val="black">
                    <a:tint val="75000"/>
                  </a:prstClr>
                </a:solidFill>
              </a:rPr>
              <a:t>Text zápatí a datum se edituje v menu Vložení / Záhlaví a zápatí</a:t>
            </a:r>
            <a:endParaRPr lang="cs-CZ" dirty="0">
              <a:solidFill>
                <a:prstClr val="black">
                  <a:tint val="75000"/>
                </a:prstClr>
              </a:solidFill>
            </a:endParaRPr>
          </a:p>
        </p:txBody>
      </p:sp>
    </p:spTree>
    <p:extLst>
      <p:ext uri="{BB962C8B-B14F-4D97-AF65-F5344CB8AC3E}">
        <p14:creationId xmlns:p14="http://schemas.microsoft.com/office/powerpoint/2010/main" val="38424329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ázdné">
    <p:spTree>
      <p:nvGrpSpPr>
        <p:cNvPr id="1" name=""/>
        <p:cNvGrpSpPr/>
        <p:nvPr/>
      </p:nvGrpSpPr>
      <p:grpSpPr>
        <a:xfrm>
          <a:off x="0" y="0"/>
          <a:ext cx="0" cy="0"/>
          <a:chOff x="0" y="0"/>
          <a:chExt cx="0" cy="0"/>
        </a:xfrm>
      </p:grpSpPr>
      <p:sp>
        <p:nvSpPr>
          <p:cNvPr id="2"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3"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cs-CZ">
                <a:solidFill>
                  <a:prstClr val="black">
                    <a:tint val="75000"/>
                  </a:prstClr>
                </a:solidFill>
              </a:rPr>
              <a:t>dd.mm.rrrr</a:t>
            </a:r>
            <a:endParaRPr lang="cs-CZ" dirty="0">
              <a:solidFill>
                <a:prstClr val="black">
                  <a:tint val="75000"/>
                </a:prstClr>
              </a:solidFill>
            </a:endParaRPr>
          </a:p>
        </p:txBody>
      </p:sp>
      <p:sp>
        <p:nvSpPr>
          <p:cNvPr id="4"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cs-CZ">
                <a:solidFill>
                  <a:prstClr val="black">
                    <a:tint val="75000"/>
                  </a:prstClr>
                </a:solidFill>
              </a:rPr>
              <a:t>Text zápatí a datum se edituje v menu Vložení / Záhlaví a zápatí</a:t>
            </a:r>
            <a:endParaRPr lang="cs-CZ" dirty="0">
              <a:solidFill>
                <a:prstClr val="black">
                  <a:tint val="75000"/>
                </a:prstClr>
              </a:solidFill>
            </a:endParaRPr>
          </a:p>
        </p:txBody>
      </p:sp>
    </p:spTree>
    <p:extLst>
      <p:ext uri="{BB962C8B-B14F-4D97-AF65-F5344CB8AC3E}">
        <p14:creationId xmlns:p14="http://schemas.microsoft.com/office/powerpoint/2010/main" val="14534508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adpis na střed">
    <p:spTree>
      <p:nvGrpSpPr>
        <p:cNvPr id="1" name=""/>
        <p:cNvGrpSpPr/>
        <p:nvPr/>
      </p:nvGrpSpPr>
      <p:grpSpPr>
        <a:xfrm>
          <a:off x="0" y="0"/>
          <a:ext cx="0" cy="0"/>
          <a:chOff x="0" y="0"/>
          <a:chExt cx="0" cy="0"/>
        </a:xfrm>
      </p:grpSpPr>
      <p:sp>
        <p:nvSpPr>
          <p:cNvPr id="7" name="Nadpis 1"/>
          <p:cNvSpPr>
            <a:spLocks noGrp="1"/>
          </p:cNvSpPr>
          <p:nvPr>
            <p:ph type="ctrTitle"/>
          </p:nvPr>
        </p:nvSpPr>
        <p:spPr>
          <a:xfrm>
            <a:off x="815340" y="421657"/>
            <a:ext cx="10561320" cy="5400691"/>
          </a:xfrm>
          <a:prstGeom prst="rect">
            <a:avLst/>
          </a:prstGeom>
        </p:spPr>
        <p:txBody>
          <a:bodyPr wrap="square" lIns="90000" tIns="46800" rIns="90000" bIns="46800" anchor="ctr" anchorCtr="0">
            <a:normAutofit/>
          </a:bodyPr>
          <a:lstStyle>
            <a:lvl1pPr algn="ctr">
              <a:defRPr sz="5000">
                <a:solidFill>
                  <a:srgbClr val="009FE3"/>
                </a:solidFill>
              </a:defRPr>
            </a:lvl1pPr>
          </a:lstStyle>
          <a:p>
            <a:r>
              <a:rPr lang="cs-CZ"/>
              <a:t>Kliknutím lze upravit styl.</a:t>
            </a:r>
            <a:endParaRPr lang="cs-CZ" dirty="0"/>
          </a:p>
        </p:txBody>
      </p:sp>
      <p:sp>
        <p:nvSpPr>
          <p:cNvPr id="8"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4"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0E61D0-93DC-4FDF-A7CC-00E0DDC46A85}" type="datetime1">
              <a:rPr lang="cs-CZ" smtClean="0">
                <a:solidFill>
                  <a:prstClr val="black">
                    <a:tint val="75000"/>
                  </a:prstClr>
                </a:solidFill>
              </a:rPr>
              <a:pPr/>
              <a:t>22.05.2019</a:t>
            </a:fld>
            <a:endParaRPr lang="cs-CZ" dirty="0">
              <a:solidFill>
                <a:prstClr val="black">
                  <a:tint val="75000"/>
                </a:prstClr>
              </a:solidFill>
            </a:endParaRPr>
          </a:p>
        </p:txBody>
      </p:sp>
      <p:sp>
        <p:nvSpPr>
          <p:cNvPr id="5"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cs-CZ">
                <a:solidFill>
                  <a:prstClr val="black">
                    <a:tint val="75000"/>
                  </a:prstClr>
                </a:solidFill>
              </a:rPr>
              <a:t>Text zápatí a datum se edituje v menu Vložení / Záhlaví a zápatí</a:t>
            </a:r>
            <a:endParaRPr lang="cs-CZ" dirty="0">
              <a:solidFill>
                <a:prstClr val="black">
                  <a:tint val="75000"/>
                </a:prstClr>
              </a:solidFill>
            </a:endParaRPr>
          </a:p>
        </p:txBody>
      </p:sp>
    </p:spTree>
    <p:extLst>
      <p:ext uri="{BB962C8B-B14F-4D97-AF65-F5344CB8AC3E}">
        <p14:creationId xmlns:p14="http://schemas.microsoft.com/office/powerpoint/2010/main" val="3994533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3" name="Zástupný symbol pro obsah 2"/>
          <p:cNvSpPr>
            <a:spLocks noGrp="1"/>
          </p:cNvSpPr>
          <p:nvPr>
            <p:ph idx="1"/>
          </p:nvPr>
        </p:nvSpPr>
        <p:spPr>
          <a:xfrm>
            <a:off x="815326" y="1548384"/>
            <a:ext cx="10561349" cy="4803648"/>
          </a:xfrm>
          <a:prstGeom prst="rect">
            <a:avLst/>
          </a:prstGeom>
        </p:spPr>
        <p:txBody>
          <a:bodyPr>
            <a:normAutofit/>
          </a:bodyPr>
          <a:lstStyle>
            <a:lvl1pPr marL="341313" indent="-342900">
              <a:buClrTx/>
              <a:buFont typeface="Wingdings" pitchFamily="2" charset="2"/>
              <a:buChar char="§"/>
              <a:defRPr/>
            </a:lvl1pPr>
            <a:lvl2pPr marL="741363" indent="-285750">
              <a:buClr>
                <a:schemeClr val="accent6"/>
              </a:buClr>
              <a:buFont typeface="Wingdings" pitchFamily="2" charset="2"/>
              <a:buChar char="§"/>
              <a:defRPr/>
            </a:lvl2pPr>
            <a:lvl3pPr marL="1141413" indent="-228600">
              <a:buClrTx/>
              <a:buFont typeface="Wingdings" pitchFamily="2" charset="2"/>
              <a:buChar char="§"/>
              <a:defRPr/>
            </a:lvl3pPr>
            <a:lvl4pPr marL="1598613" indent="-228600">
              <a:buClr>
                <a:srgbClr val="00B0F0"/>
              </a:buClr>
              <a:buFont typeface="Wingdings" pitchFamily="2" charset="2"/>
              <a:buChar char="§"/>
              <a:defRPr/>
            </a:lvl4pPr>
            <a:lvl5pPr marL="2055813" indent="-228600">
              <a:buClrTx/>
              <a:buFont typeface="Wingdings" pitchFamily="2" charset="2"/>
              <a:buChar char="§"/>
              <a:defRPr/>
            </a:lvl5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cs-CZ" dirty="0"/>
          </a:p>
        </p:txBody>
      </p:sp>
      <p:sp>
        <p:nvSpPr>
          <p:cNvPr id="6" name="Nadpis 1"/>
          <p:cNvSpPr>
            <a:spLocks noGrp="1"/>
          </p:cNvSpPr>
          <p:nvPr>
            <p:ph type="ctrTitle"/>
          </p:nvPr>
        </p:nvSpPr>
        <p:spPr>
          <a:xfrm>
            <a:off x="815340" y="368610"/>
            <a:ext cx="10561320" cy="1174440"/>
          </a:xfrm>
          <a:prstGeom prst="rect">
            <a:avLst/>
          </a:prstGeom>
        </p:spPr>
        <p:txBody>
          <a:bodyPr wrap="square" lIns="90000" tIns="46800" rIns="90000" bIns="46800">
            <a:normAutofit/>
          </a:bodyPr>
          <a:lstStyle>
            <a:lvl1pPr algn="l">
              <a:defRPr sz="4000">
                <a:solidFill>
                  <a:srgbClr val="009FE3"/>
                </a:solidFill>
              </a:defRPr>
            </a:lvl1pPr>
          </a:lstStyle>
          <a:p>
            <a:r>
              <a:rPr lang="cs-CZ"/>
              <a:t>Kliknutím lze upravit styl.</a:t>
            </a:r>
            <a:endParaRPr lang="cs-CZ" dirty="0"/>
          </a:p>
        </p:txBody>
      </p:sp>
      <p:sp>
        <p:nvSpPr>
          <p:cNvPr id="7"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pPr/>
              <a:t>‹#›</a:t>
            </a:fld>
            <a:endParaRPr lang="cs-CZ" dirty="0"/>
          </a:p>
        </p:txBody>
      </p:sp>
      <p:sp>
        <p:nvSpPr>
          <p:cNvPr id="5"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
        <p:nvSpPr>
          <p:cNvPr id="8"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Tree>
    <p:extLst>
      <p:ext uri="{BB962C8B-B14F-4D97-AF65-F5344CB8AC3E}">
        <p14:creationId xmlns:p14="http://schemas.microsoft.com/office/powerpoint/2010/main" val="17504607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adpis + podnadpis">
    <p:spTree>
      <p:nvGrpSpPr>
        <p:cNvPr id="1" name=""/>
        <p:cNvGrpSpPr/>
        <p:nvPr/>
      </p:nvGrpSpPr>
      <p:grpSpPr>
        <a:xfrm>
          <a:off x="0" y="0"/>
          <a:ext cx="0" cy="0"/>
          <a:chOff x="0" y="0"/>
          <a:chExt cx="0" cy="0"/>
        </a:xfrm>
      </p:grpSpPr>
      <p:sp>
        <p:nvSpPr>
          <p:cNvPr id="9"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10" name="Podnadpis 2"/>
          <p:cNvSpPr>
            <a:spLocks noGrp="1"/>
          </p:cNvSpPr>
          <p:nvPr>
            <p:ph type="subTitle" idx="1"/>
          </p:nvPr>
        </p:nvSpPr>
        <p:spPr>
          <a:xfrm>
            <a:off x="815340" y="1988820"/>
            <a:ext cx="10561320" cy="1704500"/>
          </a:xfrm>
          <a:prstGeom prst="rect">
            <a:avLst/>
          </a:prstGeom>
        </p:spPr>
        <p:txBody>
          <a:bodyPr>
            <a:normAutofit/>
          </a:bodyPr>
          <a:lstStyle>
            <a:lvl1pPr marL="0" indent="0" algn="l">
              <a:buNone/>
              <a:defRPr sz="280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cs-CZ"/>
              <a:t>Kliknutím lze upravit styl předlohy.</a:t>
            </a:r>
            <a:endParaRPr lang="cs-CZ" dirty="0"/>
          </a:p>
        </p:txBody>
      </p:sp>
      <p:sp>
        <p:nvSpPr>
          <p:cNvPr id="11" name="Nadpis 1"/>
          <p:cNvSpPr>
            <a:spLocks noGrp="1"/>
          </p:cNvSpPr>
          <p:nvPr>
            <p:ph type="ctrTitle"/>
          </p:nvPr>
        </p:nvSpPr>
        <p:spPr>
          <a:xfrm>
            <a:off x="815340" y="368609"/>
            <a:ext cx="10561320" cy="1440180"/>
          </a:xfrm>
          <a:prstGeom prst="rect">
            <a:avLst/>
          </a:prstGeom>
        </p:spPr>
        <p:txBody>
          <a:bodyPr wrap="square" lIns="90000" tIns="46800" rIns="90000" bIns="46800">
            <a:normAutofit/>
          </a:bodyPr>
          <a:lstStyle>
            <a:lvl1pPr algn="l">
              <a:defRPr sz="5000">
                <a:solidFill>
                  <a:srgbClr val="009FE3"/>
                </a:solidFill>
              </a:defRPr>
            </a:lvl1pPr>
          </a:lstStyle>
          <a:p>
            <a:r>
              <a:rPr lang="cs-CZ"/>
              <a:t>Kliknutím lze upravit styl.</a:t>
            </a:r>
            <a:endParaRPr lang="cs-CZ" dirty="0"/>
          </a:p>
        </p:txBody>
      </p:sp>
      <p:sp>
        <p:nvSpPr>
          <p:cNvPr id="5"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4059CB-A3F7-4C7A-A1AB-0F6CABF43A35}" type="datetime1">
              <a:rPr lang="cs-CZ" smtClean="0">
                <a:solidFill>
                  <a:prstClr val="black">
                    <a:tint val="75000"/>
                  </a:prstClr>
                </a:solidFill>
              </a:rPr>
              <a:pPr/>
              <a:t>22.05.2019</a:t>
            </a:fld>
            <a:endParaRPr lang="cs-CZ" dirty="0">
              <a:solidFill>
                <a:prstClr val="black">
                  <a:tint val="75000"/>
                </a:prstClr>
              </a:solidFill>
            </a:endParaRPr>
          </a:p>
        </p:txBody>
      </p:sp>
      <p:sp>
        <p:nvSpPr>
          <p:cNvPr id="6"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cs-CZ">
                <a:solidFill>
                  <a:prstClr val="black">
                    <a:tint val="75000"/>
                  </a:prstClr>
                </a:solidFill>
              </a:rPr>
              <a:t>Text zápatí a datum se edituje v menu Vložení / Záhlaví a zápatí</a:t>
            </a:r>
            <a:endParaRPr lang="cs-CZ" dirty="0">
              <a:solidFill>
                <a:prstClr val="black">
                  <a:tint val="75000"/>
                </a:prstClr>
              </a:solidFill>
            </a:endParaRPr>
          </a:p>
        </p:txBody>
      </p:sp>
    </p:spTree>
    <p:extLst>
      <p:ext uri="{BB962C8B-B14F-4D97-AF65-F5344CB8AC3E}">
        <p14:creationId xmlns:p14="http://schemas.microsoft.com/office/powerpoint/2010/main" val="41893206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adpis nahoře">
    <p:spTree>
      <p:nvGrpSpPr>
        <p:cNvPr id="1" name=""/>
        <p:cNvGrpSpPr/>
        <p:nvPr/>
      </p:nvGrpSpPr>
      <p:grpSpPr>
        <a:xfrm>
          <a:off x="0" y="0"/>
          <a:ext cx="0" cy="0"/>
          <a:chOff x="0" y="0"/>
          <a:chExt cx="0" cy="0"/>
        </a:xfrm>
      </p:grpSpPr>
      <p:sp>
        <p:nvSpPr>
          <p:cNvPr id="5" name="Nadpis 1"/>
          <p:cNvSpPr>
            <a:spLocks noGrp="1"/>
          </p:cNvSpPr>
          <p:nvPr>
            <p:ph type="ctrTitle"/>
          </p:nvPr>
        </p:nvSpPr>
        <p:spPr>
          <a:xfrm>
            <a:off x="815340" y="368609"/>
            <a:ext cx="10561320" cy="1440180"/>
          </a:xfrm>
          <a:prstGeom prst="rect">
            <a:avLst/>
          </a:prstGeom>
        </p:spPr>
        <p:txBody>
          <a:bodyPr wrap="square" lIns="90000" tIns="46800" rIns="90000" bIns="46800">
            <a:normAutofit/>
          </a:bodyPr>
          <a:lstStyle>
            <a:lvl1pPr algn="l">
              <a:defRPr sz="5000">
                <a:solidFill>
                  <a:srgbClr val="009FE3"/>
                </a:solidFill>
              </a:defRPr>
            </a:lvl1pPr>
          </a:lstStyle>
          <a:p>
            <a:r>
              <a:rPr lang="cs-CZ"/>
              <a:t>Kliknutím lze upravit styl.</a:t>
            </a:r>
            <a:endParaRPr lang="cs-CZ" dirty="0"/>
          </a:p>
        </p:txBody>
      </p:sp>
      <p:sp>
        <p:nvSpPr>
          <p:cNvPr id="7"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4"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5C01C8-EDCF-44F2-BA49-2BF36962139F}" type="datetime1">
              <a:rPr lang="cs-CZ" smtClean="0">
                <a:solidFill>
                  <a:prstClr val="black">
                    <a:tint val="75000"/>
                  </a:prstClr>
                </a:solidFill>
              </a:rPr>
              <a:pPr/>
              <a:t>22.05.2019</a:t>
            </a:fld>
            <a:endParaRPr lang="cs-CZ" dirty="0">
              <a:solidFill>
                <a:prstClr val="black">
                  <a:tint val="75000"/>
                </a:prstClr>
              </a:solidFill>
            </a:endParaRPr>
          </a:p>
        </p:txBody>
      </p:sp>
      <p:sp>
        <p:nvSpPr>
          <p:cNvPr id="6"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cs-CZ">
                <a:solidFill>
                  <a:prstClr val="black">
                    <a:tint val="75000"/>
                  </a:prstClr>
                </a:solidFill>
              </a:rPr>
              <a:t>Text zápatí a datum se edituje v menu Vložení / Záhlaví a zápatí</a:t>
            </a:r>
            <a:endParaRPr lang="cs-CZ" dirty="0">
              <a:solidFill>
                <a:prstClr val="black">
                  <a:tint val="75000"/>
                </a:prstClr>
              </a:solidFill>
            </a:endParaRPr>
          </a:p>
        </p:txBody>
      </p:sp>
    </p:spTree>
    <p:extLst>
      <p:ext uri="{BB962C8B-B14F-4D97-AF65-F5344CB8AC3E}">
        <p14:creationId xmlns:p14="http://schemas.microsoft.com/office/powerpoint/2010/main" val="21244766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3" name="Zástupný symbol pro obsah 2"/>
          <p:cNvSpPr>
            <a:spLocks noGrp="1"/>
          </p:cNvSpPr>
          <p:nvPr>
            <p:ph idx="1"/>
          </p:nvPr>
        </p:nvSpPr>
        <p:spPr>
          <a:xfrm>
            <a:off x="815326" y="1548384"/>
            <a:ext cx="10561349" cy="4803648"/>
          </a:xfrm>
          <a:prstGeom prst="rect">
            <a:avLst/>
          </a:prstGeom>
        </p:spPr>
        <p:txBody>
          <a:bodyPr>
            <a:normAutofit/>
          </a:bodyPr>
          <a:lstStyle>
            <a:lvl1pPr marL="341313" indent="-342900">
              <a:buClrTx/>
              <a:buFont typeface="Wingdings" pitchFamily="2" charset="2"/>
              <a:buChar char="§"/>
              <a:defRPr/>
            </a:lvl1pPr>
            <a:lvl2pPr marL="741363" indent="-285750">
              <a:buClr>
                <a:schemeClr val="accent6"/>
              </a:buClr>
              <a:buFont typeface="Wingdings" pitchFamily="2" charset="2"/>
              <a:buChar char="§"/>
              <a:defRPr/>
            </a:lvl2pPr>
            <a:lvl3pPr marL="1141413" indent="-228600">
              <a:buClrTx/>
              <a:buFont typeface="Wingdings" pitchFamily="2" charset="2"/>
              <a:buChar char="§"/>
              <a:defRPr/>
            </a:lvl3pPr>
            <a:lvl4pPr marL="1598613" indent="-228600">
              <a:buClr>
                <a:srgbClr val="00B0F0"/>
              </a:buClr>
              <a:buFont typeface="Wingdings" pitchFamily="2" charset="2"/>
              <a:buChar char="§"/>
              <a:defRPr/>
            </a:lvl4pPr>
            <a:lvl5pPr marL="2055813" indent="-228600">
              <a:buClrTx/>
              <a:buFont typeface="Wingdings" pitchFamily="2" charset="2"/>
              <a:buChar char="§"/>
              <a:defRPr/>
            </a:lvl5pPr>
          </a:lstStyle>
          <a:p>
            <a:pPr lvl="0"/>
            <a:r>
              <a:rPr lang="cs-CZ"/>
              <a:t>Kliknutím lze upravit styly předlohy textu.</a:t>
            </a:r>
          </a:p>
          <a:p>
            <a:pPr lvl="1"/>
            <a:r>
              <a:rPr lang="cs-CZ"/>
              <a:t>Druhá úroveň</a:t>
            </a:r>
          </a:p>
          <a:p>
            <a:pPr lvl="2"/>
            <a:r>
              <a:rPr lang="cs-CZ"/>
              <a:t>Třetí úroveň</a:t>
            </a:r>
          </a:p>
          <a:p>
            <a:pPr lvl="3"/>
            <a:r>
              <a:rPr lang="cs-CZ"/>
              <a:t>Čtvrtá úroveň</a:t>
            </a:r>
          </a:p>
          <a:p>
            <a:pPr lvl="4"/>
            <a:r>
              <a:rPr lang="cs-CZ"/>
              <a:t>Pátá úroveň</a:t>
            </a:r>
            <a:endParaRPr lang="cs-CZ" dirty="0"/>
          </a:p>
        </p:txBody>
      </p:sp>
      <p:sp>
        <p:nvSpPr>
          <p:cNvPr id="6" name="Nadpis 1"/>
          <p:cNvSpPr>
            <a:spLocks noGrp="1"/>
          </p:cNvSpPr>
          <p:nvPr>
            <p:ph type="ctrTitle"/>
          </p:nvPr>
        </p:nvSpPr>
        <p:spPr>
          <a:xfrm>
            <a:off x="815340" y="368610"/>
            <a:ext cx="10561320" cy="1174440"/>
          </a:xfrm>
          <a:prstGeom prst="rect">
            <a:avLst/>
          </a:prstGeom>
        </p:spPr>
        <p:txBody>
          <a:bodyPr wrap="square" lIns="90000" tIns="46800" rIns="90000" bIns="46800">
            <a:normAutofit/>
          </a:bodyPr>
          <a:lstStyle>
            <a:lvl1pPr algn="l">
              <a:defRPr sz="4000">
                <a:solidFill>
                  <a:srgbClr val="009FE3"/>
                </a:solidFill>
              </a:defRPr>
            </a:lvl1pPr>
          </a:lstStyle>
          <a:p>
            <a:r>
              <a:rPr lang="cs-CZ"/>
              <a:t>Kliknutím lze upravit styl.</a:t>
            </a:r>
            <a:endParaRPr lang="cs-CZ" dirty="0"/>
          </a:p>
        </p:txBody>
      </p:sp>
      <p:sp>
        <p:nvSpPr>
          <p:cNvPr id="7"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5"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EBF261-FB2F-4731-9E40-8AAD1EF4495A}" type="datetime1">
              <a:rPr lang="cs-CZ" smtClean="0">
                <a:solidFill>
                  <a:prstClr val="black">
                    <a:tint val="75000"/>
                  </a:prstClr>
                </a:solidFill>
              </a:rPr>
              <a:pPr/>
              <a:t>22.05.2019</a:t>
            </a:fld>
            <a:endParaRPr lang="cs-CZ" dirty="0">
              <a:solidFill>
                <a:prstClr val="black">
                  <a:tint val="75000"/>
                </a:prstClr>
              </a:solidFill>
            </a:endParaRPr>
          </a:p>
        </p:txBody>
      </p:sp>
      <p:sp>
        <p:nvSpPr>
          <p:cNvPr id="8"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cs-CZ">
                <a:solidFill>
                  <a:prstClr val="black">
                    <a:tint val="75000"/>
                  </a:prstClr>
                </a:solidFill>
              </a:rPr>
              <a:t>Text zápatí a datum se edituje v menu Vložení / Záhlaví a zápatí</a:t>
            </a:r>
            <a:endParaRPr lang="cs-CZ" dirty="0">
              <a:solidFill>
                <a:prstClr val="black">
                  <a:tint val="75000"/>
                </a:prstClr>
              </a:solidFill>
            </a:endParaRPr>
          </a:p>
        </p:txBody>
      </p:sp>
    </p:spTree>
    <p:extLst>
      <p:ext uri="{BB962C8B-B14F-4D97-AF65-F5344CB8AC3E}">
        <p14:creationId xmlns:p14="http://schemas.microsoft.com/office/powerpoint/2010/main" val="26533009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va sloupce">
    <p:spTree>
      <p:nvGrpSpPr>
        <p:cNvPr id="1" name=""/>
        <p:cNvGrpSpPr/>
        <p:nvPr/>
      </p:nvGrpSpPr>
      <p:grpSpPr>
        <a:xfrm>
          <a:off x="0" y="0"/>
          <a:ext cx="0" cy="0"/>
          <a:chOff x="0" y="0"/>
          <a:chExt cx="0" cy="0"/>
        </a:xfrm>
      </p:grpSpPr>
      <p:sp>
        <p:nvSpPr>
          <p:cNvPr id="4" name="Zástupný symbol pro obsah 2"/>
          <p:cNvSpPr>
            <a:spLocks noGrp="1"/>
          </p:cNvSpPr>
          <p:nvPr>
            <p:ph sz="half" idx="1" hasCustomPrompt="1"/>
          </p:nvPr>
        </p:nvSpPr>
        <p:spPr>
          <a:xfrm>
            <a:off x="815326" y="1645920"/>
            <a:ext cx="5040644" cy="4504849"/>
          </a:xfrm>
          <a:prstGeom prst="rect">
            <a:avLst/>
          </a:prstGeom>
        </p:spPr>
        <p:txBody>
          <a:bodyPr>
            <a:normAutofit/>
          </a:bodyPr>
          <a:lstStyle>
            <a:lvl1pPr marL="341313" indent="-342900">
              <a:buFont typeface="Wingdings" pitchFamily="2" charset="2"/>
              <a:buChar char="§"/>
              <a:defRPr sz="2800"/>
            </a:lvl1pPr>
            <a:lvl2pPr marL="741363" indent="-285750">
              <a:buClr>
                <a:schemeClr val="accent6"/>
              </a:buClr>
              <a:buFont typeface="Wingdings" pitchFamily="2" charset="2"/>
              <a:buChar char="§"/>
              <a:defRPr sz="2400"/>
            </a:lvl2pPr>
            <a:lvl3pPr marL="1141413" indent="-228600">
              <a:buFont typeface="Wingdings" pitchFamily="2" charset="2"/>
              <a:buChar char="§"/>
              <a:defRPr sz="2000"/>
            </a:lvl3pPr>
            <a:lvl4pPr marL="1598613" indent="-228600">
              <a:buClr>
                <a:srgbClr val="00B0F0"/>
              </a:buClr>
              <a:buFont typeface="Wingdings" pitchFamily="2" charset="2"/>
              <a:buChar char="§"/>
              <a:defRPr sz="1800"/>
            </a:lvl4pPr>
            <a:lvl5pPr marL="2055813" indent="-228600">
              <a:buFont typeface="Wingdings" pitchFamily="2" charset="2"/>
              <a:buChar char="§"/>
              <a:defRPr sz="1800"/>
            </a:lvl5pPr>
            <a:lvl6pPr>
              <a:defRPr sz="1800"/>
            </a:lvl6pPr>
            <a:lvl7pPr>
              <a:defRPr sz="1800"/>
            </a:lvl7pPr>
            <a:lvl8pPr>
              <a:defRPr sz="1800"/>
            </a:lvl8pPr>
            <a:lvl9pPr>
              <a:defRPr sz="1800"/>
            </a:lvl9pPr>
          </a:lstStyle>
          <a:p>
            <a:pPr lvl="0"/>
            <a:r>
              <a:rPr lang="cs-CZ" dirty="0"/>
              <a:t>Klepnutím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5" name="Zástupný symbol pro obsah 2"/>
          <p:cNvSpPr>
            <a:spLocks noGrp="1"/>
          </p:cNvSpPr>
          <p:nvPr>
            <p:ph sz="half" idx="11" hasCustomPrompt="1"/>
          </p:nvPr>
        </p:nvSpPr>
        <p:spPr>
          <a:xfrm>
            <a:off x="6336031" y="1645920"/>
            <a:ext cx="5040644" cy="4497705"/>
          </a:xfrm>
          <a:prstGeom prst="rect">
            <a:avLst/>
          </a:prstGeom>
        </p:spPr>
        <p:txBody>
          <a:bodyPr>
            <a:normAutofit/>
          </a:bodyPr>
          <a:lstStyle>
            <a:lvl1pPr marL="341313" indent="-342900">
              <a:buFont typeface="Wingdings" pitchFamily="2" charset="2"/>
              <a:buChar char="§"/>
              <a:defRPr sz="2800"/>
            </a:lvl1pPr>
            <a:lvl2pPr marL="741363" indent="-285750">
              <a:buClr>
                <a:schemeClr val="accent6"/>
              </a:buClr>
              <a:buFont typeface="Wingdings" pitchFamily="2" charset="2"/>
              <a:buChar char="§"/>
              <a:defRPr sz="2400"/>
            </a:lvl2pPr>
            <a:lvl3pPr marL="1141413" indent="-228600">
              <a:buFont typeface="Wingdings" pitchFamily="2" charset="2"/>
              <a:buChar char="§"/>
              <a:defRPr sz="2000"/>
            </a:lvl3pPr>
            <a:lvl4pPr marL="1598613" indent="-228600">
              <a:buClr>
                <a:srgbClr val="00B0F0"/>
              </a:buClr>
              <a:buFont typeface="Wingdings" pitchFamily="2" charset="2"/>
              <a:buChar char="§"/>
              <a:defRPr sz="1800"/>
            </a:lvl4pPr>
            <a:lvl5pPr marL="2055813" indent="-228600">
              <a:buFont typeface="Wingdings" pitchFamily="2" charset="2"/>
              <a:buChar char="§"/>
              <a:defRPr sz="1800"/>
            </a:lvl5pPr>
            <a:lvl6pPr>
              <a:defRPr sz="1800"/>
            </a:lvl6pPr>
            <a:lvl7pPr>
              <a:defRPr sz="1800"/>
            </a:lvl7pPr>
            <a:lvl8pPr>
              <a:defRPr sz="1800"/>
            </a:lvl8pPr>
            <a:lvl9pPr>
              <a:defRPr sz="1800"/>
            </a:lvl9pPr>
          </a:lstStyle>
          <a:p>
            <a:pPr lvl="0"/>
            <a:r>
              <a:rPr lang="cs-CZ" dirty="0"/>
              <a:t>Klepnutím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7" name="Nadpis 1"/>
          <p:cNvSpPr>
            <a:spLocks noGrp="1"/>
          </p:cNvSpPr>
          <p:nvPr>
            <p:ph type="ctrTitle"/>
          </p:nvPr>
        </p:nvSpPr>
        <p:spPr>
          <a:xfrm>
            <a:off x="815340" y="368609"/>
            <a:ext cx="10561320" cy="1267310"/>
          </a:xfrm>
          <a:prstGeom prst="rect">
            <a:avLst/>
          </a:prstGeom>
        </p:spPr>
        <p:txBody>
          <a:bodyPr wrap="square" lIns="90000" tIns="46800" rIns="90000" bIns="46800">
            <a:normAutofit/>
          </a:bodyPr>
          <a:lstStyle>
            <a:lvl1pPr algn="l">
              <a:defRPr sz="4000">
                <a:solidFill>
                  <a:srgbClr val="009FE3"/>
                </a:solidFill>
              </a:defRPr>
            </a:lvl1pPr>
          </a:lstStyle>
          <a:p>
            <a:r>
              <a:rPr lang="cs-CZ"/>
              <a:t>Kliknutím lze upravit styl.</a:t>
            </a:r>
            <a:endParaRPr lang="cs-CZ" dirty="0"/>
          </a:p>
        </p:txBody>
      </p:sp>
      <p:sp>
        <p:nvSpPr>
          <p:cNvPr id="8"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6"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55885-5CBA-41AB-9387-17E8EF61BFF8}" type="datetime1">
              <a:rPr lang="cs-CZ" smtClean="0">
                <a:solidFill>
                  <a:prstClr val="black">
                    <a:tint val="75000"/>
                  </a:prstClr>
                </a:solidFill>
              </a:rPr>
              <a:pPr/>
              <a:t>22.05.2019</a:t>
            </a:fld>
            <a:endParaRPr lang="cs-CZ" dirty="0">
              <a:solidFill>
                <a:prstClr val="black">
                  <a:tint val="75000"/>
                </a:prstClr>
              </a:solidFill>
            </a:endParaRPr>
          </a:p>
        </p:txBody>
      </p:sp>
      <p:sp>
        <p:nvSpPr>
          <p:cNvPr id="9"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cs-CZ">
                <a:solidFill>
                  <a:prstClr val="black">
                    <a:tint val="75000"/>
                  </a:prstClr>
                </a:solidFill>
              </a:rPr>
              <a:t>Text zápatí a datum se edituje v menu Vložení / Záhlaví a zápatí</a:t>
            </a:r>
            <a:endParaRPr lang="cs-CZ" dirty="0">
              <a:solidFill>
                <a:prstClr val="black">
                  <a:tint val="75000"/>
                </a:prstClr>
              </a:solidFill>
            </a:endParaRPr>
          </a:p>
        </p:txBody>
      </p:sp>
    </p:spTree>
    <p:extLst>
      <p:ext uri="{BB962C8B-B14F-4D97-AF65-F5344CB8AC3E}">
        <p14:creationId xmlns:p14="http://schemas.microsoft.com/office/powerpoint/2010/main" val="980562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ázdné">
    <p:spTree>
      <p:nvGrpSpPr>
        <p:cNvPr id="1" name=""/>
        <p:cNvGrpSpPr/>
        <p:nvPr/>
      </p:nvGrpSpPr>
      <p:grpSpPr>
        <a:xfrm>
          <a:off x="0" y="0"/>
          <a:ext cx="0" cy="0"/>
          <a:chOff x="0" y="0"/>
          <a:chExt cx="0" cy="0"/>
        </a:xfrm>
      </p:grpSpPr>
      <p:sp>
        <p:nvSpPr>
          <p:cNvPr id="2"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3"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4A5E90-EC47-4072-BDB7-DB4A6631B8F9}" type="datetime1">
              <a:rPr lang="cs-CZ" smtClean="0">
                <a:solidFill>
                  <a:prstClr val="black">
                    <a:tint val="75000"/>
                  </a:prstClr>
                </a:solidFill>
              </a:rPr>
              <a:pPr/>
              <a:t>22.05.2019</a:t>
            </a:fld>
            <a:endParaRPr lang="cs-CZ" dirty="0">
              <a:solidFill>
                <a:prstClr val="black">
                  <a:tint val="75000"/>
                </a:prstClr>
              </a:solidFill>
            </a:endParaRPr>
          </a:p>
        </p:txBody>
      </p:sp>
      <p:sp>
        <p:nvSpPr>
          <p:cNvPr id="4"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cs-CZ">
                <a:solidFill>
                  <a:prstClr val="black">
                    <a:tint val="75000"/>
                  </a:prstClr>
                </a:solidFill>
              </a:rPr>
              <a:t>Text zápatí a datum se edituje v menu Vložení / Záhlaví a zápatí</a:t>
            </a:r>
            <a:endParaRPr lang="cs-CZ" dirty="0">
              <a:solidFill>
                <a:prstClr val="black">
                  <a:tint val="75000"/>
                </a:prstClr>
              </a:solidFill>
            </a:endParaRPr>
          </a:p>
        </p:txBody>
      </p:sp>
    </p:spTree>
    <p:extLst>
      <p:ext uri="{BB962C8B-B14F-4D97-AF65-F5344CB8AC3E}">
        <p14:creationId xmlns:p14="http://schemas.microsoft.com/office/powerpoint/2010/main" val="19855677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Nadpis na střed">
    <p:spTree>
      <p:nvGrpSpPr>
        <p:cNvPr id="1" name=""/>
        <p:cNvGrpSpPr/>
        <p:nvPr/>
      </p:nvGrpSpPr>
      <p:grpSpPr>
        <a:xfrm>
          <a:off x="0" y="0"/>
          <a:ext cx="0" cy="0"/>
          <a:chOff x="0" y="0"/>
          <a:chExt cx="0" cy="0"/>
        </a:xfrm>
      </p:grpSpPr>
      <p:sp>
        <p:nvSpPr>
          <p:cNvPr id="4" name="Nadpis 1"/>
          <p:cNvSpPr>
            <a:spLocks noGrp="1"/>
          </p:cNvSpPr>
          <p:nvPr>
            <p:ph type="ctrTitle"/>
          </p:nvPr>
        </p:nvSpPr>
        <p:spPr>
          <a:xfrm>
            <a:off x="815340" y="421657"/>
            <a:ext cx="10561320" cy="5400691"/>
          </a:xfrm>
          <a:prstGeom prst="rect">
            <a:avLst/>
          </a:prstGeom>
        </p:spPr>
        <p:txBody>
          <a:bodyPr wrap="square" lIns="90000" tIns="46800" rIns="90000" bIns="46800" anchor="ctr" anchorCtr="0">
            <a:normAutofit/>
          </a:bodyPr>
          <a:lstStyle>
            <a:lvl1pPr algn="ctr">
              <a:defRPr sz="5000">
                <a:solidFill>
                  <a:srgbClr val="009FE3"/>
                </a:solidFill>
              </a:defRPr>
            </a:lvl1pPr>
          </a:lstStyle>
          <a:p>
            <a:r>
              <a:rPr lang="cs-CZ" dirty="0"/>
              <a:t>Klepnutím lze upravit styl předlohy nadpisů.</a:t>
            </a:r>
          </a:p>
        </p:txBody>
      </p:sp>
      <p:sp>
        <p:nvSpPr>
          <p:cNvPr id="5"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pPr/>
              <a:t>‹#›</a:t>
            </a:fld>
            <a:endParaRPr lang="cs-CZ" dirty="0"/>
          </a:p>
        </p:txBody>
      </p:sp>
      <p:sp>
        <p:nvSpPr>
          <p:cNvPr id="6"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
        <p:nvSpPr>
          <p:cNvPr id="7"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Tree>
    <p:extLst>
      <p:ext uri="{BB962C8B-B14F-4D97-AF65-F5344CB8AC3E}">
        <p14:creationId xmlns:p14="http://schemas.microsoft.com/office/powerpoint/2010/main" val="18959640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Nadpis + podnadpis">
    <p:spTree>
      <p:nvGrpSpPr>
        <p:cNvPr id="1" name=""/>
        <p:cNvGrpSpPr/>
        <p:nvPr/>
      </p:nvGrpSpPr>
      <p:grpSpPr>
        <a:xfrm>
          <a:off x="0" y="0"/>
          <a:ext cx="0" cy="0"/>
          <a:chOff x="0" y="0"/>
          <a:chExt cx="0" cy="0"/>
        </a:xfrm>
      </p:grpSpPr>
      <p:sp>
        <p:nvSpPr>
          <p:cNvPr id="8"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pPr/>
              <a:t>‹#›</a:t>
            </a:fld>
            <a:endParaRPr lang="cs-CZ" dirty="0"/>
          </a:p>
        </p:txBody>
      </p:sp>
      <p:sp>
        <p:nvSpPr>
          <p:cNvPr id="9" name="Podnadpis 2"/>
          <p:cNvSpPr>
            <a:spLocks noGrp="1"/>
          </p:cNvSpPr>
          <p:nvPr>
            <p:ph type="subTitle" idx="1"/>
          </p:nvPr>
        </p:nvSpPr>
        <p:spPr>
          <a:xfrm>
            <a:off x="815340" y="1988820"/>
            <a:ext cx="10561320" cy="1704500"/>
          </a:xfrm>
          <a:prstGeom prst="rect">
            <a:avLst/>
          </a:prstGeom>
        </p:spPr>
        <p:txBody>
          <a:bodyPr>
            <a:normAutofit/>
          </a:bodyPr>
          <a:lstStyle>
            <a:lvl1pPr marL="0" indent="0" algn="l">
              <a:buNone/>
              <a:defRPr sz="280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cs-CZ" dirty="0"/>
              <a:t>Klepnutím lze upravit styl předlohy podnadpisů.</a:t>
            </a:r>
          </a:p>
        </p:txBody>
      </p:sp>
      <p:sp>
        <p:nvSpPr>
          <p:cNvPr id="10" name="Nadpis 1"/>
          <p:cNvSpPr>
            <a:spLocks noGrp="1"/>
          </p:cNvSpPr>
          <p:nvPr>
            <p:ph type="ctrTitle"/>
          </p:nvPr>
        </p:nvSpPr>
        <p:spPr>
          <a:xfrm>
            <a:off x="815340" y="368609"/>
            <a:ext cx="10561320" cy="1440180"/>
          </a:xfrm>
          <a:prstGeom prst="rect">
            <a:avLst/>
          </a:prstGeom>
        </p:spPr>
        <p:txBody>
          <a:bodyPr wrap="square" lIns="90000" tIns="46800" rIns="90000" bIns="46800">
            <a:normAutofit/>
          </a:bodyPr>
          <a:lstStyle>
            <a:lvl1pPr algn="l">
              <a:defRPr sz="5000">
                <a:solidFill>
                  <a:srgbClr val="009FE3"/>
                </a:solidFill>
              </a:defRPr>
            </a:lvl1pPr>
          </a:lstStyle>
          <a:p>
            <a:r>
              <a:rPr lang="cs-CZ" dirty="0"/>
              <a:t>Klepnutím lze upravit styl předlohy nadpisů.</a:t>
            </a:r>
          </a:p>
        </p:txBody>
      </p:sp>
      <p:sp>
        <p:nvSpPr>
          <p:cNvPr id="5"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
        <p:nvSpPr>
          <p:cNvPr id="6"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Tree>
    <p:extLst>
      <p:ext uri="{BB962C8B-B14F-4D97-AF65-F5344CB8AC3E}">
        <p14:creationId xmlns:p14="http://schemas.microsoft.com/office/powerpoint/2010/main" val="40956831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adpis nahoře">
    <p:spTree>
      <p:nvGrpSpPr>
        <p:cNvPr id="1" name=""/>
        <p:cNvGrpSpPr/>
        <p:nvPr/>
      </p:nvGrpSpPr>
      <p:grpSpPr>
        <a:xfrm>
          <a:off x="0" y="0"/>
          <a:ext cx="0" cy="0"/>
          <a:chOff x="0" y="0"/>
          <a:chExt cx="0" cy="0"/>
        </a:xfrm>
      </p:grpSpPr>
      <p:sp>
        <p:nvSpPr>
          <p:cNvPr id="4"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75000"/>
                  </a:schemeClr>
                </a:solidFill>
              </a:defRPr>
            </a:lvl1pPr>
          </a:lstStyle>
          <a:p>
            <a:fld id="{D6262B2E-B0CB-4DBB-8C61-F612C05A0A37}" type="slidenum">
              <a:rPr lang="cs-CZ" smtClean="0"/>
              <a:pPr/>
              <a:t>‹#›</a:t>
            </a:fld>
            <a:endParaRPr lang="cs-CZ" dirty="0"/>
          </a:p>
        </p:txBody>
      </p:sp>
      <p:sp>
        <p:nvSpPr>
          <p:cNvPr id="5" name="Nadpis 1"/>
          <p:cNvSpPr>
            <a:spLocks noGrp="1"/>
          </p:cNvSpPr>
          <p:nvPr>
            <p:ph type="ctrTitle"/>
          </p:nvPr>
        </p:nvSpPr>
        <p:spPr>
          <a:xfrm>
            <a:off x="815340" y="368609"/>
            <a:ext cx="10561320" cy="1440180"/>
          </a:xfrm>
          <a:prstGeom prst="rect">
            <a:avLst/>
          </a:prstGeom>
        </p:spPr>
        <p:txBody>
          <a:bodyPr wrap="square" lIns="90000" tIns="46800" rIns="90000" bIns="46800">
            <a:normAutofit/>
          </a:bodyPr>
          <a:lstStyle>
            <a:lvl1pPr algn="l">
              <a:defRPr sz="5000">
                <a:solidFill>
                  <a:srgbClr val="009FE3"/>
                </a:solidFill>
              </a:defRPr>
            </a:lvl1pPr>
          </a:lstStyle>
          <a:p>
            <a:r>
              <a:rPr lang="cs-CZ" dirty="0"/>
              <a:t>Klepnutím lze upravit styl předlohy nadpisů.</a:t>
            </a:r>
          </a:p>
        </p:txBody>
      </p:sp>
      <p:sp>
        <p:nvSpPr>
          <p:cNvPr id="6"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
        <p:nvSpPr>
          <p:cNvPr id="7"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Tree>
    <p:extLst>
      <p:ext uri="{BB962C8B-B14F-4D97-AF65-F5344CB8AC3E}">
        <p14:creationId xmlns:p14="http://schemas.microsoft.com/office/powerpoint/2010/main" val="41826800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Nadpis a obsah">
    <p:spTree>
      <p:nvGrpSpPr>
        <p:cNvPr id="1" name=""/>
        <p:cNvGrpSpPr/>
        <p:nvPr/>
      </p:nvGrpSpPr>
      <p:grpSpPr>
        <a:xfrm>
          <a:off x="0" y="0"/>
          <a:ext cx="0" cy="0"/>
          <a:chOff x="0" y="0"/>
          <a:chExt cx="0" cy="0"/>
        </a:xfrm>
      </p:grpSpPr>
      <p:sp>
        <p:nvSpPr>
          <p:cNvPr id="7" name="Nadpis 1"/>
          <p:cNvSpPr>
            <a:spLocks noGrp="1"/>
          </p:cNvSpPr>
          <p:nvPr>
            <p:ph type="ctrTitle"/>
          </p:nvPr>
        </p:nvSpPr>
        <p:spPr>
          <a:xfrm>
            <a:off x="815340" y="368610"/>
            <a:ext cx="10561320" cy="1181585"/>
          </a:xfrm>
          <a:prstGeom prst="rect">
            <a:avLst/>
          </a:prstGeom>
        </p:spPr>
        <p:txBody>
          <a:bodyPr wrap="square" lIns="90000" tIns="46800" rIns="90000" bIns="46800">
            <a:normAutofit/>
          </a:bodyPr>
          <a:lstStyle>
            <a:lvl1pPr algn="l">
              <a:defRPr sz="4000">
                <a:solidFill>
                  <a:srgbClr val="009FE3"/>
                </a:solidFill>
              </a:defRPr>
            </a:lvl1pPr>
          </a:lstStyle>
          <a:p>
            <a:r>
              <a:rPr lang="cs-CZ" dirty="0"/>
              <a:t>Klepnutím lze upravit styl předlohy nadpisů.</a:t>
            </a:r>
          </a:p>
        </p:txBody>
      </p:sp>
      <p:sp>
        <p:nvSpPr>
          <p:cNvPr id="8"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pPr/>
              <a:t>‹#›</a:t>
            </a:fld>
            <a:endParaRPr lang="cs-CZ" dirty="0"/>
          </a:p>
        </p:txBody>
      </p:sp>
      <p:sp>
        <p:nvSpPr>
          <p:cNvPr id="9" name="Zástupný symbol pro obsah 2"/>
          <p:cNvSpPr>
            <a:spLocks noGrp="1"/>
          </p:cNvSpPr>
          <p:nvPr>
            <p:ph idx="1"/>
          </p:nvPr>
        </p:nvSpPr>
        <p:spPr>
          <a:xfrm>
            <a:off x="815326" y="1548384"/>
            <a:ext cx="10561349" cy="4803648"/>
          </a:xfrm>
          <a:prstGeom prst="rect">
            <a:avLst/>
          </a:prstGeom>
        </p:spPr>
        <p:txBody>
          <a:bodyPr>
            <a:normAutofit/>
          </a:bodyPr>
          <a:lstStyle>
            <a:lvl1pPr marL="341313" indent="-342900">
              <a:buClrTx/>
              <a:buFont typeface="Wingdings" pitchFamily="2" charset="2"/>
              <a:buChar char="§"/>
              <a:defRPr/>
            </a:lvl1pPr>
            <a:lvl2pPr marL="741363" indent="-285750">
              <a:buClr>
                <a:schemeClr val="accent6"/>
              </a:buClr>
              <a:buFont typeface="Wingdings" pitchFamily="2" charset="2"/>
              <a:buChar char="§"/>
              <a:defRPr/>
            </a:lvl2pPr>
            <a:lvl3pPr marL="1141413" indent="-228600">
              <a:buClrTx/>
              <a:buFont typeface="Wingdings" pitchFamily="2" charset="2"/>
              <a:buChar char="§"/>
              <a:defRPr/>
            </a:lvl3pPr>
            <a:lvl4pPr marL="1598613" indent="-228600">
              <a:buClr>
                <a:srgbClr val="00B0F0"/>
              </a:buClr>
              <a:buFont typeface="Wingdings" pitchFamily="2" charset="2"/>
              <a:buChar char="§"/>
              <a:defRPr/>
            </a:lvl4pPr>
            <a:lvl5pPr marL="2055813" indent="-228600">
              <a:buClrTx/>
              <a:buFont typeface="Wingdings" pitchFamily="2" charset="2"/>
              <a:buChar char="§"/>
              <a:defRPr/>
            </a:lvl5pPr>
          </a:lstStyle>
          <a:p>
            <a:pPr lvl="0"/>
            <a:r>
              <a:rPr lang="cs-CZ" dirty="0"/>
              <a:t>Klepnutím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5"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
        <p:nvSpPr>
          <p:cNvPr id="6"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Tree>
    <p:extLst>
      <p:ext uri="{BB962C8B-B14F-4D97-AF65-F5344CB8AC3E}">
        <p14:creationId xmlns:p14="http://schemas.microsoft.com/office/powerpoint/2010/main" val="31382075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va sloupce">
    <p:spTree>
      <p:nvGrpSpPr>
        <p:cNvPr id="1" name=""/>
        <p:cNvGrpSpPr/>
        <p:nvPr/>
      </p:nvGrpSpPr>
      <p:grpSpPr>
        <a:xfrm>
          <a:off x="0" y="0"/>
          <a:ext cx="0" cy="0"/>
          <a:chOff x="0" y="0"/>
          <a:chExt cx="0" cy="0"/>
        </a:xfrm>
      </p:grpSpPr>
      <p:sp>
        <p:nvSpPr>
          <p:cNvPr id="9" name="Nadpis 1"/>
          <p:cNvSpPr>
            <a:spLocks noGrp="1"/>
          </p:cNvSpPr>
          <p:nvPr>
            <p:ph type="ctrTitle"/>
          </p:nvPr>
        </p:nvSpPr>
        <p:spPr>
          <a:xfrm>
            <a:off x="815340" y="368609"/>
            <a:ext cx="10561320" cy="1267310"/>
          </a:xfrm>
          <a:prstGeom prst="rect">
            <a:avLst/>
          </a:prstGeom>
        </p:spPr>
        <p:txBody>
          <a:bodyPr wrap="square" lIns="90000" tIns="46800" rIns="90000" bIns="46800">
            <a:normAutofit/>
          </a:bodyPr>
          <a:lstStyle>
            <a:lvl1pPr algn="l">
              <a:defRPr sz="4000">
                <a:solidFill>
                  <a:srgbClr val="009FE3"/>
                </a:solidFill>
              </a:defRPr>
            </a:lvl1pPr>
          </a:lstStyle>
          <a:p>
            <a:r>
              <a:rPr lang="cs-CZ" dirty="0"/>
              <a:t>Klepnutím lze upravit styl předlohy nadpisů.</a:t>
            </a:r>
          </a:p>
        </p:txBody>
      </p:sp>
      <p:sp>
        <p:nvSpPr>
          <p:cNvPr id="11" name="Zástupný symbol pro obsah 2"/>
          <p:cNvSpPr>
            <a:spLocks noGrp="1"/>
          </p:cNvSpPr>
          <p:nvPr>
            <p:ph sz="half" idx="1" hasCustomPrompt="1"/>
          </p:nvPr>
        </p:nvSpPr>
        <p:spPr>
          <a:xfrm>
            <a:off x="815326" y="1645920"/>
            <a:ext cx="5040644" cy="4504849"/>
          </a:xfrm>
          <a:prstGeom prst="rect">
            <a:avLst/>
          </a:prstGeom>
        </p:spPr>
        <p:txBody>
          <a:bodyPr>
            <a:normAutofit/>
          </a:bodyPr>
          <a:lstStyle>
            <a:lvl1pPr marL="341313" indent="-342900">
              <a:buFont typeface="Wingdings" pitchFamily="2" charset="2"/>
              <a:buChar char="§"/>
              <a:defRPr sz="2800"/>
            </a:lvl1pPr>
            <a:lvl2pPr marL="741363" indent="-285750">
              <a:buClr>
                <a:schemeClr val="accent6"/>
              </a:buClr>
              <a:buFont typeface="Wingdings" pitchFamily="2" charset="2"/>
              <a:buChar char="§"/>
              <a:defRPr sz="2400"/>
            </a:lvl2pPr>
            <a:lvl3pPr marL="1141413" indent="-228600">
              <a:buFont typeface="Wingdings" pitchFamily="2" charset="2"/>
              <a:buChar char="§"/>
              <a:defRPr sz="2000"/>
            </a:lvl3pPr>
            <a:lvl4pPr marL="1598613" indent="-228600">
              <a:buClr>
                <a:srgbClr val="00B0F0"/>
              </a:buClr>
              <a:buFont typeface="Wingdings" pitchFamily="2" charset="2"/>
              <a:buChar char="§"/>
              <a:defRPr sz="1800"/>
            </a:lvl4pPr>
            <a:lvl5pPr marL="2055813" indent="-228600">
              <a:buFont typeface="Wingdings" pitchFamily="2" charset="2"/>
              <a:buChar char="§"/>
              <a:defRPr sz="1800"/>
            </a:lvl5pPr>
            <a:lvl6pPr>
              <a:defRPr sz="1800"/>
            </a:lvl6pPr>
            <a:lvl7pPr>
              <a:defRPr sz="1800"/>
            </a:lvl7pPr>
            <a:lvl8pPr>
              <a:defRPr sz="1800"/>
            </a:lvl8pPr>
            <a:lvl9pPr>
              <a:defRPr sz="1800"/>
            </a:lvl9pPr>
          </a:lstStyle>
          <a:p>
            <a:pPr lvl="0"/>
            <a:r>
              <a:rPr lang="cs-CZ" dirty="0"/>
              <a:t>Klepnutím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12" name="Zástupný symbol pro obsah 2"/>
          <p:cNvSpPr>
            <a:spLocks noGrp="1"/>
          </p:cNvSpPr>
          <p:nvPr>
            <p:ph sz="half" idx="11" hasCustomPrompt="1"/>
          </p:nvPr>
        </p:nvSpPr>
        <p:spPr>
          <a:xfrm>
            <a:off x="6336031" y="1645920"/>
            <a:ext cx="5040644" cy="4497705"/>
          </a:xfrm>
          <a:prstGeom prst="rect">
            <a:avLst/>
          </a:prstGeom>
        </p:spPr>
        <p:txBody>
          <a:bodyPr>
            <a:normAutofit/>
          </a:bodyPr>
          <a:lstStyle>
            <a:lvl1pPr marL="341313" indent="-342900">
              <a:buFont typeface="Wingdings" pitchFamily="2" charset="2"/>
              <a:buChar char="§"/>
              <a:defRPr sz="2800"/>
            </a:lvl1pPr>
            <a:lvl2pPr marL="741363" indent="-285750">
              <a:buClr>
                <a:schemeClr val="accent6"/>
              </a:buClr>
              <a:buFont typeface="Wingdings" pitchFamily="2" charset="2"/>
              <a:buChar char="§"/>
              <a:defRPr sz="2400"/>
            </a:lvl2pPr>
            <a:lvl3pPr marL="1141413" indent="-228600">
              <a:buFont typeface="Wingdings" pitchFamily="2" charset="2"/>
              <a:buChar char="§"/>
              <a:defRPr sz="2000"/>
            </a:lvl3pPr>
            <a:lvl4pPr marL="1598613" indent="-228600">
              <a:buClr>
                <a:srgbClr val="00B0F0"/>
              </a:buClr>
              <a:buFont typeface="Wingdings" pitchFamily="2" charset="2"/>
              <a:buChar char="§"/>
              <a:defRPr sz="1800"/>
            </a:lvl4pPr>
            <a:lvl5pPr marL="2055813" indent="-228600">
              <a:buFont typeface="Wingdings" pitchFamily="2" charset="2"/>
              <a:buChar char="§"/>
              <a:defRPr sz="1800"/>
            </a:lvl5pPr>
            <a:lvl6pPr>
              <a:defRPr sz="1800"/>
            </a:lvl6pPr>
            <a:lvl7pPr>
              <a:defRPr sz="1800"/>
            </a:lvl7pPr>
            <a:lvl8pPr>
              <a:defRPr sz="1800"/>
            </a:lvl8pPr>
            <a:lvl9pPr>
              <a:defRPr sz="1800"/>
            </a:lvl9pPr>
          </a:lstStyle>
          <a:p>
            <a:pPr lvl="0"/>
            <a:r>
              <a:rPr lang="cs-CZ" dirty="0"/>
              <a:t>Klepnutím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6"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pPr/>
              <a:t>‹#›</a:t>
            </a:fld>
            <a:endParaRPr lang="cs-CZ" dirty="0"/>
          </a:p>
        </p:txBody>
      </p:sp>
      <p:sp>
        <p:nvSpPr>
          <p:cNvPr id="7"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
        <p:nvSpPr>
          <p:cNvPr id="8"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Tree>
    <p:extLst>
      <p:ext uri="{BB962C8B-B14F-4D97-AF65-F5344CB8AC3E}">
        <p14:creationId xmlns:p14="http://schemas.microsoft.com/office/powerpoint/2010/main" val="2793889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va sloupce">
    <p:spTree>
      <p:nvGrpSpPr>
        <p:cNvPr id="1" name=""/>
        <p:cNvGrpSpPr/>
        <p:nvPr/>
      </p:nvGrpSpPr>
      <p:grpSpPr>
        <a:xfrm>
          <a:off x="0" y="0"/>
          <a:ext cx="0" cy="0"/>
          <a:chOff x="0" y="0"/>
          <a:chExt cx="0" cy="0"/>
        </a:xfrm>
      </p:grpSpPr>
      <p:sp>
        <p:nvSpPr>
          <p:cNvPr id="4" name="Zástupný symbol pro obsah 2"/>
          <p:cNvSpPr>
            <a:spLocks noGrp="1"/>
          </p:cNvSpPr>
          <p:nvPr>
            <p:ph sz="half" idx="1" hasCustomPrompt="1"/>
          </p:nvPr>
        </p:nvSpPr>
        <p:spPr>
          <a:xfrm>
            <a:off x="815326" y="1645920"/>
            <a:ext cx="5040644" cy="4504849"/>
          </a:xfrm>
          <a:prstGeom prst="rect">
            <a:avLst/>
          </a:prstGeom>
        </p:spPr>
        <p:txBody>
          <a:bodyPr>
            <a:normAutofit/>
          </a:bodyPr>
          <a:lstStyle>
            <a:lvl1pPr marL="341313" indent="-342900">
              <a:buFont typeface="Wingdings" pitchFamily="2" charset="2"/>
              <a:buChar char="§"/>
              <a:defRPr sz="2800"/>
            </a:lvl1pPr>
            <a:lvl2pPr marL="741363" indent="-285750">
              <a:buClr>
                <a:schemeClr val="accent6"/>
              </a:buClr>
              <a:buFont typeface="Wingdings" pitchFamily="2" charset="2"/>
              <a:buChar char="§"/>
              <a:defRPr sz="2400"/>
            </a:lvl2pPr>
            <a:lvl3pPr marL="1141413" indent="-228600">
              <a:buFont typeface="Wingdings" pitchFamily="2" charset="2"/>
              <a:buChar char="§"/>
              <a:defRPr sz="2000"/>
            </a:lvl3pPr>
            <a:lvl4pPr marL="1598613" indent="-228600">
              <a:buClr>
                <a:srgbClr val="00B0F0"/>
              </a:buClr>
              <a:buFont typeface="Wingdings" pitchFamily="2" charset="2"/>
              <a:buChar char="§"/>
              <a:defRPr sz="1800"/>
            </a:lvl4pPr>
            <a:lvl5pPr marL="2055813" indent="-228600">
              <a:buFont typeface="Wingdings" pitchFamily="2" charset="2"/>
              <a:buChar char="§"/>
              <a:defRPr sz="1800"/>
            </a:lvl5pPr>
            <a:lvl6pPr>
              <a:defRPr sz="1800"/>
            </a:lvl6pPr>
            <a:lvl7pPr>
              <a:defRPr sz="1800"/>
            </a:lvl7pPr>
            <a:lvl8pPr>
              <a:defRPr sz="1800"/>
            </a:lvl8pPr>
            <a:lvl9pPr>
              <a:defRPr sz="1800"/>
            </a:lvl9pPr>
          </a:lstStyle>
          <a:p>
            <a:pPr lvl="0"/>
            <a:r>
              <a:rPr lang="cs-CZ" dirty="0"/>
              <a:t>Klepnutím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5" name="Zástupný symbol pro obsah 2"/>
          <p:cNvSpPr>
            <a:spLocks noGrp="1"/>
          </p:cNvSpPr>
          <p:nvPr>
            <p:ph sz="half" idx="11" hasCustomPrompt="1"/>
          </p:nvPr>
        </p:nvSpPr>
        <p:spPr>
          <a:xfrm>
            <a:off x="6336031" y="1645920"/>
            <a:ext cx="5040644" cy="4497705"/>
          </a:xfrm>
          <a:prstGeom prst="rect">
            <a:avLst/>
          </a:prstGeom>
        </p:spPr>
        <p:txBody>
          <a:bodyPr>
            <a:normAutofit/>
          </a:bodyPr>
          <a:lstStyle>
            <a:lvl1pPr marL="341313" indent="-342900">
              <a:buFont typeface="Wingdings" pitchFamily="2" charset="2"/>
              <a:buChar char="§"/>
              <a:defRPr sz="2800"/>
            </a:lvl1pPr>
            <a:lvl2pPr marL="741363" indent="-285750">
              <a:buClr>
                <a:schemeClr val="accent6"/>
              </a:buClr>
              <a:buFont typeface="Wingdings" pitchFamily="2" charset="2"/>
              <a:buChar char="§"/>
              <a:defRPr sz="2400"/>
            </a:lvl2pPr>
            <a:lvl3pPr marL="1141413" indent="-228600">
              <a:buFont typeface="Wingdings" pitchFamily="2" charset="2"/>
              <a:buChar char="§"/>
              <a:defRPr sz="2000"/>
            </a:lvl3pPr>
            <a:lvl4pPr marL="1598613" indent="-228600">
              <a:buClr>
                <a:srgbClr val="00B0F0"/>
              </a:buClr>
              <a:buFont typeface="Wingdings" pitchFamily="2" charset="2"/>
              <a:buChar char="§"/>
              <a:defRPr sz="1800"/>
            </a:lvl4pPr>
            <a:lvl5pPr marL="2055813" indent="-228600">
              <a:buFont typeface="Wingdings" pitchFamily="2" charset="2"/>
              <a:buChar char="§"/>
              <a:defRPr sz="1800"/>
            </a:lvl5pPr>
            <a:lvl6pPr>
              <a:defRPr sz="1800"/>
            </a:lvl6pPr>
            <a:lvl7pPr>
              <a:defRPr sz="1800"/>
            </a:lvl7pPr>
            <a:lvl8pPr>
              <a:defRPr sz="1800"/>
            </a:lvl8pPr>
            <a:lvl9pPr>
              <a:defRPr sz="1800"/>
            </a:lvl9pPr>
          </a:lstStyle>
          <a:p>
            <a:pPr lvl="0"/>
            <a:r>
              <a:rPr lang="cs-CZ" dirty="0"/>
              <a:t>Klepnutím lze upravit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p>
        </p:txBody>
      </p:sp>
      <p:sp>
        <p:nvSpPr>
          <p:cNvPr id="7" name="Nadpis 1"/>
          <p:cNvSpPr>
            <a:spLocks noGrp="1"/>
          </p:cNvSpPr>
          <p:nvPr>
            <p:ph type="ctrTitle"/>
          </p:nvPr>
        </p:nvSpPr>
        <p:spPr>
          <a:xfrm>
            <a:off x="815340" y="368609"/>
            <a:ext cx="10561320" cy="1267310"/>
          </a:xfrm>
          <a:prstGeom prst="rect">
            <a:avLst/>
          </a:prstGeom>
        </p:spPr>
        <p:txBody>
          <a:bodyPr wrap="square" lIns="90000" tIns="46800" rIns="90000" bIns="46800">
            <a:normAutofit/>
          </a:bodyPr>
          <a:lstStyle>
            <a:lvl1pPr algn="l">
              <a:defRPr sz="4000">
                <a:solidFill>
                  <a:srgbClr val="009FE3"/>
                </a:solidFill>
              </a:defRPr>
            </a:lvl1pPr>
          </a:lstStyle>
          <a:p>
            <a:r>
              <a:rPr lang="cs-CZ"/>
              <a:t>Kliknutím lze upravit styl.</a:t>
            </a:r>
            <a:endParaRPr lang="cs-CZ" dirty="0"/>
          </a:p>
        </p:txBody>
      </p:sp>
      <p:sp>
        <p:nvSpPr>
          <p:cNvPr id="8"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pPr/>
              <a:t>‹#›</a:t>
            </a:fld>
            <a:endParaRPr lang="cs-CZ" dirty="0"/>
          </a:p>
        </p:txBody>
      </p:sp>
      <p:sp>
        <p:nvSpPr>
          <p:cNvPr id="6"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
        <p:nvSpPr>
          <p:cNvPr id="9"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Tree>
    <p:extLst>
      <p:ext uri="{BB962C8B-B14F-4D97-AF65-F5344CB8AC3E}">
        <p14:creationId xmlns:p14="http://schemas.microsoft.com/office/powerpoint/2010/main" val="22650967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ázdné">
    <p:spTree>
      <p:nvGrpSpPr>
        <p:cNvPr id="1" name=""/>
        <p:cNvGrpSpPr/>
        <p:nvPr/>
      </p:nvGrpSpPr>
      <p:grpSpPr>
        <a:xfrm>
          <a:off x="0" y="0"/>
          <a:ext cx="0" cy="0"/>
          <a:chOff x="0" y="0"/>
          <a:chExt cx="0" cy="0"/>
        </a:xfrm>
      </p:grpSpPr>
      <p:sp>
        <p:nvSpPr>
          <p:cNvPr id="2"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pPr/>
              <a:t>‹#›</a:t>
            </a:fld>
            <a:endParaRPr lang="cs-CZ" dirty="0"/>
          </a:p>
        </p:txBody>
      </p:sp>
      <p:sp>
        <p:nvSpPr>
          <p:cNvPr id="3"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
        <p:nvSpPr>
          <p:cNvPr id="4"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Tree>
    <p:extLst>
      <p:ext uri="{BB962C8B-B14F-4D97-AF65-F5344CB8AC3E}">
        <p14:creationId xmlns:p14="http://schemas.microsoft.com/office/powerpoint/2010/main" val="730174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ázdné">
    <p:spTree>
      <p:nvGrpSpPr>
        <p:cNvPr id="1" name=""/>
        <p:cNvGrpSpPr/>
        <p:nvPr/>
      </p:nvGrpSpPr>
      <p:grpSpPr>
        <a:xfrm>
          <a:off x="0" y="0"/>
          <a:ext cx="0" cy="0"/>
          <a:chOff x="0" y="0"/>
          <a:chExt cx="0" cy="0"/>
        </a:xfrm>
      </p:grpSpPr>
      <p:sp>
        <p:nvSpPr>
          <p:cNvPr id="2"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pPr/>
              <a:t>‹#›</a:t>
            </a:fld>
            <a:endParaRPr lang="cs-CZ" dirty="0"/>
          </a:p>
        </p:txBody>
      </p:sp>
      <p:sp>
        <p:nvSpPr>
          <p:cNvPr id="3"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
        <p:nvSpPr>
          <p:cNvPr id="4"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Tree>
    <p:extLst>
      <p:ext uri="{BB962C8B-B14F-4D97-AF65-F5344CB8AC3E}">
        <p14:creationId xmlns:p14="http://schemas.microsoft.com/office/powerpoint/2010/main" val="3724682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adpis na střed">
    <p:spTree>
      <p:nvGrpSpPr>
        <p:cNvPr id="1" name=""/>
        <p:cNvGrpSpPr/>
        <p:nvPr/>
      </p:nvGrpSpPr>
      <p:grpSpPr>
        <a:xfrm>
          <a:off x="0" y="0"/>
          <a:ext cx="0" cy="0"/>
          <a:chOff x="0" y="0"/>
          <a:chExt cx="0" cy="0"/>
        </a:xfrm>
      </p:grpSpPr>
      <p:sp>
        <p:nvSpPr>
          <p:cNvPr id="4" name="Nadpis 1"/>
          <p:cNvSpPr>
            <a:spLocks noGrp="1"/>
          </p:cNvSpPr>
          <p:nvPr>
            <p:ph type="ctrTitle"/>
          </p:nvPr>
        </p:nvSpPr>
        <p:spPr>
          <a:xfrm>
            <a:off x="815340" y="421657"/>
            <a:ext cx="10561320" cy="5400691"/>
          </a:xfrm>
          <a:prstGeom prst="rect">
            <a:avLst/>
          </a:prstGeom>
        </p:spPr>
        <p:txBody>
          <a:bodyPr wrap="square" lIns="90000" tIns="46800" rIns="90000" bIns="46800" anchor="ctr" anchorCtr="0">
            <a:normAutofit/>
          </a:bodyPr>
          <a:lstStyle>
            <a:lvl1pPr algn="ctr">
              <a:defRPr sz="5000">
                <a:solidFill>
                  <a:srgbClr val="009FE3"/>
                </a:solidFill>
              </a:defRPr>
            </a:lvl1pPr>
          </a:lstStyle>
          <a:p>
            <a:r>
              <a:rPr lang="cs-CZ" dirty="0"/>
              <a:t>Klepnutím lze upravit styl předlohy nadpisů.</a:t>
            </a:r>
          </a:p>
        </p:txBody>
      </p:sp>
      <p:sp>
        <p:nvSpPr>
          <p:cNvPr id="5"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pPr/>
              <a:t>‹#›</a:t>
            </a:fld>
            <a:endParaRPr lang="cs-CZ" dirty="0"/>
          </a:p>
        </p:txBody>
      </p:sp>
      <p:sp>
        <p:nvSpPr>
          <p:cNvPr id="6"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
        <p:nvSpPr>
          <p:cNvPr id="7"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Tree>
    <p:extLst>
      <p:ext uri="{BB962C8B-B14F-4D97-AF65-F5344CB8AC3E}">
        <p14:creationId xmlns:p14="http://schemas.microsoft.com/office/powerpoint/2010/main" val="977477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adpis + podnadpis">
    <p:spTree>
      <p:nvGrpSpPr>
        <p:cNvPr id="1" name=""/>
        <p:cNvGrpSpPr/>
        <p:nvPr/>
      </p:nvGrpSpPr>
      <p:grpSpPr>
        <a:xfrm>
          <a:off x="0" y="0"/>
          <a:ext cx="0" cy="0"/>
          <a:chOff x="0" y="0"/>
          <a:chExt cx="0" cy="0"/>
        </a:xfrm>
      </p:grpSpPr>
      <p:sp>
        <p:nvSpPr>
          <p:cNvPr id="8"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pPr/>
              <a:t>‹#›</a:t>
            </a:fld>
            <a:endParaRPr lang="cs-CZ" dirty="0"/>
          </a:p>
        </p:txBody>
      </p:sp>
      <p:sp>
        <p:nvSpPr>
          <p:cNvPr id="9" name="Podnadpis 2"/>
          <p:cNvSpPr>
            <a:spLocks noGrp="1"/>
          </p:cNvSpPr>
          <p:nvPr>
            <p:ph type="subTitle" idx="1"/>
          </p:nvPr>
        </p:nvSpPr>
        <p:spPr>
          <a:xfrm>
            <a:off x="815340" y="1988820"/>
            <a:ext cx="10561320" cy="1704500"/>
          </a:xfrm>
          <a:prstGeom prst="rect">
            <a:avLst/>
          </a:prstGeom>
        </p:spPr>
        <p:txBody>
          <a:bodyPr>
            <a:normAutofit/>
          </a:bodyPr>
          <a:lstStyle>
            <a:lvl1pPr marL="0" indent="0" algn="l">
              <a:buNone/>
              <a:defRPr sz="2800">
                <a:solidFill>
                  <a:schemeClr val="tx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cs-CZ" dirty="0"/>
              <a:t>Klepnutím lze upravit styl předlohy podnadpisů.</a:t>
            </a:r>
          </a:p>
        </p:txBody>
      </p:sp>
      <p:sp>
        <p:nvSpPr>
          <p:cNvPr id="10" name="Nadpis 1"/>
          <p:cNvSpPr>
            <a:spLocks noGrp="1"/>
          </p:cNvSpPr>
          <p:nvPr>
            <p:ph type="ctrTitle"/>
          </p:nvPr>
        </p:nvSpPr>
        <p:spPr>
          <a:xfrm>
            <a:off x="815340" y="368609"/>
            <a:ext cx="10561320" cy="1440180"/>
          </a:xfrm>
          <a:prstGeom prst="rect">
            <a:avLst/>
          </a:prstGeom>
        </p:spPr>
        <p:txBody>
          <a:bodyPr wrap="square" lIns="90000" tIns="46800" rIns="90000" bIns="46800">
            <a:normAutofit/>
          </a:bodyPr>
          <a:lstStyle>
            <a:lvl1pPr algn="l">
              <a:defRPr sz="5000">
                <a:solidFill>
                  <a:srgbClr val="009FE3"/>
                </a:solidFill>
              </a:defRPr>
            </a:lvl1pPr>
          </a:lstStyle>
          <a:p>
            <a:r>
              <a:rPr lang="cs-CZ" dirty="0"/>
              <a:t>Klepnutím lze upravit styl předlohy nadpisů.</a:t>
            </a:r>
          </a:p>
        </p:txBody>
      </p:sp>
      <p:sp>
        <p:nvSpPr>
          <p:cNvPr id="5"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
        <p:nvSpPr>
          <p:cNvPr id="6"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Tree>
    <p:extLst>
      <p:ext uri="{BB962C8B-B14F-4D97-AF65-F5344CB8AC3E}">
        <p14:creationId xmlns:p14="http://schemas.microsoft.com/office/powerpoint/2010/main" val="2467992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adpis nahoře">
    <p:spTree>
      <p:nvGrpSpPr>
        <p:cNvPr id="1" name=""/>
        <p:cNvGrpSpPr/>
        <p:nvPr/>
      </p:nvGrpSpPr>
      <p:grpSpPr>
        <a:xfrm>
          <a:off x="0" y="0"/>
          <a:ext cx="0" cy="0"/>
          <a:chOff x="0" y="0"/>
          <a:chExt cx="0" cy="0"/>
        </a:xfrm>
      </p:grpSpPr>
      <p:sp>
        <p:nvSpPr>
          <p:cNvPr id="4"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75000"/>
                  </a:schemeClr>
                </a:solidFill>
              </a:defRPr>
            </a:lvl1pPr>
          </a:lstStyle>
          <a:p>
            <a:fld id="{D6262B2E-B0CB-4DBB-8C61-F612C05A0A37}" type="slidenum">
              <a:rPr lang="cs-CZ" smtClean="0"/>
              <a:pPr/>
              <a:t>‹#›</a:t>
            </a:fld>
            <a:endParaRPr lang="cs-CZ" dirty="0"/>
          </a:p>
        </p:txBody>
      </p:sp>
      <p:sp>
        <p:nvSpPr>
          <p:cNvPr id="5" name="Nadpis 1"/>
          <p:cNvSpPr>
            <a:spLocks noGrp="1"/>
          </p:cNvSpPr>
          <p:nvPr>
            <p:ph type="ctrTitle"/>
          </p:nvPr>
        </p:nvSpPr>
        <p:spPr>
          <a:xfrm>
            <a:off x="815340" y="368609"/>
            <a:ext cx="10561320" cy="1440180"/>
          </a:xfrm>
          <a:prstGeom prst="rect">
            <a:avLst/>
          </a:prstGeom>
        </p:spPr>
        <p:txBody>
          <a:bodyPr wrap="square" lIns="90000" tIns="46800" rIns="90000" bIns="46800">
            <a:normAutofit/>
          </a:bodyPr>
          <a:lstStyle>
            <a:lvl1pPr algn="l">
              <a:defRPr sz="5000">
                <a:solidFill>
                  <a:srgbClr val="009FE3"/>
                </a:solidFill>
              </a:defRPr>
            </a:lvl1pPr>
          </a:lstStyle>
          <a:p>
            <a:r>
              <a:rPr lang="cs-CZ" dirty="0"/>
              <a:t>Klepnutím lze upravit styl předlohy nadpisů.</a:t>
            </a:r>
          </a:p>
        </p:txBody>
      </p:sp>
      <p:sp>
        <p:nvSpPr>
          <p:cNvPr id="6"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
        <p:nvSpPr>
          <p:cNvPr id="7"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Tree>
    <p:extLst>
      <p:ext uri="{BB962C8B-B14F-4D97-AF65-F5344CB8AC3E}">
        <p14:creationId xmlns:p14="http://schemas.microsoft.com/office/powerpoint/2010/main" val="3827104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1.xml"/><Relationship Id="rId7" Type="http://schemas.openxmlformats.org/officeDocument/2006/relationships/theme" Target="../theme/theme1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47.xml"/><Relationship Id="rId7" Type="http://schemas.openxmlformats.org/officeDocument/2006/relationships/theme" Target="../theme/theme1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6.xml"/><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4.jpe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image" Target="../media/image6.png"/><Relationship Id="rId4" Type="http://schemas.openxmlformats.org/officeDocument/2006/relationships/image" Target="../media/image5.jpe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image" Target="../media/image3.png"/><Relationship Id="rId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3.xml"/><Relationship Id="rId7" Type="http://schemas.openxmlformats.org/officeDocument/2006/relationships/theme" Target="../theme/theme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9.xml"/><Relationship Id="rId7" Type="http://schemas.openxmlformats.org/officeDocument/2006/relationships/theme" Target="../theme/theme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openxmlformats.org/officeDocument/2006/relationships/theme" Target="../theme/theme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Obdélník 7"/>
          <p:cNvSpPr/>
          <p:nvPr userDrawn="1"/>
        </p:nvSpPr>
        <p:spPr bwMode="auto">
          <a:xfrm>
            <a:off x="0" y="0"/>
            <a:ext cx="12192000" cy="72000"/>
          </a:xfrm>
          <a:prstGeom prst="rect">
            <a:avLst/>
          </a:prstGeom>
          <a:solidFill>
            <a:srgbClr val="1964AA"/>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4"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pPr/>
              <a:t>‹#›</a:t>
            </a:fld>
            <a:endParaRPr lang="cs-CZ" dirty="0"/>
          </a:p>
        </p:txBody>
      </p:sp>
      <p:sp>
        <p:nvSpPr>
          <p:cNvPr id="9"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
        <p:nvSpPr>
          <p:cNvPr id="10"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pic>
        <p:nvPicPr>
          <p:cNvPr id="11" name="Picture 2" descr="\\psf\Home\Dropbox\nms - vizualni styl 2014\loga\NMS_logo01_RGB.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0361210" y="6373929"/>
            <a:ext cx="1002993" cy="484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021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Obdélník 7"/>
          <p:cNvSpPr/>
          <p:nvPr/>
        </p:nvSpPr>
        <p:spPr bwMode="auto">
          <a:xfrm>
            <a:off x="0" y="0"/>
            <a:ext cx="12192000" cy="72000"/>
          </a:xfrm>
          <a:prstGeom prst="rect">
            <a:avLst/>
          </a:prstGeom>
          <a:solidFill>
            <a:srgbClr val="1964AA"/>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GB">
              <a:solidFill>
                <a:prstClr val="black"/>
              </a:solidFill>
              <a:latin typeface="Arial" charset="0"/>
            </a:endParaRPr>
          </a:p>
        </p:txBody>
      </p:sp>
      <p:sp>
        <p:nvSpPr>
          <p:cNvPr id="4"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9"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0B0D9E-FF37-4A91-ACDF-81394C1EF898}" type="datetime1">
              <a:rPr lang="cs-CZ" smtClean="0">
                <a:solidFill>
                  <a:prstClr val="black">
                    <a:tint val="75000"/>
                  </a:prstClr>
                </a:solidFill>
              </a:rPr>
              <a:pPr/>
              <a:t>22.05.2019</a:t>
            </a:fld>
            <a:endParaRPr lang="cs-CZ" dirty="0">
              <a:solidFill>
                <a:prstClr val="black">
                  <a:tint val="75000"/>
                </a:prstClr>
              </a:solidFill>
            </a:endParaRPr>
          </a:p>
        </p:txBody>
      </p:sp>
      <p:sp>
        <p:nvSpPr>
          <p:cNvPr id="10"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cs-CZ">
                <a:solidFill>
                  <a:prstClr val="black">
                    <a:tint val="75000"/>
                  </a:prstClr>
                </a:solidFill>
              </a:rPr>
              <a:t>Text zápatí a datum se edituje v menu Vložení / Záhlaví a zápatí</a:t>
            </a:r>
            <a:endParaRPr lang="cs-CZ" dirty="0">
              <a:solidFill>
                <a:prstClr val="black">
                  <a:tint val="75000"/>
                </a:prstClr>
              </a:solidFill>
            </a:endParaRPr>
          </a:p>
        </p:txBody>
      </p:sp>
      <p:pic>
        <p:nvPicPr>
          <p:cNvPr id="11" name="Picture 2" descr="\\psf\Home\Dropbox\nms - vizualni styl 2014\loga\NMS_logo01_RG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61210" y="6373929"/>
            <a:ext cx="1002993" cy="484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27022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Obdélník 7"/>
          <p:cNvSpPr/>
          <p:nvPr userDrawn="1"/>
        </p:nvSpPr>
        <p:spPr bwMode="auto">
          <a:xfrm>
            <a:off x="0" y="0"/>
            <a:ext cx="12192000" cy="72000"/>
          </a:xfrm>
          <a:prstGeom prst="rect">
            <a:avLst/>
          </a:prstGeom>
          <a:solidFill>
            <a:srgbClr val="1964AA"/>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dirty="0">
              <a:ln>
                <a:noFill/>
              </a:ln>
              <a:solidFill>
                <a:schemeClr val="tx1"/>
              </a:solidFill>
              <a:effectLst/>
              <a:latin typeface="Arial" charset="0"/>
            </a:endParaRPr>
          </a:p>
        </p:txBody>
      </p:sp>
      <p:sp>
        <p:nvSpPr>
          <p:cNvPr id="3"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pPr/>
              <a:t>‹#›</a:t>
            </a:fld>
            <a:endParaRPr lang="cs-CZ" dirty="0"/>
          </a:p>
        </p:txBody>
      </p:sp>
      <p:sp>
        <p:nvSpPr>
          <p:cNvPr id="4"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
        <p:nvSpPr>
          <p:cNvPr id="5"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Tree>
    <p:extLst>
      <p:ext uri="{BB962C8B-B14F-4D97-AF65-F5344CB8AC3E}">
        <p14:creationId xmlns:p14="http://schemas.microsoft.com/office/powerpoint/2010/main" val="316293548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Obdélník 7"/>
          <p:cNvSpPr/>
          <p:nvPr userDrawn="1"/>
        </p:nvSpPr>
        <p:spPr bwMode="auto">
          <a:xfrm>
            <a:off x="0" y="0"/>
            <a:ext cx="12192000" cy="72000"/>
          </a:xfrm>
          <a:prstGeom prst="rect">
            <a:avLst/>
          </a:prstGeom>
          <a:solidFill>
            <a:srgbClr val="1964AA"/>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sp>
        <p:nvSpPr>
          <p:cNvPr id="3"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pPr/>
              <a:t>‹#›</a:t>
            </a:fld>
            <a:endParaRPr lang="cs-CZ" dirty="0"/>
          </a:p>
        </p:txBody>
      </p:sp>
      <p:sp>
        <p:nvSpPr>
          <p:cNvPr id="4"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
        <p:nvSpPr>
          <p:cNvPr id="5"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p>
        </p:txBody>
      </p:sp>
    </p:spTree>
    <p:extLst>
      <p:ext uri="{BB962C8B-B14F-4D97-AF65-F5344CB8AC3E}">
        <p14:creationId xmlns:p14="http://schemas.microsoft.com/office/powerpoint/2010/main" val="1321510877"/>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pic>
        <p:nvPicPr>
          <p:cNvPr id="1026" name="Picture 2" descr="\\psf\Home\Dropbox\nms\_layout images\polygon-background10_BLUE_w2048px.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Obdélník 8"/>
          <p:cNvSpPr/>
          <p:nvPr userDrawn="1"/>
        </p:nvSpPr>
        <p:spPr bwMode="auto">
          <a:xfrm>
            <a:off x="0" y="0"/>
            <a:ext cx="12192000" cy="72000"/>
          </a:xfrm>
          <a:prstGeom prst="rect">
            <a:avLst/>
          </a:prstGeom>
          <a:solidFill>
            <a:srgbClr val="009FE3"/>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pic>
        <p:nvPicPr>
          <p:cNvPr id="5" name="Picture 2" descr="\\psf\Home\Dropbox\nms\dopisni papiry (sablona DOC)\pomocne\NMS_logo01_WeMakeSense-RGB.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204613" y="5717380"/>
            <a:ext cx="1254036" cy="765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337918"/>
      </p:ext>
    </p:extLst>
  </p:cSld>
  <p:clrMap bg1="lt1" tx1="dk1" bg2="lt2" tx2="dk2" accent1="accent1" accent2="accent2" accent3="accent3" accent4="accent4" accent5="accent5" accent6="accent6" hlink="hlink" folHlink="folHlink"/>
  <p:sldLayoutIdLst>
    <p:sldLayoutId id="2147483663" r:id="rId1"/>
    <p:sldLayoutId id="2147483664" r:id="rId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9FE3"/>
        </a:solidFill>
        <a:effectLst/>
      </p:bgPr>
    </p:bg>
    <p:spTree>
      <p:nvGrpSpPr>
        <p:cNvPr id="1" name=""/>
        <p:cNvGrpSpPr/>
        <p:nvPr/>
      </p:nvGrpSpPr>
      <p:grpSpPr>
        <a:xfrm>
          <a:off x="0" y="0"/>
          <a:ext cx="0" cy="0"/>
          <a:chOff x="0" y="0"/>
          <a:chExt cx="0" cy="0"/>
        </a:xfrm>
      </p:grpSpPr>
      <p:pic>
        <p:nvPicPr>
          <p:cNvPr id="2050" name="Picture 2" descr="\\psf\Home\Dropbox\nms\_layout images\polygon-background10_BLUE-LIGHT_w2048px.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Obdélník 5"/>
          <p:cNvSpPr/>
          <p:nvPr userDrawn="1"/>
        </p:nvSpPr>
        <p:spPr bwMode="auto">
          <a:xfrm>
            <a:off x="0" y="0"/>
            <a:ext cx="12192000" cy="72000"/>
          </a:xfrm>
          <a:prstGeom prst="rect">
            <a:avLst/>
          </a:prstGeom>
          <a:solidFill>
            <a:srgbClr val="1964AA"/>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pic>
        <p:nvPicPr>
          <p:cNvPr id="7" name="Picture 2" descr="\\psf\Home\Dropbox\nms\dopisni papiry (sablona DOC)\pomocne\NMS_logo01_WeMakeSense-RGB.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204613" y="5717380"/>
            <a:ext cx="1254036" cy="765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143221"/>
      </p:ext>
    </p:extLst>
  </p:cSld>
  <p:clrMap bg1="lt1" tx1="dk1" bg2="lt2" tx2="dk2" accent1="accent1" accent2="accent2" accent3="accent3" accent4="accent4" accent5="accent5" accent6="accent6" hlink="hlink" folHlink="folHlink"/>
  <p:sldLayoutIdLst>
    <p:sldLayoutId id="2147483666" r:id="rId1"/>
    <p:sldLayoutId id="2147483667" r:id="rId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schemeClr>
        </a:solidFill>
        <a:effectLst/>
      </p:bgPr>
    </p:bg>
    <p:spTree>
      <p:nvGrpSpPr>
        <p:cNvPr id="1" name=""/>
        <p:cNvGrpSpPr/>
        <p:nvPr/>
      </p:nvGrpSpPr>
      <p:grpSpPr>
        <a:xfrm>
          <a:off x="0" y="0"/>
          <a:ext cx="0" cy="0"/>
          <a:chOff x="0" y="0"/>
          <a:chExt cx="0" cy="0"/>
        </a:xfrm>
      </p:grpSpPr>
      <p:pic>
        <p:nvPicPr>
          <p:cNvPr id="2050" name="Picture 2" descr="\\psf\Home\Dropbox\nms\_layout images\polygon-background10_GREY_w2048px.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Obdélník 8"/>
          <p:cNvSpPr/>
          <p:nvPr userDrawn="1"/>
        </p:nvSpPr>
        <p:spPr bwMode="auto">
          <a:xfrm>
            <a:off x="0" y="0"/>
            <a:ext cx="12192000" cy="72000"/>
          </a:xfrm>
          <a:prstGeom prst="rect">
            <a:avLst/>
          </a:prstGeom>
          <a:solidFill>
            <a:srgbClr val="1964AA"/>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a:ln>
                <a:noFill/>
              </a:ln>
              <a:solidFill>
                <a:schemeClr val="tx1"/>
              </a:solidFill>
              <a:effectLst/>
              <a:latin typeface="Arial" charset="0"/>
            </a:endParaRPr>
          </a:p>
        </p:txBody>
      </p:sp>
      <p:pic>
        <p:nvPicPr>
          <p:cNvPr id="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tretch>
            <a:fillRect/>
          </a:stretch>
        </p:blipFill>
        <p:spPr bwMode="auto">
          <a:xfrm>
            <a:off x="10194782" y="5699173"/>
            <a:ext cx="1254036" cy="765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773478"/>
      </p:ext>
    </p:extLst>
  </p:cSld>
  <p:clrMap bg1="lt1" tx1="dk1" bg2="lt2" tx2="dk2" accent1="accent1" accent2="accent2" accent3="accent3" accent4="accent4" accent5="accent5" accent6="accent6" hlink="hlink" folHlink="folHlink"/>
  <p:sldLayoutIdLst>
    <p:sldLayoutId id="2147483669" r:id="rId1"/>
    <p:sldLayoutId id="2147483670" r:id="rId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pic>
        <p:nvPicPr>
          <p:cNvPr id="1026" name="Picture 2" descr="\\psf\Home\Dropbox\nms\_layout images\polygon-background10_BLUE_w2048px.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Obdélník 8"/>
          <p:cNvSpPr/>
          <p:nvPr userDrawn="1"/>
        </p:nvSpPr>
        <p:spPr bwMode="auto">
          <a:xfrm>
            <a:off x="0" y="0"/>
            <a:ext cx="12192000" cy="72000"/>
          </a:xfrm>
          <a:prstGeom prst="rect">
            <a:avLst/>
          </a:prstGeom>
          <a:solidFill>
            <a:srgbClr val="009FE3"/>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GB">
              <a:solidFill>
                <a:prstClr val="black"/>
              </a:solidFill>
              <a:latin typeface="Arial" charset="0"/>
            </a:endParaRPr>
          </a:p>
        </p:txBody>
      </p:sp>
      <p:pic>
        <p:nvPicPr>
          <p:cNvPr id="5" name="Picture 2" descr="\\psf\Home\Dropbox\nms\dopisni papiry (sablona DOC)\pomocne\NMS_logo01_WeMakeSense-RGB.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204613" y="5717380"/>
            <a:ext cx="1254036" cy="765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911615"/>
      </p:ext>
    </p:extLst>
  </p:cSld>
  <p:clrMap bg1="lt1" tx1="dk1" bg2="lt2" tx2="dk2" accent1="accent1" accent2="accent2" accent3="accent3" accent4="accent4" accent5="accent5" accent6="accent6" hlink="hlink" folHlink="folHlink"/>
  <p:sldLayoutIdLst>
    <p:sldLayoutId id="2147483672" r:id="rId1"/>
    <p:sldLayoutId id="2147483673" r:id="rId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Obdélník 7"/>
          <p:cNvSpPr/>
          <p:nvPr userDrawn="1"/>
        </p:nvSpPr>
        <p:spPr bwMode="auto">
          <a:xfrm>
            <a:off x="0" y="0"/>
            <a:ext cx="12192000" cy="72000"/>
          </a:xfrm>
          <a:prstGeom prst="rect">
            <a:avLst/>
          </a:prstGeom>
          <a:solidFill>
            <a:srgbClr val="1964AA"/>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GB">
              <a:solidFill>
                <a:prstClr val="black"/>
              </a:solidFill>
              <a:latin typeface="Arial" charset="0"/>
            </a:endParaRPr>
          </a:p>
        </p:txBody>
      </p:sp>
      <p:sp>
        <p:nvSpPr>
          <p:cNvPr id="4"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9"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
        <p:nvSpPr>
          <p:cNvPr id="10"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pic>
        <p:nvPicPr>
          <p:cNvPr id="11" name="Picture 2" descr="\\psf\Home\Dropbox\nms - vizualni styl 2014\loga\NMS_logo01_RGB.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0361210" y="6373929"/>
            <a:ext cx="1002993" cy="484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16960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Obdélník 7"/>
          <p:cNvSpPr/>
          <p:nvPr userDrawn="1"/>
        </p:nvSpPr>
        <p:spPr bwMode="auto">
          <a:xfrm>
            <a:off x="0" y="0"/>
            <a:ext cx="12192000" cy="72000"/>
          </a:xfrm>
          <a:prstGeom prst="rect">
            <a:avLst/>
          </a:prstGeom>
          <a:solidFill>
            <a:srgbClr val="1964AA"/>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GB">
              <a:solidFill>
                <a:prstClr val="black"/>
              </a:solidFill>
              <a:latin typeface="Arial" charset="0"/>
            </a:endParaRPr>
          </a:p>
        </p:txBody>
      </p:sp>
      <p:sp>
        <p:nvSpPr>
          <p:cNvPr id="4"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9"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sp>
        <p:nvSpPr>
          <p:cNvPr id="10"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cs-CZ" dirty="0">
              <a:solidFill>
                <a:prstClr val="black">
                  <a:tint val="75000"/>
                </a:prstClr>
              </a:solidFill>
            </a:endParaRPr>
          </a:p>
        </p:txBody>
      </p:sp>
      <p:pic>
        <p:nvPicPr>
          <p:cNvPr id="11" name="Picture 2" descr="\\psf\Home\Dropbox\nms - vizualni styl 2014\loga\NMS_logo01_RGB.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10361210" y="6373929"/>
            <a:ext cx="1002993" cy="484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4661"/>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Obdélník 7"/>
          <p:cNvSpPr/>
          <p:nvPr userDrawn="1"/>
        </p:nvSpPr>
        <p:spPr bwMode="auto">
          <a:xfrm>
            <a:off x="0" y="0"/>
            <a:ext cx="12192000" cy="72000"/>
          </a:xfrm>
          <a:prstGeom prst="rect">
            <a:avLst/>
          </a:prstGeom>
          <a:solidFill>
            <a:srgbClr val="1964AA"/>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GB">
              <a:solidFill>
                <a:prstClr val="black"/>
              </a:solidFill>
              <a:latin typeface="Arial" charset="0"/>
            </a:endParaRPr>
          </a:p>
        </p:txBody>
      </p:sp>
      <p:sp>
        <p:nvSpPr>
          <p:cNvPr id="3" name="Zástupný symbol pro číslo snímku 2"/>
          <p:cNvSpPr>
            <a:spLocks noGrp="1"/>
          </p:cNvSpPr>
          <p:nvPr>
            <p:ph type="sldNum" sz="quarter" idx="4"/>
          </p:nvPr>
        </p:nvSpPr>
        <p:spPr>
          <a:xfrm>
            <a:off x="11376675" y="6390538"/>
            <a:ext cx="815325" cy="365125"/>
          </a:xfrm>
          <a:prstGeom prst="rect">
            <a:avLst/>
          </a:prstGeom>
        </p:spPr>
        <p:txBody>
          <a:bodyPr vert="horz" lIns="91440" tIns="45720" rIns="91440" bIns="45720" rtlCol="0" anchor="ctr"/>
          <a:lstStyle>
            <a:lvl1pPr algn="ctr">
              <a:defRPr sz="1400" b="0">
                <a:solidFill>
                  <a:schemeClr val="bg1">
                    <a:lumMod val="65000"/>
                  </a:schemeClr>
                </a:solidFill>
              </a:defRPr>
            </a:lvl1pPr>
          </a:lstStyle>
          <a:p>
            <a:fld id="{D6262B2E-B0CB-4DBB-8C61-F612C05A0A37}" type="slidenum">
              <a:rPr lang="cs-CZ" smtClean="0">
                <a:solidFill>
                  <a:prstClr val="white">
                    <a:lumMod val="65000"/>
                  </a:prstClr>
                </a:solidFill>
              </a:rPr>
              <a:pPr/>
              <a:t>‹#›</a:t>
            </a:fld>
            <a:endParaRPr lang="cs-CZ" dirty="0">
              <a:solidFill>
                <a:prstClr val="white">
                  <a:lumMod val="65000"/>
                </a:prstClr>
              </a:solidFill>
            </a:endParaRPr>
          </a:p>
        </p:txBody>
      </p:sp>
      <p:sp>
        <p:nvSpPr>
          <p:cNvPr id="4" name="Zástupný symbol pro datum 1"/>
          <p:cNvSpPr>
            <a:spLocks noGrp="1"/>
          </p:cNvSpPr>
          <p:nvPr>
            <p:ph type="dt" sz="half" idx="2"/>
          </p:nvPr>
        </p:nvSpPr>
        <p:spPr>
          <a:xfrm>
            <a:off x="824452" y="6390538"/>
            <a:ext cx="1212193"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cs-CZ">
                <a:solidFill>
                  <a:prstClr val="black">
                    <a:tint val="75000"/>
                  </a:prstClr>
                </a:solidFill>
              </a:rPr>
              <a:t>dd.mm.rrrr</a:t>
            </a:r>
            <a:endParaRPr lang="cs-CZ" dirty="0">
              <a:solidFill>
                <a:prstClr val="black">
                  <a:tint val="75000"/>
                </a:prstClr>
              </a:solidFill>
            </a:endParaRPr>
          </a:p>
        </p:txBody>
      </p:sp>
      <p:sp>
        <p:nvSpPr>
          <p:cNvPr id="5" name="Zástupný symbol pro zápatí 2"/>
          <p:cNvSpPr>
            <a:spLocks noGrp="1"/>
          </p:cNvSpPr>
          <p:nvPr>
            <p:ph type="ftr" sz="quarter" idx="3"/>
          </p:nvPr>
        </p:nvSpPr>
        <p:spPr>
          <a:xfrm>
            <a:off x="2036644" y="6390538"/>
            <a:ext cx="7670245"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cs-CZ">
                <a:solidFill>
                  <a:prstClr val="black">
                    <a:tint val="75000"/>
                  </a:prstClr>
                </a:solidFill>
              </a:rPr>
              <a:t>Text zápatí a datum se edituje v menu Vložení / Záhlaví a zápatí</a:t>
            </a:r>
            <a:endParaRPr lang="cs-CZ" dirty="0">
              <a:solidFill>
                <a:prstClr val="black">
                  <a:tint val="75000"/>
                </a:prstClr>
              </a:solidFill>
            </a:endParaRPr>
          </a:p>
        </p:txBody>
      </p:sp>
    </p:spTree>
    <p:extLst>
      <p:ext uri="{BB962C8B-B14F-4D97-AF65-F5344CB8AC3E}">
        <p14:creationId xmlns:p14="http://schemas.microsoft.com/office/powerpoint/2010/main" val="248326307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chart" Target="../charts/chart5.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chart" Target="../charts/chart10.xml"/></Relationships>
</file>

<file path=ppt/slides/_rels/slide1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34.png"/><Relationship Id="rId4" Type="http://schemas.openxmlformats.org/officeDocument/2006/relationships/chart" Target="../charts/chart13.xml"/></Relationships>
</file>

<file path=ppt/slides/_rels/slide1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chart" Target="../charts/chart17.xml"/></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chart" Target="../charts/chart18.xml"/><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chart" Target="../charts/chart19.xml"/><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chart" Target="../charts/chart21.xml"/><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chart" Target="../charts/chart22.xml"/></Relationships>
</file>

<file path=ppt/slides/_rels/slide25.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0.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chart" Target="../charts/chart1.xml"/><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9.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ovéPole 10"/>
          <p:cNvSpPr txBox="1"/>
          <p:nvPr/>
        </p:nvSpPr>
        <p:spPr>
          <a:xfrm>
            <a:off x="829698" y="6148053"/>
            <a:ext cx="8295252" cy="341337"/>
          </a:xfrm>
          <a:prstGeom prst="rect">
            <a:avLst/>
          </a:prstGeom>
          <a:noFill/>
        </p:spPr>
        <p:txBody>
          <a:bodyPr wrap="square" rtlCol="0" anchor="t" anchorCtr="0">
            <a:noAutofit/>
          </a:bodyPr>
          <a:lstStyle/>
          <a:p>
            <a:r>
              <a:rPr lang="cs-CZ" sz="1600" b="1" dirty="0">
                <a:solidFill>
                  <a:srgbClr val="009FE3"/>
                </a:solidFill>
              </a:rPr>
              <a:t>Pro </a:t>
            </a:r>
            <a:r>
              <a:rPr lang="cs-CZ" sz="1600" b="1" dirty="0">
                <a:solidFill>
                  <a:schemeClr val="bg1"/>
                </a:solidFill>
              </a:rPr>
              <a:t>Českou pirátskou stranu </a:t>
            </a:r>
            <a:r>
              <a:rPr lang="cs-CZ" sz="1600" b="1" dirty="0">
                <a:solidFill>
                  <a:srgbClr val="009FE3"/>
                </a:solidFill>
              </a:rPr>
              <a:t>zpracovala agentura </a:t>
            </a:r>
            <a:r>
              <a:rPr lang="cs-CZ" sz="1600" b="1" dirty="0">
                <a:solidFill>
                  <a:schemeClr val="bg1"/>
                </a:solidFill>
              </a:rPr>
              <a:t>NMS </a:t>
            </a:r>
            <a:r>
              <a:rPr lang="en-GB" sz="1600" b="1" dirty="0">
                <a:solidFill>
                  <a:schemeClr val="bg1"/>
                </a:solidFill>
              </a:rPr>
              <a:t>Market Research </a:t>
            </a:r>
            <a:r>
              <a:rPr lang="cs-CZ" sz="1600" b="1" dirty="0">
                <a:solidFill>
                  <a:srgbClr val="009FE3"/>
                </a:solidFill>
              </a:rPr>
              <a:t>v Praze dne </a:t>
            </a:r>
            <a:r>
              <a:rPr lang="cs-CZ" sz="1600" b="1" dirty="0">
                <a:solidFill>
                  <a:schemeClr val="bg1"/>
                </a:solidFill>
              </a:rPr>
              <a:t>23.04.2019</a:t>
            </a:r>
          </a:p>
        </p:txBody>
      </p:sp>
      <p:sp>
        <p:nvSpPr>
          <p:cNvPr id="3" name="Podnadpis 2"/>
          <p:cNvSpPr>
            <a:spLocks noGrp="1"/>
          </p:cNvSpPr>
          <p:nvPr>
            <p:ph type="subTitle" idx="1"/>
          </p:nvPr>
        </p:nvSpPr>
        <p:spPr>
          <a:xfrm>
            <a:off x="815340" y="1408003"/>
            <a:ext cx="10561320" cy="1554819"/>
          </a:xfrm>
        </p:spPr>
        <p:txBody>
          <a:bodyPr>
            <a:noAutofit/>
          </a:bodyPr>
          <a:lstStyle/>
          <a:p>
            <a:r>
              <a:rPr lang="cs-CZ" dirty="0"/>
              <a:t>Prezentace výzkumu</a:t>
            </a:r>
          </a:p>
        </p:txBody>
      </p:sp>
      <p:sp>
        <p:nvSpPr>
          <p:cNvPr id="2" name="Nadpis 1"/>
          <p:cNvSpPr>
            <a:spLocks noGrp="1"/>
          </p:cNvSpPr>
          <p:nvPr>
            <p:ph type="ctrTitle"/>
          </p:nvPr>
        </p:nvSpPr>
        <p:spPr>
          <a:xfrm>
            <a:off x="815340" y="556957"/>
            <a:ext cx="10561320" cy="745816"/>
          </a:xfrm>
        </p:spPr>
        <p:txBody>
          <a:bodyPr>
            <a:noAutofit/>
          </a:bodyPr>
          <a:lstStyle/>
          <a:p>
            <a:r>
              <a:rPr lang="cs-CZ" sz="4800" dirty="0"/>
              <a:t>Exekuce</a:t>
            </a:r>
          </a:p>
        </p:txBody>
      </p:sp>
      <p:sp>
        <p:nvSpPr>
          <p:cNvPr id="12" name="Ovál 11"/>
          <p:cNvSpPr/>
          <p:nvPr/>
        </p:nvSpPr>
        <p:spPr bwMode="auto">
          <a:xfrm>
            <a:off x="829698" y="3543640"/>
            <a:ext cx="2064269" cy="2061385"/>
          </a:xfrm>
          <a:prstGeom prst="ellipse">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GB">
              <a:latin typeface="Arial" charset="0"/>
            </a:endParaRPr>
          </a:p>
        </p:txBody>
      </p:sp>
      <p:pic>
        <p:nvPicPr>
          <p:cNvPr id="6" name="Obrázek 5">
            <a:extLst>
              <a:ext uri="{FF2B5EF4-FFF2-40B4-BE49-F238E27FC236}">
                <a16:creationId xmlns:a16="http://schemas.microsoft.com/office/drawing/2014/main" xmlns="" id="{93FB0036-3DCF-4EF5-95E5-19DE5DB2429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814" r="866" b="22509"/>
          <a:stretch/>
        </p:blipFill>
        <p:spPr>
          <a:xfrm>
            <a:off x="925144" y="4224704"/>
            <a:ext cx="1873376" cy="699256"/>
          </a:xfrm>
          <a:prstGeom prst="rect">
            <a:avLst/>
          </a:prstGeom>
          <a:solidFill>
            <a:schemeClr val="bg1"/>
          </a:solidFill>
        </p:spPr>
      </p:pic>
    </p:spTree>
    <p:extLst>
      <p:ext uri="{BB962C8B-B14F-4D97-AF65-F5344CB8AC3E}">
        <p14:creationId xmlns:p14="http://schemas.microsoft.com/office/powerpoint/2010/main" val="3779134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ovéPole 22">
            <a:extLst>
              <a:ext uri="{FF2B5EF4-FFF2-40B4-BE49-F238E27FC236}">
                <a16:creationId xmlns:a16="http://schemas.microsoft.com/office/drawing/2014/main" xmlns="" id="{F31172B6-0F11-4566-AF4D-225E8432DA33}"/>
              </a:ext>
            </a:extLst>
          </p:cNvPr>
          <p:cNvSpPr txBox="1"/>
          <p:nvPr/>
        </p:nvSpPr>
        <p:spPr>
          <a:xfrm>
            <a:off x="4997676" y="1943167"/>
            <a:ext cx="1098324" cy="1323439"/>
          </a:xfrm>
          <a:prstGeom prst="rect">
            <a:avLst/>
          </a:prstGeom>
          <a:noFill/>
        </p:spPr>
        <p:txBody>
          <a:bodyPr wrap="square" rtlCol="0">
            <a:spAutoFit/>
          </a:bodyPr>
          <a:lstStyle/>
          <a:p>
            <a:pPr algn="ctr"/>
            <a:r>
              <a:rPr lang="cs-CZ" sz="1600" b="1" dirty="0"/>
              <a:t>T2B </a:t>
            </a:r>
          </a:p>
          <a:p>
            <a:pPr algn="ctr"/>
            <a:r>
              <a:rPr lang="cs-CZ" sz="1600" b="1" dirty="0"/>
              <a:t>= velmi korektní+ spíše korektní</a:t>
            </a:r>
          </a:p>
        </p:txBody>
      </p:sp>
      <p:sp>
        <p:nvSpPr>
          <p:cNvPr id="4" name="Zástupný symbol pro číslo snímku 3"/>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6262B2E-B0CB-4DBB-8C61-F612C05A0A37}" type="slidenum">
              <a:rPr kumimoji="0" lang="cs-CZ" sz="1400" b="0" i="0" u="none" strike="noStrike" kern="1200" cap="none" spc="0" normalizeH="0" baseline="0" noProof="0" smtClean="0">
                <a:ln>
                  <a:noFill/>
                </a:ln>
                <a:solidFill>
                  <a:prstClr val="white">
                    <a:lumMod val="65000"/>
                  </a:prstClr>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cs-CZ" sz="14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7" name="Nadpis 1"/>
          <p:cNvSpPr>
            <a:spLocks noGrp="1"/>
          </p:cNvSpPr>
          <p:nvPr>
            <p:ph type="ctrTitle" idx="4294967295"/>
          </p:nvPr>
        </p:nvSpPr>
        <p:spPr>
          <a:xfrm>
            <a:off x="-177174" y="270898"/>
            <a:ext cx="12192000" cy="650875"/>
          </a:xfrm>
          <a:prstGeom prst="rect">
            <a:avLst/>
          </a:prstGeom>
          <a:noFill/>
        </p:spPr>
        <p:txBody>
          <a:bodyPr wrap="square" lIns="900000" tIns="0" rIns="0" bIns="0" anchor="ctr">
            <a:noAutofit/>
          </a:bodyPr>
          <a:lstStyle/>
          <a:p>
            <a:pPr algn="l"/>
            <a:r>
              <a:rPr lang="cs-CZ" sz="3000" dirty="0">
                <a:solidFill>
                  <a:srgbClr val="009FE3"/>
                </a:solidFill>
              </a:rPr>
              <a:t>Osobní zkušenost s exekutorem je hodnocena podobně jako v roce 2015</a:t>
            </a:r>
            <a:endParaRPr lang="en-GB" sz="3000" dirty="0">
              <a:solidFill>
                <a:srgbClr val="009FE3"/>
              </a:solidFill>
            </a:endParaRPr>
          </a:p>
        </p:txBody>
      </p:sp>
      <p:graphicFrame>
        <p:nvGraphicFramePr>
          <p:cNvPr id="9" name="Graf 8"/>
          <p:cNvGraphicFramePr/>
          <p:nvPr>
            <p:extLst>
              <p:ext uri="{D42A27DB-BD31-4B8C-83A1-F6EECF244321}">
                <p14:modId xmlns:p14="http://schemas.microsoft.com/office/powerpoint/2010/main" val="814003939"/>
              </p:ext>
            </p:extLst>
          </p:nvPr>
        </p:nvGraphicFramePr>
        <p:xfrm>
          <a:off x="178156" y="2877090"/>
          <a:ext cx="4919069" cy="17657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Tabulka 21">
            <a:extLst>
              <a:ext uri="{FF2B5EF4-FFF2-40B4-BE49-F238E27FC236}">
                <a16:creationId xmlns:a16="http://schemas.microsoft.com/office/drawing/2014/main" xmlns="" id="{2ECAF9DB-6907-4913-8BF5-1E0DE719C73B}"/>
              </a:ext>
            </a:extLst>
          </p:cNvPr>
          <p:cNvGraphicFramePr>
            <a:graphicFrameLocks noGrp="1"/>
          </p:cNvGraphicFramePr>
          <p:nvPr>
            <p:extLst>
              <p:ext uri="{D42A27DB-BD31-4B8C-83A1-F6EECF244321}">
                <p14:modId xmlns:p14="http://schemas.microsoft.com/office/powerpoint/2010/main" val="3373234617"/>
              </p:ext>
            </p:extLst>
          </p:nvPr>
        </p:nvGraphicFramePr>
        <p:xfrm>
          <a:off x="5166087" y="3253114"/>
          <a:ext cx="619941" cy="1235376"/>
        </p:xfrm>
        <a:graphic>
          <a:graphicData uri="http://schemas.openxmlformats.org/drawingml/2006/table">
            <a:tbl>
              <a:tblPr firstRow="1" bandRow="1">
                <a:tableStyleId>{5C22544A-7EE6-4342-B048-85BDC9FD1C3A}</a:tableStyleId>
              </a:tblPr>
              <a:tblGrid>
                <a:gridCol w="619941">
                  <a:extLst>
                    <a:ext uri="{9D8B030D-6E8A-4147-A177-3AD203B41FA5}">
                      <a16:colId xmlns:a16="http://schemas.microsoft.com/office/drawing/2014/main" xmlns="" val="2597980409"/>
                    </a:ext>
                  </a:extLst>
                </a:gridCol>
              </a:tblGrid>
              <a:tr h="420437">
                <a:tc>
                  <a:txBody>
                    <a:bodyPr/>
                    <a:lstStyle/>
                    <a:p>
                      <a:r>
                        <a:rPr lang="cs-CZ" b="1" dirty="0">
                          <a:solidFill>
                            <a:schemeClr val="accent1"/>
                          </a:solidFill>
                        </a:rPr>
                        <a:t>55%</a:t>
                      </a:r>
                    </a:p>
                  </a:txBody>
                  <a:tcPr anchor="ctr">
                    <a:noFill/>
                  </a:tcPr>
                </a:tc>
                <a:extLst>
                  <a:ext uri="{0D108BD9-81ED-4DB2-BD59-A6C34878D82A}">
                    <a16:rowId xmlns:a16="http://schemas.microsoft.com/office/drawing/2014/main" xmlns="" val="3303598218"/>
                  </a:ext>
                </a:extLst>
              </a:tr>
              <a:tr h="354626">
                <a:tc>
                  <a:txBody>
                    <a:bodyPr/>
                    <a:lstStyle/>
                    <a:p>
                      <a:endParaRPr lang="cs-CZ" b="1" dirty="0">
                        <a:solidFill>
                          <a:schemeClr val="accent1"/>
                        </a:solidFill>
                      </a:endParaRPr>
                    </a:p>
                  </a:txBody>
                  <a:tcPr anchor="ctr">
                    <a:noFill/>
                  </a:tcPr>
                </a:tc>
                <a:extLst>
                  <a:ext uri="{0D108BD9-81ED-4DB2-BD59-A6C34878D82A}">
                    <a16:rowId xmlns:a16="http://schemas.microsoft.com/office/drawing/2014/main" xmlns="" val="3266513252"/>
                  </a:ext>
                </a:extLst>
              </a:tr>
              <a:tr h="449179">
                <a:tc>
                  <a:txBody>
                    <a:bodyPr/>
                    <a:lstStyle/>
                    <a:p>
                      <a:r>
                        <a:rPr lang="cs-CZ" b="1" dirty="0">
                          <a:solidFill>
                            <a:schemeClr val="accent1"/>
                          </a:solidFill>
                        </a:rPr>
                        <a:t>55%</a:t>
                      </a:r>
                    </a:p>
                  </a:txBody>
                  <a:tcPr anchor="ctr">
                    <a:noFill/>
                  </a:tcPr>
                </a:tc>
                <a:extLst>
                  <a:ext uri="{0D108BD9-81ED-4DB2-BD59-A6C34878D82A}">
                    <a16:rowId xmlns:a16="http://schemas.microsoft.com/office/drawing/2014/main" xmlns="" val="928413336"/>
                  </a:ext>
                </a:extLst>
              </a:tr>
            </a:tbl>
          </a:graphicData>
        </a:graphic>
      </p:graphicFrame>
      <p:graphicFrame>
        <p:nvGraphicFramePr>
          <p:cNvPr id="20" name="Graf 19">
            <a:extLst>
              <a:ext uri="{FF2B5EF4-FFF2-40B4-BE49-F238E27FC236}">
                <a16:creationId xmlns:a16="http://schemas.microsoft.com/office/drawing/2014/main" xmlns="" id="{A68D1880-A88C-46C1-887B-FE83EB3CC7BC}"/>
              </a:ext>
            </a:extLst>
          </p:cNvPr>
          <p:cNvGraphicFramePr/>
          <p:nvPr>
            <p:extLst>
              <p:ext uri="{D42A27DB-BD31-4B8C-83A1-F6EECF244321}">
                <p14:modId xmlns:p14="http://schemas.microsoft.com/office/powerpoint/2010/main" val="3912791699"/>
              </p:ext>
            </p:extLst>
          </p:nvPr>
        </p:nvGraphicFramePr>
        <p:xfrm>
          <a:off x="6004520" y="2894363"/>
          <a:ext cx="4919069" cy="176571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1" name="Tabulka 20">
            <a:extLst>
              <a:ext uri="{FF2B5EF4-FFF2-40B4-BE49-F238E27FC236}">
                <a16:creationId xmlns:a16="http://schemas.microsoft.com/office/drawing/2014/main" xmlns="" id="{CEEBDD73-FF02-4306-9E7E-EE21928B8733}"/>
              </a:ext>
            </a:extLst>
          </p:cNvPr>
          <p:cNvGraphicFramePr>
            <a:graphicFrameLocks noGrp="1"/>
          </p:cNvGraphicFramePr>
          <p:nvPr>
            <p:extLst>
              <p:ext uri="{D42A27DB-BD31-4B8C-83A1-F6EECF244321}">
                <p14:modId xmlns:p14="http://schemas.microsoft.com/office/powerpoint/2010/main" val="3042067251"/>
              </p:ext>
            </p:extLst>
          </p:nvPr>
        </p:nvGraphicFramePr>
        <p:xfrm>
          <a:off x="11021502" y="3302947"/>
          <a:ext cx="619941" cy="1185543"/>
        </p:xfrm>
        <a:graphic>
          <a:graphicData uri="http://schemas.openxmlformats.org/drawingml/2006/table">
            <a:tbl>
              <a:tblPr firstRow="1" bandRow="1">
                <a:tableStyleId>{5C22544A-7EE6-4342-B048-85BDC9FD1C3A}</a:tableStyleId>
              </a:tblPr>
              <a:tblGrid>
                <a:gridCol w="619941">
                  <a:extLst>
                    <a:ext uri="{9D8B030D-6E8A-4147-A177-3AD203B41FA5}">
                      <a16:colId xmlns:a16="http://schemas.microsoft.com/office/drawing/2014/main" xmlns="" val="2597980409"/>
                    </a:ext>
                  </a:extLst>
                </a:gridCol>
              </a:tblGrid>
              <a:tr h="396344">
                <a:tc>
                  <a:txBody>
                    <a:bodyPr/>
                    <a:lstStyle/>
                    <a:p>
                      <a:r>
                        <a:rPr lang="cs-CZ" b="1" dirty="0">
                          <a:solidFill>
                            <a:schemeClr val="accent1"/>
                          </a:solidFill>
                        </a:rPr>
                        <a:t>50%</a:t>
                      </a:r>
                    </a:p>
                  </a:txBody>
                  <a:tcPr anchor="ctr">
                    <a:noFill/>
                  </a:tcPr>
                </a:tc>
                <a:extLst>
                  <a:ext uri="{0D108BD9-81ED-4DB2-BD59-A6C34878D82A}">
                    <a16:rowId xmlns:a16="http://schemas.microsoft.com/office/drawing/2014/main" xmlns="" val="3303598218"/>
                  </a:ext>
                </a:extLst>
              </a:tr>
              <a:tr h="198538">
                <a:tc>
                  <a:txBody>
                    <a:bodyPr/>
                    <a:lstStyle/>
                    <a:p>
                      <a:endParaRPr lang="cs-CZ" b="1" dirty="0">
                        <a:solidFill>
                          <a:schemeClr val="accent1"/>
                        </a:solidFill>
                      </a:endParaRPr>
                    </a:p>
                  </a:txBody>
                  <a:tcPr anchor="ctr">
                    <a:noFill/>
                  </a:tcPr>
                </a:tc>
                <a:extLst>
                  <a:ext uri="{0D108BD9-81ED-4DB2-BD59-A6C34878D82A}">
                    <a16:rowId xmlns:a16="http://schemas.microsoft.com/office/drawing/2014/main" xmlns="" val="3266513252"/>
                  </a:ext>
                </a:extLst>
              </a:tr>
              <a:tr h="423439">
                <a:tc>
                  <a:txBody>
                    <a:bodyPr/>
                    <a:lstStyle/>
                    <a:p>
                      <a:r>
                        <a:rPr lang="cs-CZ" b="1" dirty="0">
                          <a:solidFill>
                            <a:schemeClr val="accent1"/>
                          </a:solidFill>
                        </a:rPr>
                        <a:t>29%</a:t>
                      </a:r>
                    </a:p>
                  </a:txBody>
                  <a:tcPr anchor="ctr">
                    <a:noFill/>
                  </a:tcPr>
                </a:tc>
                <a:extLst>
                  <a:ext uri="{0D108BD9-81ED-4DB2-BD59-A6C34878D82A}">
                    <a16:rowId xmlns:a16="http://schemas.microsoft.com/office/drawing/2014/main" xmlns="" val="928413336"/>
                  </a:ext>
                </a:extLst>
              </a:tr>
            </a:tbl>
          </a:graphicData>
        </a:graphic>
      </p:graphicFrame>
      <p:sp>
        <p:nvSpPr>
          <p:cNvPr id="3" name="TextovéPole 2">
            <a:extLst>
              <a:ext uri="{FF2B5EF4-FFF2-40B4-BE49-F238E27FC236}">
                <a16:creationId xmlns:a16="http://schemas.microsoft.com/office/drawing/2014/main" xmlns="" id="{5CF6C1DE-AA2C-44D9-ACCF-C95BB3D4C3DB}"/>
              </a:ext>
            </a:extLst>
          </p:cNvPr>
          <p:cNvSpPr txBox="1"/>
          <p:nvPr/>
        </p:nvSpPr>
        <p:spPr>
          <a:xfrm>
            <a:off x="9812698" y="2992194"/>
            <a:ext cx="1241332" cy="261610"/>
          </a:xfrm>
          <a:prstGeom prst="rect">
            <a:avLst/>
          </a:prstGeom>
          <a:noFill/>
        </p:spPr>
        <p:txBody>
          <a:bodyPr wrap="square" rtlCol="0">
            <a:spAutoFit/>
          </a:bodyPr>
          <a:lstStyle/>
          <a:p>
            <a:r>
              <a:rPr lang="cs-CZ" sz="1100" dirty="0"/>
              <a:t>Velmi nekorektní</a:t>
            </a:r>
          </a:p>
        </p:txBody>
      </p:sp>
      <p:sp>
        <p:nvSpPr>
          <p:cNvPr id="24" name="TextovéPole 23">
            <a:extLst>
              <a:ext uri="{FF2B5EF4-FFF2-40B4-BE49-F238E27FC236}">
                <a16:creationId xmlns:a16="http://schemas.microsoft.com/office/drawing/2014/main" xmlns="" id="{14766EFB-8E68-489D-AE3A-4816DEC3DD64}"/>
              </a:ext>
            </a:extLst>
          </p:cNvPr>
          <p:cNvSpPr txBox="1"/>
          <p:nvPr/>
        </p:nvSpPr>
        <p:spPr>
          <a:xfrm>
            <a:off x="7564099" y="3031728"/>
            <a:ext cx="1059695" cy="261610"/>
          </a:xfrm>
          <a:prstGeom prst="rect">
            <a:avLst/>
          </a:prstGeom>
          <a:noFill/>
        </p:spPr>
        <p:txBody>
          <a:bodyPr wrap="square" rtlCol="0">
            <a:spAutoFit/>
          </a:bodyPr>
          <a:lstStyle/>
          <a:p>
            <a:r>
              <a:rPr lang="cs-CZ" sz="1100" dirty="0"/>
              <a:t>Spíše korektní</a:t>
            </a:r>
          </a:p>
        </p:txBody>
      </p:sp>
      <p:sp>
        <p:nvSpPr>
          <p:cNvPr id="25" name="TextovéPole 24">
            <a:extLst>
              <a:ext uri="{FF2B5EF4-FFF2-40B4-BE49-F238E27FC236}">
                <a16:creationId xmlns:a16="http://schemas.microsoft.com/office/drawing/2014/main" xmlns="" id="{572C549B-556D-4F74-8BD0-AF55FAE39BFB}"/>
              </a:ext>
            </a:extLst>
          </p:cNvPr>
          <p:cNvSpPr txBox="1"/>
          <p:nvPr/>
        </p:nvSpPr>
        <p:spPr>
          <a:xfrm>
            <a:off x="8630374" y="3010610"/>
            <a:ext cx="1312764" cy="261610"/>
          </a:xfrm>
          <a:prstGeom prst="rect">
            <a:avLst/>
          </a:prstGeom>
          <a:noFill/>
        </p:spPr>
        <p:txBody>
          <a:bodyPr wrap="square" rtlCol="0">
            <a:spAutoFit/>
          </a:bodyPr>
          <a:lstStyle/>
          <a:p>
            <a:r>
              <a:rPr lang="cs-CZ" sz="1100" dirty="0"/>
              <a:t>Spíše nekorektní</a:t>
            </a:r>
          </a:p>
        </p:txBody>
      </p:sp>
      <p:sp>
        <p:nvSpPr>
          <p:cNvPr id="26" name="TextovéPole 25">
            <a:extLst>
              <a:ext uri="{FF2B5EF4-FFF2-40B4-BE49-F238E27FC236}">
                <a16:creationId xmlns:a16="http://schemas.microsoft.com/office/drawing/2014/main" xmlns="" id="{AA9D35CE-3FEC-4BB7-A02C-3103CC5C57B3}"/>
              </a:ext>
            </a:extLst>
          </p:cNvPr>
          <p:cNvSpPr txBox="1"/>
          <p:nvPr/>
        </p:nvSpPr>
        <p:spPr>
          <a:xfrm>
            <a:off x="6424128" y="3036331"/>
            <a:ext cx="1060014" cy="261610"/>
          </a:xfrm>
          <a:prstGeom prst="rect">
            <a:avLst/>
          </a:prstGeom>
          <a:noFill/>
        </p:spPr>
        <p:txBody>
          <a:bodyPr wrap="square" rtlCol="0">
            <a:spAutoFit/>
          </a:bodyPr>
          <a:lstStyle/>
          <a:p>
            <a:r>
              <a:rPr lang="cs-CZ" sz="1100" dirty="0"/>
              <a:t>Velmi korektní</a:t>
            </a:r>
          </a:p>
        </p:txBody>
      </p:sp>
      <p:sp>
        <p:nvSpPr>
          <p:cNvPr id="5" name="Obdélník 4">
            <a:extLst>
              <a:ext uri="{FF2B5EF4-FFF2-40B4-BE49-F238E27FC236}">
                <a16:creationId xmlns:a16="http://schemas.microsoft.com/office/drawing/2014/main" xmlns="" id="{0F52F402-E73D-4F10-BE7A-78CBB4E98729}"/>
              </a:ext>
            </a:extLst>
          </p:cNvPr>
          <p:cNvSpPr>
            <a:spLocks noChangeAspect="1"/>
          </p:cNvSpPr>
          <p:nvPr/>
        </p:nvSpPr>
        <p:spPr>
          <a:xfrm>
            <a:off x="6361448" y="3134088"/>
            <a:ext cx="90000" cy="9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7" name="Obdélník 26">
            <a:extLst>
              <a:ext uri="{FF2B5EF4-FFF2-40B4-BE49-F238E27FC236}">
                <a16:creationId xmlns:a16="http://schemas.microsoft.com/office/drawing/2014/main" xmlns="" id="{A47D7785-AEA2-4E1B-8858-9DAB1E610828}"/>
              </a:ext>
            </a:extLst>
          </p:cNvPr>
          <p:cNvSpPr>
            <a:spLocks noChangeAspect="1"/>
          </p:cNvSpPr>
          <p:nvPr/>
        </p:nvSpPr>
        <p:spPr>
          <a:xfrm>
            <a:off x="7475147" y="3117533"/>
            <a:ext cx="90000" cy="9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8" name="Obdélník 27">
            <a:extLst>
              <a:ext uri="{FF2B5EF4-FFF2-40B4-BE49-F238E27FC236}">
                <a16:creationId xmlns:a16="http://schemas.microsoft.com/office/drawing/2014/main" xmlns="" id="{E7E60972-F744-4BEB-9502-B3ED5788BBCF}"/>
              </a:ext>
            </a:extLst>
          </p:cNvPr>
          <p:cNvSpPr>
            <a:spLocks noChangeAspect="1"/>
          </p:cNvSpPr>
          <p:nvPr/>
        </p:nvSpPr>
        <p:spPr>
          <a:xfrm>
            <a:off x="8569511" y="3096415"/>
            <a:ext cx="90000" cy="90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9" name="Obdélník 28">
            <a:extLst>
              <a:ext uri="{FF2B5EF4-FFF2-40B4-BE49-F238E27FC236}">
                <a16:creationId xmlns:a16="http://schemas.microsoft.com/office/drawing/2014/main" xmlns="" id="{23BCF945-3FDB-4C03-AD53-2D27E7D2031E}"/>
              </a:ext>
            </a:extLst>
          </p:cNvPr>
          <p:cNvSpPr>
            <a:spLocks noChangeAspect="1"/>
          </p:cNvSpPr>
          <p:nvPr/>
        </p:nvSpPr>
        <p:spPr>
          <a:xfrm>
            <a:off x="9728210" y="3089088"/>
            <a:ext cx="90000" cy="9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8" name="TextovéPole 7">
            <a:extLst>
              <a:ext uri="{FF2B5EF4-FFF2-40B4-BE49-F238E27FC236}">
                <a16:creationId xmlns:a16="http://schemas.microsoft.com/office/drawing/2014/main" xmlns="" id="{E3FBF8FF-14FA-4F97-866A-06DAA5476B31}"/>
              </a:ext>
            </a:extLst>
          </p:cNvPr>
          <p:cNvSpPr txBox="1"/>
          <p:nvPr/>
        </p:nvSpPr>
        <p:spPr>
          <a:xfrm>
            <a:off x="1757108" y="2433606"/>
            <a:ext cx="2751909" cy="369332"/>
          </a:xfrm>
          <a:prstGeom prst="rect">
            <a:avLst/>
          </a:prstGeom>
          <a:noFill/>
        </p:spPr>
        <p:txBody>
          <a:bodyPr wrap="square" rtlCol="0">
            <a:spAutoFit/>
          </a:bodyPr>
          <a:lstStyle/>
          <a:p>
            <a:r>
              <a:rPr lang="cs-CZ" b="1" dirty="0">
                <a:solidFill>
                  <a:schemeClr val="accent6"/>
                </a:solidFill>
              </a:rPr>
              <a:t>Osobní zkušenost:</a:t>
            </a:r>
          </a:p>
        </p:txBody>
      </p:sp>
      <p:sp>
        <p:nvSpPr>
          <p:cNvPr id="33" name="TextovéPole 32">
            <a:extLst>
              <a:ext uri="{FF2B5EF4-FFF2-40B4-BE49-F238E27FC236}">
                <a16:creationId xmlns:a16="http://schemas.microsoft.com/office/drawing/2014/main" xmlns="" id="{D7AF3A49-9EBF-46B2-AF7C-3B0ED0B15CD5}"/>
              </a:ext>
            </a:extLst>
          </p:cNvPr>
          <p:cNvSpPr txBox="1"/>
          <p:nvPr/>
        </p:nvSpPr>
        <p:spPr>
          <a:xfrm>
            <a:off x="7542060" y="2503740"/>
            <a:ext cx="3008175" cy="369332"/>
          </a:xfrm>
          <a:prstGeom prst="rect">
            <a:avLst/>
          </a:prstGeom>
          <a:noFill/>
        </p:spPr>
        <p:txBody>
          <a:bodyPr wrap="square" rtlCol="0">
            <a:spAutoFit/>
          </a:bodyPr>
          <a:lstStyle/>
          <a:p>
            <a:r>
              <a:rPr lang="cs-CZ" b="1" dirty="0">
                <a:solidFill>
                  <a:schemeClr val="accent6"/>
                </a:solidFill>
              </a:rPr>
              <a:t>Zprostředkovaná zkušenost:</a:t>
            </a:r>
          </a:p>
        </p:txBody>
      </p:sp>
      <p:pic>
        <p:nvPicPr>
          <p:cNvPr id="12" name="Obrázek 11">
            <a:extLst>
              <a:ext uri="{FF2B5EF4-FFF2-40B4-BE49-F238E27FC236}">
                <a16:creationId xmlns:a16="http://schemas.microsoft.com/office/drawing/2014/main" xmlns="" id="{BAC2ECF1-7192-4524-81E1-7CC1DB6EC5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493" y="4343054"/>
            <a:ext cx="450807" cy="450807"/>
          </a:xfrm>
          <a:prstGeom prst="rect">
            <a:avLst/>
          </a:prstGeom>
        </p:spPr>
      </p:pic>
      <p:pic>
        <p:nvPicPr>
          <p:cNvPr id="35" name="Obrázek 34">
            <a:extLst>
              <a:ext uri="{FF2B5EF4-FFF2-40B4-BE49-F238E27FC236}">
                <a16:creationId xmlns:a16="http://schemas.microsoft.com/office/drawing/2014/main" xmlns="" id="{6454DADC-4225-43BD-9447-94378ED9DB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5191" y="4399093"/>
            <a:ext cx="450807" cy="450807"/>
          </a:xfrm>
          <a:prstGeom prst="rect">
            <a:avLst/>
          </a:prstGeom>
        </p:spPr>
      </p:pic>
      <p:sp>
        <p:nvSpPr>
          <p:cNvPr id="37" name="TextovéPole 36">
            <a:extLst>
              <a:ext uri="{FF2B5EF4-FFF2-40B4-BE49-F238E27FC236}">
                <a16:creationId xmlns:a16="http://schemas.microsoft.com/office/drawing/2014/main" xmlns="" id="{9547750F-C845-4308-8C46-E217144334F2}"/>
              </a:ext>
            </a:extLst>
          </p:cNvPr>
          <p:cNvSpPr txBox="1"/>
          <p:nvPr/>
        </p:nvSpPr>
        <p:spPr>
          <a:xfrm>
            <a:off x="10816985" y="1982859"/>
            <a:ext cx="1098324" cy="1323439"/>
          </a:xfrm>
          <a:prstGeom prst="rect">
            <a:avLst/>
          </a:prstGeom>
          <a:noFill/>
        </p:spPr>
        <p:txBody>
          <a:bodyPr wrap="square" rtlCol="0">
            <a:spAutoFit/>
          </a:bodyPr>
          <a:lstStyle/>
          <a:p>
            <a:pPr algn="ctr"/>
            <a:r>
              <a:rPr lang="cs-CZ" sz="1600" b="1" dirty="0"/>
              <a:t>T2B </a:t>
            </a:r>
          </a:p>
          <a:p>
            <a:pPr algn="ctr"/>
            <a:r>
              <a:rPr lang="cs-CZ" sz="1600" b="1" dirty="0"/>
              <a:t>= velmi korektní+ spíše korektní</a:t>
            </a:r>
          </a:p>
        </p:txBody>
      </p:sp>
      <p:sp>
        <p:nvSpPr>
          <p:cNvPr id="14" name="Obdélník 13">
            <a:extLst>
              <a:ext uri="{FF2B5EF4-FFF2-40B4-BE49-F238E27FC236}">
                <a16:creationId xmlns:a16="http://schemas.microsoft.com/office/drawing/2014/main" xmlns="" id="{E94E2916-D599-4CFC-BE01-340975781E10}"/>
              </a:ext>
            </a:extLst>
          </p:cNvPr>
          <p:cNvSpPr/>
          <p:nvPr/>
        </p:nvSpPr>
        <p:spPr>
          <a:xfrm>
            <a:off x="10923590" y="3351634"/>
            <a:ext cx="787974" cy="36682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 name="Obdélník 1">
            <a:extLst>
              <a:ext uri="{FF2B5EF4-FFF2-40B4-BE49-F238E27FC236}">
                <a16:creationId xmlns:a16="http://schemas.microsoft.com/office/drawing/2014/main" xmlns="" id="{CE0BBA99-64F2-4CCF-8919-1C8D0368A1F7}"/>
              </a:ext>
            </a:extLst>
          </p:cNvPr>
          <p:cNvSpPr/>
          <p:nvPr/>
        </p:nvSpPr>
        <p:spPr>
          <a:xfrm>
            <a:off x="999757" y="1255811"/>
            <a:ext cx="4919069" cy="646331"/>
          </a:xfrm>
          <a:prstGeom prst="rect">
            <a:avLst/>
          </a:prstGeom>
        </p:spPr>
        <p:txBody>
          <a:bodyPr wrap="square">
            <a:spAutoFit/>
          </a:bodyPr>
          <a:lstStyle/>
          <a:p>
            <a:r>
              <a:rPr lang="cs-CZ" b="1" dirty="0">
                <a:cs typeface="Arial" charset="0"/>
              </a:rPr>
              <a:t>Jaká byla Vaše konkrétní osobní zkušenost s exekučním řízením? </a:t>
            </a:r>
            <a:endParaRPr lang="cs-CZ" b="1" dirty="0"/>
          </a:p>
        </p:txBody>
      </p:sp>
      <p:sp>
        <p:nvSpPr>
          <p:cNvPr id="15" name="Obdélník 14">
            <a:extLst>
              <a:ext uri="{FF2B5EF4-FFF2-40B4-BE49-F238E27FC236}">
                <a16:creationId xmlns:a16="http://schemas.microsoft.com/office/drawing/2014/main" xmlns="" id="{4D0DF1F7-B6DE-49DC-AE26-9D92109BD758}"/>
              </a:ext>
            </a:extLst>
          </p:cNvPr>
          <p:cNvSpPr/>
          <p:nvPr/>
        </p:nvSpPr>
        <p:spPr>
          <a:xfrm>
            <a:off x="6710439" y="1181596"/>
            <a:ext cx="4916233" cy="923330"/>
          </a:xfrm>
          <a:prstGeom prst="rect">
            <a:avLst/>
          </a:prstGeom>
        </p:spPr>
        <p:txBody>
          <a:bodyPr wrap="square">
            <a:spAutoFit/>
          </a:bodyPr>
          <a:lstStyle/>
          <a:p>
            <a:r>
              <a:rPr lang="cs-CZ" b="1" dirty="0">
                <a:cs typeface="Arial" charset="0"/>
              </a:rPr>
              <a:t>Jaká byla, podle informací, které máte k dispozici, zkušenost Vašich rodinných příslušníků či známých s exekučním řízením? </a:t>
            </a:r>
          </a:p>
        </p:txBody>
      </p:sp>
      <p:sp>
        <p:nvSpPr>
          <p:cNvPr id="30" name="Obdélník 29">
            <a:extLst>
              <a:ext uri="{FF2B5EF4-FFF2-40B4-BE49-F238E27FC236}">
                <a16:creationId xmlns:a16="http://schemas.microsoft.com/office/drawing/2014/main" xmlns="" id="{B737C633-FE65-420C-B53B-DCD9B8AB7E64}"/>
              </a:ext>
            </a:extLst>
          </p:cNvPr>
          <p:cNvSpPr/>
          <p:nvPr/>
        </p:nvSpPr>
        <p:spPr>
          <a:xfrm>
            <a:off x="5097225" y="3266606"/>
            <a:ext cx="717770" cy="11841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117123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symbol pro číslo snímku 2"/>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6262B2E-B0CB-4DBB-8C61-F612C05A0A37}" type="slidenum">
              <a:rPr kumimoji="0" lang="cs-CZ" sz="1400" b="0" i="0" u="none" strike="noStrike" kern="1200" cap="none" spc="0" normalizeH="0" baseline="0" noProof="0" smtClean="0">
                <a:ln>
                  <a:noFill/>
                </a:ln>
                <a:solidFill>
                  <a:prstClr val="white">
                    <a:lumMod val="65000"/>
                  </a:prstClr>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cs-CZ" sz="14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8" name="Zástupný symbol pro obsah 7"/>
          <p:cNvSpPr>
            <a:spLocks noGrp="1"/>
          </p:cNvSpPr>
          <p:nvPr>
            <p:ph idx="4294967295"/>
          </p:nvPr>
        </p:nvSpPr>
        <p:spPr>
          <a:xfrm>
            <a:off x="0" y="1009650"/>
            <a:ext cx="12192000" cy="655638"/>
          </a:xfrm>
          <a:prstGeom prst="rect">
            <a:avLst/>
          </a:prstGeom>
          <a:noFill/>
        </p:spPr>
        <p:txBody>
          <a:bodyPr lIns="900000" tIns="0" rIns="900000" bIns="0" anchor="t">
            <a:noAutofit/>
          </a:bodyPr>
          <a:lstStyle/>
          <a:p>
            <a:pPr marL="0" indent="0">
              <a:buNone/>
            </a:pPr>
            <a:r>
              <a:rPr lang="cs-CZ" sz="2000" i="1" dirty="0">
                <a:solidFill>
                  <a:srgbClr val="595959"/>
                </a:solidFill>
                <a:cs typeface="Arial" charset="0"/>
              </a:rPr>
              <a:t>Ti, kteří uvedli, že jednání s exekutorem bylo korektní (</a:t>
            </a:r>
            <a:r>
              <a:rPr lang="en-GB" sz="2000" i="1" dirty="0">
                <a:solidFill>
                  <a:srgbClr val="595959"/>
                </a:solidFill>
                <a:cs typeface="Arial" charset="0"/>
              </a:rPr>
              <a:t>N=</a:t>
            </a:r>
            <a:r>
              <a:rPr lang="cs-CZ" sz="2000" i="1" dirty="0">
                <a:solidFill>
                  <a:srgbClr val="595959"/>
                </a:solidFill>
                <a:cs typeface="Arial" charset="0"/>
              </a:rPr>
              <a:t>211)</a:t>
            </a:r>
            <a:endParaRPr lang="cs-CZ" sz="2000" dirty="0"/>
          </a:p>
        </p:txBody>
      </p:sp>
      <p:sp>
        <p:nvSpPr>
          <p:cNvPr id="7" name="Nadpis 6"/>
          <p:cNvSpPr>
            <a:spLocks noGrp="1"/>
          </p:cNvSpPr>
          <p:nvPr>
            <p:ph type="ctrTitle" idx="4294967295"/>
          </p:nvPr>
        </p:nvSpPr>
        <p:spPr>
          <a:xfrm>
            <a:off x="0" y="298450"/>
            <a:ext cx="12192000" cy="615950"/>
          </a:xfrm>
          <a:prstGeom prst="rect">
            <a:avLst/>
          </a:prstGeom>
          <a:noFill/>
        </p:spPr>
        <p:txBody>
          <a:bodyPr wrap="square" lIns="900000" tIns="0" rIns="0" bIns="0" anchor="ctr">
            <a:noAutofit/>
          </a:bodyPr>
          <a:lstStyle/>
          <a:p>
            <a:pPr algn="l"/>
            <a:r>
              <a:rPr lang="pl-PL" sz="3000" dirty="0">
                <a:solidFill>
                  <a:srgbClr val="009FE3"/>
                </a:solidFill>
              </a:rPr>
              <a:t>Zkuste prosím popsat, co jste na jednání exekutora ocenil/a? </a:t>
            </a:r>
            <a:endParaRPr lang="cs-CZ" sz="3000" dirty="0">
              <a:solidFill>
                <a:srgbClr val="009FE3"/>
              </a:solidFill>
            </a:endParaRPr>
          </a:p>
        </p:txBody>
      </p:sp>
      <p:graphicFrame>
        <p:nvGraphicFramePr>
          <p:cNvPr id="11" name="Graf 10">
            <a:extLst>
              <a:ext uri="{FF2B5EF4-FFF2-40B4-BE49-F238E27FC236}">
                <a16:creationId xmlns:a16="http://schemas.microsoft.com/office/drawing/2014/main" xmlns="" id="{6007296E-35BD-4B35-9C58-D6E84CC0DF46}"/>
              </a:ext>
            </a:extLst>
          </p:cNvPr>
          <p:cNvGraphicFramePr/>
          <p:nvPr>
            <p:extLst>
              <p:ext uri="{D42A27DB-BD31-4B8C-83A1-F6EECF244321}">
                <p14:modId xmlns:p14="http://schemas.microsoft.com/office/powerpoint/2010/main" val="2365412683"/>
              </p:ext>
            </p:extLst>
          </p:nvPr>
        </p:nvGraphicFramePr>
        <p:xfrm>
          <a:off x="2209372" y="2228016"/>
          <a:ext cx="6365616" cy="3599584"/>
        </p:xfrm>
        <a:graphic>
          <a:graphicData uri="http://schemas.openxmlformats.org/drawingml/2006/chart">
            <c:chart xmlns:c="http://schemas.openxmlformats.org/drawingml/2006/chart" xmlns:r="http://schemas.openxmlformats.org/officeDocument/2006/relationships" r:id="rId3"/>
          </a:graphicData>
        </a:graphic>
      </p:graphicFrame>
      <p:sp>
        <p:nvSpPr>
          <p:cNvPr id="6" name="Řečová bublina: oválný bublinový popisek 5">
            <a:extLst>
              <a:ext uri="{FF2B5EF4-FFF2-40B4-BE49-F238E27FC236}">
                <a16:creationId xmlns:a16="http://schemas.microsoft.com/office/drawing/2014/main" xmlns="" id="{4D3DF2C1-9CEE-4D51-A19B-9621A22D8717}"/>
              </a:ext>
            </a:extLst>
          </p:cNvPr>
          <p:cNvSpPr/>
          <p:nvPr/>
        </p:nvSpPr>
        <p:spPr>
          <a:xfrm>
            <a:off x="7958021" y="2062481"/>
            <a:ext cx="4049213" cy="1185946"/>
          </a:xfrm>
          <a:prstGeom prst="wedgeEllipseCallout">
            <a:avLst>
              <a:gd name="adj1" fmla="val -45938"/>
              <a:gd name="adj2" fmla="val -82865"/>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1600" dirty="0">
                <a:solidFill>
                  <a:schemeClr val="tx1"/>
                </a:solidFill>
              </a:rPr>
              <a:t>„Možnost domluvení se na splátkovém kalendáři, celkové jednání hodnotím spíše kladně.“</a:t>
            </a:r>
          </a:p>
        </p:txBody>
      </p:sp>
      <p:sp>
        <p:nvSpPr>
          <p:cNvPr id="17" name="Řečová bublina: oválný bublinový popisek 16">
            <a:extLst>
              <a:ext uri="{FF2B5EF4-FFF2-40B4-BE49-F238E27FC236}">
                <a16:creationId xmlns:a16="http://schemas.microsoft.com/office/drawing/2014/main" xmlns="" id="{C4AAF591-EBF8-4A3C-9332-CFDE8C7F348B}"/>
              </a:ext>
            </a:extLst>
          </p:cNvPr>
          <p:cNvSpPr/>
          <p:nvPr/>
        </p:nvSpPr>
        <p:spPr>
          <a:xfrm>
            <a:off x="7356719" y="3243179"/>
            <a:ext cx="4332924" cy="1185946"/>
          </a:xfrm>
          <a:prstGeom prst="wedgeEllipseCallout">
            <a:avLst>
              <a:gd name="adj1" fmla="val -57642"/>
              <a:gd name="adj2" fmla="val -71694"/>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1600" dirty="0">
                <a:solidFill>
                  <a:schemeClr val="tx1"/>
                </a:solidFill>
              </a:rPr>
              <a:t>„Dohoda na splátkovém kalendáři, komunikace, možnost osobního setkání a uhrazení dluhu v co nejbližší době.“</a:t>
            </a:r>
          </a:p>
        </p:txBody>
      </p:sp>
      <p:sp>
        <p:nvSpPr>
          <p:cNvPr id="18" name="Řečová bublina: oválný bublinový popisek 17">
            <a:extLst>
              <a:ext uri="{FF2B5EF4-FFF2-40B4-BE49-F238E27FC236}">
                <a16:creationId xmlns:a16="http://schemas.microsoft.com/office/drawing/2014/main" xmlns="" id="{EDA862B9-5C24-4F1B-8EE8-DBA5B844BE8C}"/>
              </a:ext>
            </a:extLst>
          </p:cNvPr>
          <p:cNvSpPr/>
          <p:nvPr/>
        </p:nvSpPr>
        <p:spPr>
          <a:xfrm>
            <a:off x="6484794" y="4414348"/>
            <a:ext cx="4464077" cy="1328091"/>
          </a:xfrm>
          <a:prstGeom prst="wedgeEllipseCallout">
            <a:avLst>
              <a:gd name="adj1" fmla="val -58431"/>
              <a:gd name="adj2" fmla="val -24689"/>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1600" dirty="0">
                <a:solidFill>
                  <a:schemeClr val="tx1"/>
                </a:solidFill>
              </a:rPr>
              <a:t>„Byl trochu ohleduplný, jednali jsme po telefonu a poradil nám jak se máme chovat,  byla to naše první zkušenost.“</a:t>
            </a:r>
          </a:p>
        </p:txBody>
      </p:sp>
      <p:pic>
        <p:nvPicPr>
          <p:cNvPr id="4" name="Obrázek 3">
            <a:extLst>
              <a:ext uri="{FF2B5EF4-FFF2-40B4-BE49-F238E27FC236}">
                <a16:creationId xmlns:a16="http://schemas.microsoft.com/office/drawing/2014/main" xmlns="" id="{87B7422B-9912-4C89-A7BF-E1737C136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38" y="344674"/>
            <a:ext cx="654885" cy="654885"/>
          </a:xfrm>
          <a:prstGeom prst="rect">
            <a:avLst/>
          </a:prstGeom>
        </p:spPr>
      </p:pic>
    </p:spTree>
    <p:extLst>
      <p:ext uri="{BB962C8B-B14F-4D97-AF65-F5344CB8AC3E}">
        <p14:creationId xmlns:p14="http://schemas.microsoft.com/office/powerpoint/2010/main" val="424454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symbol pro číslo snímku 2"/>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6262B2E-B0CB-4DBB-8C61-F612C05A0A37}" type="slidenum">
              <a:rPr kumimoji="0" lang="cs-CZ" sz="1400" b="0" i="0" u="none" strike="noStrike" kern="1200" cap="none" spc="0" normalizeH="0" baseline="0" noProof="0" smtClean="0">
                <a:ln>
                  <a:noFill/>
                </a:ln>
                <a:solidFill>
                  <a:prstClr val="white">
                    <a:lumMod val="65000"/>
                  </a:prstClr>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cs-CZ" sz="14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8" name="Zástupný symbol pro obsah 7"/>
          <p:cNvSpPr>
            <a:spLocks noGrp="1"/>
          </p:cNvSpPr>
          <p:nvPr>
            <p:ph idx="4294967295"/>
          </p:nvPr>
        </p:nvSpPr>
        <p:spPr>
          <a:xfrm>
            <a:off x="0" y="938213"/>
            <a:ext cx="12055430" cy="654050"/>
          </a:xfrm>
          <a:prstGeom prst="rect">
            <a:avLst/>
          </a:prstGeom>
          <a:noFill/>
        </p:spPr>
        <p:txBody>
          <a:bodyPr lIns="900000" tIns="0" rIns="900000" bIns="0" anchor="t">
            <a:noAutofit/>
          </a:bodyPr>
          <a:lstStyle/>
          <a:p>
            <a:pPr marL="0" indent="0">
              <a:buNone/>
            </a:pPr>
            <a:r>
              <a:rPr lang="cs-CZ" sz="2000" i="1" dirty="0">
                <a:solidFill>
                  <a:srgbClr val="595959"/>
                </a:solidFill>
                <a:cs typeface="Arial" charset="0"/>
              </a:rPr>
              <a:t>Ti, kteří mají osobní zkušenost, nebo zprostředkovanou zkušenost s exekucí (někdo z rodiny nebo blízkého okolí) (</a:t>
            </a:r>
            <a:r>
              <a:rPr lang="en-GB" sz="2000" i="1" dirty="0">
                <a:solidFill>
                  <a:srgbClr val="595959"/>
                </a:solidFill>
                <a:cs typeface="Arial" charset="0"/>
              </a:rPr>
              <a:t>N=</a:t>
            </a:r>
            <a:r>
              <a:rPr lang="cs-CZ" sz="2000" i="1" dirty="0">
                <a:solidFill>
                  <a:srgbClr val="595959"/>
                </a:solidFill>
                <a:cs typeface="Arial" charset="0"/>
              </a:rPr>
              <a:t>484)</a:t>
            </a:r>
          </a:p>
        </p:txBody>
      </p:sp>
      <p:sp>
        <p:nvSpPr>
          <p:cNvPr id="7" name="Nadpis 6"/>
          <p:cNvSpPr>
            <a:spLocks noGrp="1"/>
          </p:cNvSpPr>
          <p:nvPr>
            <p:ph type="ctrTitle" idx="4294967295"/>
          </p:nvPr>
        </p:nvSpPr>
        <p:spPr>
          <a:xfrm>
            <a:off x="0" y="298450"/>
            <a:ext cx="10267950" cy="615950"/>
          </a:xfrm>
          <a:prstGeom prst="rect">
            <a:avLst/>
          </a:prstGeom>
          <a:noFill/>
        </p:spPr>
        <p:txBody>
          <a:bodyPr wrap="square" lIns="900000" tIns="0" rIns="0" bIns="0" anchor="ctr">
            <a:noAutofit/>
          </a:bodyPr>
          <a:lstStyle/>
          <a:p>
            <a:pPr algn="l"/>
            <a:r>
              <a:rPr lang="cs-CZ" sz="3000" dirty="0">
                <a:solidFill>
                  <a:srgbClr val="009FE3"/>
                </a:solidFill>
              </a:rPr>
              <a:t>Jakou konkrétní zkušenost s exekutorem máte? </a:t>
            </a:r>
          </a:p>
        </p:txBody>
      </p:sp>
      <p:graphicFrame>
        <p:nvGraphicFramePr>
          <p:cNvPr id="10" name="Graf 9"/>
          <p:cNvGraphicFramePr/>
          <p:nvPr>
            <p:extLst>
              <p:ext uri="{D42A27DB-BD31-4B8C-83A1-F6EECF244321}">
                <p14:modId xmlns:p14="http://schemas.microsoft.com/office/powerpoint/2010/main" val="3448220422"/>
              </p:ext>
            </p:extLst>
          </p:nvPr>
        </p:nvGraphicFramePr>
        <p:xfrm>
          <a:off x="581024" y="1665078"/>
          <a:ext cx="10444027" cy="4639927"/>
        </p:xfrm>
        <a:graphic>
          <a:graphicData uri="http://schemas.openxmlformats.org/drawingml/2006/chart">
            <c:chart xmlns:c="http://schemas.openxmlformats.org/drawingml/2006/chart" xmlns:r="http://schemas.openxmlformats.org/officeDocument/2006/relationships" r:id="rId3"/>
          </a:graphicData>
        </a:graphic>
      </p:graphicFrame>
      <p:sp>
        <p:nvSpPr>
          <p:cNvPr id="2" name="Obdélník 1">
            <a:extLst>
              <a:ext uri="{FF2B5EF4-FFF2-40B4-BE49-F238E27FC236}">
                <a16:creationId xmlns:a16="http://schemas.microsoft.com/office/drawing/2014/main" xmlns="" id="{02B6C06C-E16A-4CC1-A129-B1DC5E847BEB}"/>
              </a:ext>
            </a:extLst>
          </p:cNvPr>
          <p:cNvSpPr/>
          <p:nvPr/>
        </p:nvSpPr>
        <p:spPr>
          <a:xfrm>
            <a:off x="721360" y="2133600"/>
            <a:ext cx="9814560" cy="1402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9" name="Obdélník 8">
            <a:extLst>
              <a:ext uri="{FF2B5EF4-FFF2-40B4-BE49-F238E27FC236}">
                <a16:creationId xmlns:a16="http://schemas.microsoft.com/office/drawing/2014/main" xmlns="" id="{CA99A125-4049-4E23-97E3-2D25BC2050A0}"/>
              </a:ext>
            </a:extLst>
          </p:cNvPr>
          <p:cNvSpPr/>
          <p:nvPr/>
        </p:nvSpPr>
        <p:spPr>
          <a:xfrm>
            <a:off x="721360" y="4548187"/>
            <a:ext cx="9814560" cy="3895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242121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xmlns="" id="{DD98803B-D2A1-4742-BA4E-78CEB7C1C05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8710" y="67492"/>
            <a:ext cx="12200709" cy="6790508"/>
          </a:xfrm>
          <a:prstGeom prst="rect">
            <a:avLst/>
          </a:prstGeom>
        </p:spPr>
      </p:pic>
      <p:sp>
        <p:nvSpPr>
          <p:cNvPr id="5" name="Obdélník 4">
            <a:extLst>
              <a:ext uri="{FF2B5EF4-FFF2-40B4-BE49-F238E27FC236}">
                <a16:creationId xmlns:a16="http://schemas.microsoft.com/office/drawing/2014/main" xmlns="" id="{14DA272B-8273-47C7-907F-E4C486128E22}"/>
              </a:ext>
            </a:extLst>
          </p:cNvPr>
          <p:cNvSpPr/>
          <p:nvPr/>
        </p:nvSpPr>
        <p:spPr>
          <a:xfrm>
            <a:off x="0" y="4826706"/>
            <a:ext cx="12192000" cy="966651"/>
          </a:xfrm>
          <a:prstGeom prst="rect">
            <a:avLst/>
          </a:prstGeom>
          <a:solidFill>
            <a:schemeClr val="bg1">
              <a:lumMod val="9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5500" b="1" dirty="0">
                <a:solidFill>
                  <a:srgbClr val="009FE3"/>
                </a:solidFill>
              </a:rPr>
              <a:t>Znalost a h</a:t>
            </a:r>
            <a:r>
              <a:rPr lang="pt-BR" sz="5500" b="1" dirty="0">
                <a:solidFill>
                  <a:srgbClr val="009FE3"/>
                </a:solidFill>
              </a:rPr>
              <a:t>odnocení systému exekutorů</a:t>
            </a:r>
            <a:endParaRPr lang="en-AU" sz="5500" dirty="0">
              <a:solidFill>
                <a:srgbClr val="009FE3"/>
              </a:solidFill>
            </a:endParaRPr>
          </a:p>
        </p:txBody>
      </p:sp>
    </p:spTree>
    <p:extLst>
      <p:ext uri="{BB962C8B-B14F-4D97-AF65-F5344CB8AC3E}">
        <p14:creationId xmlns:p14="http://schemas.microsoft.com/office/powerpoint/2010/main" val="1641347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symbol pro číslo snímku 2"/>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6262B2E-B0CB-4DBB-8C61-F612C05A0A37}" type="slidenum">
              <a:rPr kumimoji="0" lang="cs-CZ" sz="1400" b="0" i="0" u="none" strike="noStrike" kern="1200" cap="none" spc="0" normalizeH="0" baseline="0" noProof="0" smtClean="0">
                <a:ln>
                  <a:noFill/>
                </a:ln>
                <a:solidFill>
                  <a:prstClr val="white">
                    <a:lumMod val="65000"/>
                  </a:prstClr>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cs-CZ" sz="14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7" name="Nadpis 6"/>
          <p:cNvSpPr>
            <a:spLocks noGrp="1"/>
          </p:cNvSpPr>
          <p:nvPr>
            <p:ph type="ctrTitle" idx="4294967295"/>
          </p:nvPr>
        </p:nvSpPr>
        <p:spPr>
          <a:xfrm>
            <a:off x="0" y="204788"/>
            <a:ext cx="12192000" cy="614362"/>
          </a:xfrm>
          <a:prstGeom prst="rect">
            <a:avLst/>
          </a:prstGeom>
          <a:noFill/>
        </p:spPr>
        <p:txBody>
          <a:bodyPr wrap="square" lIns="900000" tIns="0" rIns="0" bIns="0" anchor="ctr">
            <a:noAutofit/>
          </a:bodyPr>
          <a:lstStyle/>
          <a:p>
            <a:pPr algn="l"/>
            <a:r>
              <a:rPr lang="cs-CZ" sz="3000" dirty="0">
                <a:solidFill>
                  <a:srgbClr val="009FE3"/>
                </a:solidFill>
              </a:rPr>
              <a:t>Exekutor v exekučním řízení podle Vás zastupuje … </a:t>
            </a:r>
          </a:p>
        </p:txBody>
      </p:sp>
      <p:graphicFrame>
        <p:nvGraphicFramePr>
          <p:cNvPr id="16" name="Graf 15"/>
          <p:cNvGraphicFramePr/>
          <p:nvPr>
            <p:extLst>
              <p:ext uri="{D42A27DB-BD31-4B8C-83A1-F6EECF244321}">
                <p14:modId xmlns:p14="http://schemas.microsoft.com/office/powerpoint/2010/main" val="862574364"/>
              </p:ext>
            </p:extLst>
          </p:nvPr>
        </p:nvGraphicFramePr>
        <p:xfrm>
          <a:off x="320312" y="2036206"/>
          <a:ext cx="6624637" cy="44196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Tabulka 11">
            <a:extLst>
              <a:ext uri="{FF2B5EF4-FFF2-40B4-BE49-F238E27FC236}">
                <a16:creationId xmlns:a16="http://schemas.microsoft.com/office/drawing/2014/main" xmlns="" id="{ACFF51AD-29ED-4BCB-9368-DF23A876FCC4}"/>
              </a:ext>
            </a:extLst>
          </p:cNvPr>
          <p:cNvGraphicFramePr>
            <a:graphicFrameLocks noGrp="1"/>
          </p:cNvGraphicFramePr>
          <p:nvPr>
            <p:extLst>
              <p:ext uri="{D42A27DB-BD31-4B8C-83A1-F6EECF244321}">
                <p14:modId xmlns:p14="http://schemas.microsoft.com/office/powerpoint/2010/main" val="235064261"/>
              </p:ext>
            </p:extLst>
          </p:nvPr>
        </p:nvGraphicFramePr>
        <p:xfrm>
          <a:off x="5476058" y="2846235"/>
          <a:ext cx="5827263" cy="2434638"/>
        </p:xfrm>
        <a:graphic>
          <a:graphicData uri="http://schemas.openxmlformats.org/drawingml/2006/table">
            <a:tbl>
              <a:tblPr/>
              <a:tblGrid>
                <a:gridCol w="2340194">
                  <a:extLst>
                    <a:ext uri="{9D8B030D-6E8A-4147-A177-3AD203B41FA5}">
                      <a16:colId xmlns:a16="http://schemas.microsoft.com/office/drawing/2014/main" xmlns="" val="608508144"/>
                    </a:ext>
                  </a:extLst>
                </a:gridCol>
                <a:gridCol w="666865">
                  <a:extLst>
                    <a:ext uri="{9D8B030D-6E8A-4147-A177-3AD203B41FA5}">
                      <a16:colId xmlns:a16="http://schemas.microsoft.com/office/drawing/2014/main" xmlns="" val="978487049"/>
                    </a:ext>
                  </a:extLst>
                </a:gridCol>
                <a:gridCol w="705051">
                  <a:extLst>
                    <a:ext uri="{9D8B030D-6E8A-4147-A177-3AD203B41FA5}">
                      <a16:colId xmlns:a16="http://schemas.microsoft.com/office/drawing/2014/main" xmlns="" val="691419969"/>
                    </a:ext>
                  </a:extLst>
                </a:gridCol>
                <a:gridCol w="705051">
                  <a:extLst>
                    <a:ext uri="{9D8B030D-6E8A-4147-A177-3AD203B41FA5}">
                      <a16:colId xmlns:a16="http://schemas.microsoft.com/office/drawing/2014/main" xmlns="" val="3557400333"/>
                    </a:ext>
                  </a:extLst>
                </a:gridCol>
                <a:gridCol w="705051">
                  <a:extLst>
                    <a:ext uri="{9D8B030D-6E8A-4147-A177-3AD203B41FA5}">
                      <a16:colId xmlns:a16="http://schemas.microsoft.com/office/drawing/2014/main" xmlns="" val="2433286699"/>
                    </a:ext>
                  </a:extLst>
                </a:gridCol>
                <a:gridCol w="705051">
                  <a:extLst>
                    <a:ext uri="{9D8B030D-6E8A-4147-A177-3AD203B41FA5}">
                      <a16:colId xmlns:a16="http://schemas.microsoft.com/office/drawing/2014/main" xmlns="" val="249007995"/>
                    </a:ext>
                  </a:extLst>
                </a:gridCol>
              </a:tblGrid>
              <a:tr h="373516">
                <a:tc rowSpan="2">
                  <a:txBody>
                    <a:bodyPr/>
                    <a:lstStyle/>
                    <a:p>
                      <a:pPr algn="ctr" fontAlgn="b"/>
                      <a:r>
                        <a:rPr lang="cs-CZ" sz="1200" b="1" i="0" u="none" strike="noStrike" dirty="0">
                          <a:solidFill>
                            <a:srgbClr val="000000"/>
                          </a:solidFill>
                          <a:effectLst/>
                          <a:latin typeface="Calibri" panose="020F0502020204030204" pitchFamily="34" charset="0"/>
                        </a:rPr>
                        <a:t>%</a:t>
                      </a:r>
                    </a:p>
                  </a:txBody>
                  <a:tcPr marL="0" marR="0" marT="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ctr"/>
                      <a:r>
                        <a:rPr lang="cs-CZ" sz="1200" b="0" i="0" u="none" strike="noStrike" dirty="0">
                          <a:solidFill>
                            <a:schemeClr val="bg1"/>
                          </a:solidFill>
                          <a:effectLst/>
                          <a:latin typeface="Calibri" panose="020F0502020204030204" pitchFamily="34" charset="0"/>
                        </a:rPr>
                        <a:t>Celkem</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accent6"/>
                    </a:solidFill>
                  </a:tcPr>
                </a:tc>
                <a:tc>
                  <a:txBody>
                    <a:bodyPr/>
                    <a:lstStyle/>
                    <a:p>
                      <a:pPr algn="ctr" fontAlgn="ctr"/>
                      <a:r>
                        <a:rPr lang="cs-CZ" sz="1200" b="0" i="0" u="none" strike="noStrike" dirty="0">
                          <a:solidFill>
                            <a:schemeClr val="bg1"/>
                          </a:solidFill>
                          <a:effectLst/>
                          <a:latin typeface="Calibri" panose="020F0502020204030204" pitchFamily="34" charset="0"/>
                        </a:rPr>
                        <a:t>Exekuce </a:t>
                      </a:r>
                      <a:br>
                        <a:rPr lang="cs-CZ" sz="1200" b="0" i="0" u="none" strike="noStrike" dirty="0">
                          <a:solidFill>
                            <a:schemeClr val="bg1"/>
                          </a:solidFill>
                          <a:effectLst/>
                          <a:latin typeface="Calibri" panose="020F0502020204030204" pitchFamily="34" charset="0"/>
                        </a:rPr>
                      </a:br>
                      <a:r>
                        <a:rPr lang="cs-CZ" sz="1200" b="0" i="0" u="none" strike="noStrike" dirty="0">
                          <a:solidFill>
                            <a:schemeClr val="bg1"/>
                          </a:solidFill>
                          <a:effectLst/>
                          <a:latin typeface="Calibri" panose="020F0502020204030204" pitchFamily="34" charset="0"/>
                        </a:rPr>
                        <a:t>osobně</a:t>
                      </a:r>
                    </a:p>
                  </a:txBody>
                  <a:tcPr marL="0" marR="0" marT="0" marB="0" anchor="ctr">
                    <a:lnL w="12700" cap="flat" cmpd="sng" algn="ctr">
                      <a:solidFill>
                        <a:schemeClr val="tx1"/>
                      </a:solidFill>
                      <a:prstDash val="solid"/>
                      <a:round/>
                      <a:headEnd type="none" w="med" len="med"/>
                      <a:tailEnd type="none" w="med" len="med"/>
                    </a:lnL>
                    <a:lnR>
                      <a:noFill/>
                    </a:lnR>
                    <a:lnT>
                      <a:noFill/>
                    </a:lnT>
                    <a:lnB>
                      <a:noFill/>
                    </a:lnB>
                    <a:solidFill>
                      <a:schemeClr val="accent6"/>
                    </a:solidFill>
                  </a:tcPr>
                </a:tc>
                <a:tc>
                  <a:txBody>
                    <a:bodyPr/>
                    <a:lstStyle/>
                    <a:p>
                      <a:pPr algn="ctr" fontAlgn="ctr"/>
                      <a:r>
                        <a:rPr lang="cs-CZ" sz="1200" b="0" i="0" u="none" strike="noStrike" dirty="0">
                          <a:solidFill>
                            <a:schemeClr val="bg1"/>
                          </a:solidFill>
                          <a:effectLst/>
                          <a:latin typeface="Calibri" panose="020F0502020204030204" pitchFamily="34" charset="0"/>
                        </a:rPr>
                        <a:t>Exekuce </a:t>
                      </a:r>
                      <a:br>
                        <a:rPr lang="cs-CZ" sz="1200" b="0" i="0" u="none" strike="noStrike" dirty="0">
                          <a:solidFill>
                            <a:schemeClr val="bg1"/>
                          </a:solidFill>
                          <a:effectLst/>
                          <a:latin typeface="Calibri" panose="020F0502020204030204" pitchFamily="34" charset="0"/>
                        </a:rPr>
                      </a:br>
                      <a:r>
                        <a:rPr lang="cs-CZ" sz="1200" b="0" i="0" u="none" strike="noStrike" dirty="0">
                          <a:solidFill>
                            <a:schemeClr val="bg1"/>
                          </a:solidFill>
                          <a:effectLst/>
                          <a:latin typeface="Calibri" panose="020F0502020204030204" pitchFamily="34" charset="0"/>
                        </a:rPr>
                        <a:t>v rodině</a:t>
                      </a:r>
                    </a:p>
                  </a:txBody>
                  <a:tcPr marL="0" marR="0" marT="0" marB="0" anchor="ctr">
                    <a:lnL>
                      <a:noFill/>
                    </a:lnL>
                    <a:lnR>
                      <a:noFill/>
                    </a:lnR>
                    <a:lnT>
                      <a:noFill/>
                    </a:lnT>
                    <a:lnB>
                      <a:noFill/>
                    </a:lnB>
                    <a:solidFill>
                      <a:schemeClr val="accent6"/>
                    </a:solidFill>
                  </a:tcPr>
                </a:tc>
                <a:tc>
                  <a:txBody>
                    <a:bodyPr/>
                    <a:lstStyle/>
                    <a:p>
                      <a:pPr algn="ctr" fontAlgn="ctr"/>
                      <a:r>
                        <a:rPr lang="cs-CZ" sz="1200" b="0" i="0" u="none" strike="noStrike" dirty="0">
                          <a:solidFill>
                            <a:schemeClr val="bg1"/>
                          </a:solidFill>
                          <a:effectLst/>
                          <a:latin typeface="Calibri" panose="020F0502020204030204" pitchFamily="34" charset="0"/>
                        </a:rPr>
                        <a:t>Exekuce v blízkém okolí</a:t>
                      </a:r>
                    </a:p>
                  </a:txBody>
                  <a:tcPr marL="0" marR="0" marT="0" marB="0" anchor="ctr">
                    <a:lnL>
                      <a:noFill/>
                    </a:lnL>
                    <a:lnR>
                      <a:noFill/>
                    </a:lnR>
                    <a:lnT>
                      <a:noFill/>
                    </a:lnT>
                    <a:lnB>
                      <a:noFill/>
                    </a:lnB>
                    <a:solidFill>
                      <a:schemeClr val="accent6"/>
                    </a:solidFill>
                  </a:tcPr>
                </a:tc>
                <a:tc>
                  <a:txBody>
                    <a:bodyPr/>
                    <a:lstStyle/>
                    <a:p>
                      <a:pPr algn="ctr" fontAlgn="ctr"/>
                      <a:r>
                        <a:rPr lang="cs-CZ" sz="1200" b="0" i="0" u="none" strike="noStrike" dirty="0">
                          <a:solidFill>
                            <a:schemeClr val="bg1"/>
                          </a:solidFill>
                          <a:effectLst/>
                          <a:latin typeface="Calibri" panose="020F0502020204030204" pitchFamily="34" charset="0"/>
                        </a:rPr>
                        <a:t>Žádná exekuce</a:t>
                      </a:r>
                    </a:p>
                  </a:txBody>
                  <a:tcPr marL="0" marR="0" marT="0" marB="0" anchor="ctr">
                    <a:lnL>
                      <a:noFill/>
                    </a:lnL>
                    <a:lnR>
                      <a:noFill/>
                    </a:lnR>
                    <a:lnT>
                      <a:noFill/>
                    </a:lnT>
                    <a:lnB>
                      <a:noFill/>
                    </a:lnB>
                    <a:solidFill>
                      <a:schemeClr val="accent6"/>
                    </a:solidFill>
                  </a:tcPr>
                </a:tc>
                <a:extLst>
                  <a:ext uri="{0D108BD9-81ED-4DB2-BD59-A6C34878D82A}">
                    <a16:rowId xmlns:a16="http://schemas.microsoft.com/office/drawing/2014/main" xmlns="" val="3792222083"/>
                  </a:ext>
                </a:extLst>
              </a:tr>
              <a:tr h="186758">
                <a:tc vMerge="1">
                  <a:txBody>
                    <a:bodyPr/>
                    <a:lstStyle/>
                    <a:p>
                      <a:pPr algn="ctr" fontAlgn="b"/>
                      <a:endParaRPr lang="cs-CZ" sz="1100" b="0" i="0" u="none" strike="noStrike" dirty="0">
                        <a:solidFill>
                          <a:srgbClr val="000000"/>
                        </a:solidFill>
                        <a:effectLst/>
                        <a:latin typeface="Calibri" panose="020F0502020204030204" pitchFamily="34" charset="0"/>
                      </a:endParaRPr>
                    </a:p>
                  </a:txBody>
                  <a:tcPr marL="0" marR="0" marT="0"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ctr"/>
                      <a:r>
                        <a:rPr lang="cs-CZ" sz="1200" b="0" i="1" u="none" strike="noStrike" dirty="0">
                          <a:solidFill>
                            <a:schemeClr val="bg1"/>
                          </a:solidFill>
                          <a:effectLst/>
                          <a:latin typeface="Calibri" panose="020F0502020204030204" pitchFamily="34" charset="0"/>
                        </a:rPr>
                        <a:t>(N=1527)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r>
                        <a:rPr lang="cs-CZ" sz="1200" b="0" i="1" u="none" strike="noStrike" dirty="0">
                          <a:solidFill>
                            <a:schemeClr val="bg1"/>
                          </a:solidFill>
                          <a:effectLst/>
                          <a:latin typeface="Calibri" panose="020F0502020204030204" pitchFamily="34" charset="0"/>
                        </a:rPr>
                        <a:t>(N=193)</a:t>
                      </a:r>
                    </a:p>
                  </a:txBody>
                  <a:tcPr marL="0" marR="0" marT="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accent6"/>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cs-CZ" sz="1200" b="0" i="1" u="none" strike="noStrike" dirty="0">
                          <a:solidFill>
                            <a:schemeClr val="bg1"/>
                          </a:solidFill>
                          <a:effectLst/>
                          <a:latin typeface="Calibri" panose="020F0502020204030204" pitchFamily="34" charset="0"/>
                        </a:rPr>
                        <a:t>(N=147)</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r>
                        <a:rPr lang="cs-CZ" sz="1200" b="0" i="1" u="none" strike="noStrike" dirty="0">
                          <a:solidFill>
                            <a:schemeClr val="bg1"/>
                          </a:solidFill>
                          <a:effectLst/>
                          <a:latin typeface="Calibri" panose="020F0502020204030204" pitchFamily="34" charset="0"/>
                        </a:rPr>
                        <a:t>(N=169)</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chemeClr val="accent6"/>
                    </a:solidFill>
                  </a:tcPr>
                </a:tc>
                <a:tc>
                  <a:txBody>
                    <a:bodyPr/>
                    <a:lstStyle/>
                    <a:p>
                      <a:pPr algn="ctr" fontAlgn="ctr"/>
                      <a:r>
                        <a:rPr lang="cs-CZ" sz="1200" b="0" i="1" u="none" strike="noStrike" dirty="0">
                          <a:solidFill>
                            <a:schemeClr val="bg1"/>
                          </a:solidFill>
                          <a:effectLst/>
                          <a:latin typeface="Calibri" panose="020F0502020204030204" pitchFamily="34" charset="0"/>
                        </a:rPr>
                        <a:t>(N=1010)</a:t>
                      </a:r>
                    </a:p>
                  </a:txBody>
                  <a:tcPr marL="0" marR="0" marT="0" marB="0" anchor="ctr">
                    <a:lnL>
                      <a:noFill/>
                    </a:lnL>
                    <a:lnR>
                      <a:noFill/>
                    </a:lnR>
                    <a:lnT>
                      <a:noFill/>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xmlns="" val="693441072"/>
                  </a:ext>
                </a:extLst>
              </a:tr>
              <a:tr h="424810">
                <a:tc>
                  <a:txBody>
                    <a:bodyPr/>
                    <a:lstStyle/>
                    <a:p>
                      <a:pPr algn="l" fontAlgn="ctr"/>
                      <a:r>
                        <a:rPr lang="cs-CZ" sz="1200" b="1" i="0" u="none" strike="noStrike" dirty="0">
                          <a:solidFill>
                            <a:srgbClr val="000000"/>
                          </a:solidFill>
                          <a:effectLst/>
                          <a:latin typeface="Calibri" panose="020F0502020204030204" pitchFamily="34" charset="0"/>
                        </a:rPr>
                        <a:t>Dlužníka</a:t>
                      </a: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1" u="none" strike="noStrike" dirty="0">
                          <a:solidFill>
                            <a:srgbClr val="000000"/>
                          </a:solidFill>
                          <a:effectLst/>
                          <a:latin typeface="Calibri" panose="020F0502020204030204" pitchFamily="34" charset="0"/>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cs-CZ" sz="1200" b="1" i="0" u="none" strike="noStrike" kern="1200" dirty="0">
                          <a:solidFill>
                            <a:schemeClr val="accent2">
                              <a:lumMod val="75000"/>
                            </a:schemeClr>
                          </a:solidFill>
                          <a:effectLst/>
                          <a:latin typeface="Calibri" panose="020F0502020204030204" pitchFamily="34" charset="0"/>
                          <a:ea typeface="+mn-ea"/>
                          <a:cs typeface="+mn-cs"/>
                        </a:rPr>
                        <a:t>5%</a:t>
                      </a:r>
                    </a:p>
                  </a:txBody>
                  <a:tcPr marL="9525" marR="9525" marT="9525"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ctr"/>
                      <a:r>
                        <a:rPr lang="cs-CZ" sz="1200" b="0" i="0" u="none" strike="noStrike">
                          <a:solidFill>
                            <a:srgbClr val="000000"/>
                          </a:solidFill>
                          <a:effectLst/>
                          <a:latin typeface="Calibri" panose="020F0502020204030204" pitchFamily="34" charset="0"/>
                        </a:rPr>
                        <a:t>3%</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kern="1200" dirty="0">
                          <a:solidFill>
                            <a:schemeClr val="tx1"/>
                          </a:solidFill>
                          <a:effectLst/>
                          <a:latin typeface="Calibri" panose="020F0502020204030204" pitchFamily="34" charset="0"/>
                          <a:ea typeface="+mn-ea"/>
                          <a:cs typeface="+mn-cs"/>
                        </a:rPr>
                        <a:t>1%</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1" i="0" u="none" strike="noStrike" kern="1200" dirty="0">
                          <a:solidFill>
                            <a:srgbClr val="FF0000"/>
                          </a:solidFill>
                          <a:effectLst/>
                          <a:latin typeface="Calibri" panose="020F0502020204030204" pitchFamily="34" charset="0"/>
                          <a:ea typeface="+mn-ea"/>
                          <a:cs typeface="+mn-cs"/>
                        </a:rPr>
                        <a:t>1%</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20771726"/>
                  </a:ext>
                </a:extLst>
              </a:tr>
              <a:tr h="424810">
                <a:tc>
                  <a:txBody>
                    <a:bodyPr/>
                    <a:lstStyle/>
                    <a:p>
                      <a:pPr algn="l" fontAlgn="ctr"/>
                      <a:r>
                        <a:rPr lang="cs-CZ" sz="1200" b="1" i="0" u="none" strike="noStrike" dirty="0">
                          <a:solidFill>
                            <a:srgbClr val="000000"/>
                          </a:solidFill>
                          <a:effectLst/>
                          <a:latin typeface="Calibri" panose="020F0502020204030204" pitchFamily="34" charset="0"/>
                        </a:rPr>
                        <a:t>Věřitele</a:t>
                      </a: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1" u="none" strike="noStrike">
                          <a:solidFill>
                            <a:srgbClr val="000000"/>
                          </a:solidFill>
                          <a:effectLst/>
                          <a:latin typeface="Calibri" panose="020F0502020204030204" pitchFamily="34" charset="0"/>
                        </a:rPr>
                        <a:t>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cs-CZ" sz="1200" b="1" i="0" u="none" strike="noStrike" kern="1200" dirty="0">
                          <a:solidFill>
                            <a:schemeClr val="accent2">
                              <a:lumMod val="75000"/>
                            </a:schemeClr>
                          </a:solidFill>
                          <a:effectLst/>
                          <a:latin typeface="Calibri" panose="020F0502020204030204" pitchFamily="34" charset="0"/>
                          <a:ea typeface="+mn-ea"/>
                          <a:cs typeface="+mn-cs"/>
                        </a:rPr>
                        <a:t>82%</a:t>
                      </a:r>
                    </a:p>
                  </a:txBody>
                  <a:tcPr marL="9525" marR="9525" marT="9525"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ctr"/>
                      <a:r>
                        <a:rPr lang="cs-CZ" sz="1200" b="0" i="0" u="none" strike="noStrike" dirty="0">
                          <a:solidFill>
                            <a:srgbClr val="000000"/>
                          </a:solidFill>
                          <a:effectLst/>
                          <a:latin typeface="Calibri" panose="020F0502020204030204" pitchFamily="34" charset="0"/>
                        </a:rPr>
                        <a:t>82%</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kern="1200" dirty="0">
                          <a:solidFill>
                            <a:schemeClr val="tx1"/>
                          </a:solidFill>
                          <a:effectLst/>
                          <a:latin typeface="Calibri" panose="020F0502020204030204" pitchFamily="34" charset="0"/>
                          <a:ea typeface="+mn-ea"/>
                          <a:cs typeface="+mn-cs"/>
                        </a:rPr>
                        <a:t>82%</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1" i="0" u="none" strike="noStrike" kern="1200" dirty="0">
                          <a:solidFill>
                            <a:srgbClr val="FF0000"/>
                          </a:solidFill>
                          <a:effectLst/>
                          <a:latin typeface="Calibri" panose="020F0502020204030204" pitchFamily="34" charset="0"/>
                          <a:ea typeface="+mn-ea"/>
                          <a:cs typeface="+mn-cs"/>
                        </a:rPr>
                        <a:t>73%</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1488075367"/>
                  </a:ext>
                </a:extLst>
              </a:tr>
              <a:tr h="424810">
                <a:tc>
                  <a:txBody>
                    <a:bodyPr/>
                    <a:lstStyle/>
                    <a:p>
                      <a:pPr algn="l" fontAlgn="ctr"/>
                      <a:r>
                        <a:rPr lang="cs-CZ" sz="1200" b="1" i="0" u="none" strike="noStrike" dirty="0">
                          <a:solidFill>
                            <a:srgbClr val="000000"/>
                          </a:solidFill>
                          <a:effectLst/>
                          <a:latin typeface="Calibri" panose="020F0502020204030204" pitchFamily="34" charset="0"/>
                        </a:rPr>
                        <a:t>Stát ve sporu věřitele a dlužníka</a:t>
                      </a: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1" u="none" strike="noStrike">
                          <a:solidFill>
                            <a:srgbClr val="000000"/>
                          </a:solidFill>
                          <a:effectLst/>
                          <a:latin typeface="Calibri" panose="020F0502020204030204" pitchFamily="34"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cs-CZ" sz="1200" b="1" i="0" u="none" strike="noStrike" kern="1200" dirty="0">
                          <a:solidFill>
                            <a:srgbClr val="FF0000"/>
                          </a:solidFill>
                          <a:effectLst/>
                          <a:latin typeface="Calibri" panose="020F0502020204030204" pitchFamily="34" charset="0"/>
                          <a:ea typeface="+mn-ea"/>
                          <a:cs typeface="+mn-cs"/>
                        </a:rPr>
                        <a:t>8%</a:t>
                      </a:r>
                    </a:p>
                  </a:txBody>
                  <a:tcPr marL="9525" marR="9525" marT="9525"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fontAlgn="ctr"/>
                      <a:r>
                        <a:rPr lang="cs-CZ" sz="1200" b="0" i="0" u="none" strike="noStrike">
                          <a:solidFill>
                            <a:srgbClr val="000000"/>
                          </a:solidFill>
                          <a:effectLst/>
                          <a:latin typeface="Calibri" panose="020F0502020204030204" pitchFamily="34" charset="0"/>
                        </a:rPr>
                        <a:t>13%</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a:solidFill>
                            <a:srgbClr val="000000"/>
                          </a:solidFill>
                          <a:effectLst/>
                          <a:latin typeface="Calibri" panose="020F0502020204030204" pitchFamily="34" charset="0"/>
                        </a:rPr>
                        <a:t>17%</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1" i="0" u="none" strike="noStrike" kern="1200" dirty="0">
                          <a:solidFill>
                            <a:schemeClr val="accent2">
                              <a:lumMod val="75000"/>
                            </a:schemeClr>
                          </a:solidFill>
                          <a:effectLst/>
                          <a:latin typeface="Calibri" panose="020F0502020204030204" pitchFamily="34" charset="0"/>
                          <a:ea typeface="+mn-ea"/>
                          <a:cs typeface="+mn-cs"/>
                        </a:rPr>
                        <a:t>18%</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2690587904"/>
                  </a:ext>
                </a:extLst>
              </a:tr>
              <a:tr h="424810">
                <a:tc>
                  <a:txBody>
                    <a:bodyPr/>
                    <a:lstStyle/>
                    <a:p>
                      <a:pPr algn="l" fontAlgn="ctr"/>
                      <a:r>
                        <a:rPr lang="cs-CZ" sz="1200" b="0" i="0" u="none" strike="noStrike" dirty="0">
                          <a:solidFill>
                            <a:schemeClr val="bg1">
                              <a:lumMod val="50000"/>
                            </a:schemeClr>
                          </a:solidFill>
                          <a:effectLst/>
                          <a:latin typeface="Calibri" panose="020F0502020204030204" pitchFamily="34" charset="0"/>
                        </a:rPr>
                        <a:t>Nevím</a:t>
                      </a: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1" u="none" strike="noStrike" dirty="0">
                          <a:solidFill>
                            <a:schemeClr val="bg1">
                              <a:lumMod val="50000"/>
                            </a:schemeClr>
                          </a:solidFill>
                          <a:effectLst/>
                          <a:latin typeface="Calibri" panose="020F0502020204030204" pitchFamily="34" charset="0"/>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cs-CZ" sz="1200" b="0" i="0" u="none" strike="noStrike" dirty="0">
                          <a:solidFill>
                            <a:schemeClr val="bg1">
                              <a:lumMod val="50000"/>
                            </a:schemeClr>
                          </a:solidFill>
                          <a:effectLst/>
                          <a:latin typeface="Calibri" panose="020F0502020204030204" pitchFamily="34" charset="0"/>
                        </a:rPr>
                        <a:t>5%</a:t>
                      </a:r>
                    </a:p>
                  </a:txBody>
                  <a:tcPr marL="9525" marR="9525" marT="9525"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dirty="0">
                          <a:solidFill>
                            <a:schemeClr val="bg1">
                              <a:lumMod val="50000"/>
                            </a:schemeClr>
                          </a:solidFill>
                          <a:effectLst/>
                          <a:latin typeface="Calibri" panose="020F0502020204030204" pitchFamily="34" charset="0"/>
                        </a:rPr>
                        <a:t>1%</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dirty="0">
                          <a:solidFill>
                            <a:schemeClr val="bg1">
                              <a:lumMod val="50000"/>
                            </a:schemeClr>
                          </a:solidFill>
                          <a:effectLst/>
                          <a:latin typeface="Calibri" panose="020F0502020204030204" pitchFamily="34" charset="0"/>
                        </a:rPr>
                        <a:t>1%</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cs-CZ" sz="1200" b="0" i="0" u="none" strike="noStrike" dirty="0">
                          <a:solidFill>
                            <a:schemeClr val="bg1">
                              <a:lumMod val="50000"/>
                            </a:schemeClr>
                          </a:solidFill>
                          <a:effectLst/>
                          <a:latin typeface="Calibri" panose="020F0502020204030204" pitchFamily="34" charset="0"/>
                        </a:rPr>
                        <a:t>8%</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507730995"/>
                  </a:ext>
                </a:extLst>
              </a:tr>
            </a:tbl>
          </a:graphicData>
        </a:graphic>
      </p:graphicFrame>
      <p:sp>
        <p:nvSpPr>
          <p:cNvPr id="14" name="TextovéPole 13">
            <a:extLst>
              <a:ext uri="{FF2B5EF4-FFF2-40B4-BE49-F238E27FC236}">
                <a16:creationId xmlns:a16="http://schemas.microsoft.com/office/drawing/2014/main" xmlns="" id="{292F5F1E-3669-4817-8A4B-C09C4163E556}"/>
              </a:ext>
            </a:extLst>
          </p:cNvPr>
          <p:cNvSpPr txBox="1"/>
          <p:nvPr/>
        </p:nvSpPr>
        <p:spPr>
          <a:xfrm>
            <a:off x="9466132" y="5332869"/>
            <a:ext cx="1837189" cy="407736"/>
          </a:xfrm>
          <a:prstGeom prst="rect">
            <a:avLst/>
          </a:prstGeom>
          <a:noFill/>
        </p:spPr>
        <p:txBody>
          <a:bodyPr wrap="square" lIns="36000" tIns="0" rIns="36000" bIns="0" rtlCol="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cs-CZ" sz="1600" b="1" dirty="0">
                <a:solidFill>
                  <a:schemeClr val="accent2">
                    <a:lumMod val="75000"/>
                  </a:schemeClr>
                </a:solidFill>
                <a:latin typeface="+mn-lt"/>
              </a:rPr>
              <a:t>XX %</a:t>
            </a:r>
            <a:r>
              <a:rPr lang="cs-CZ" sz="1050" dirty="0">
                <a:solidFill>
                  <a:prstClr val="white">
                    <a:lumMod val="50000"/>
                  </a:prstClr>
                </a:solidFill>
              </a:rPr>
              <a:t> = významně častěji</a:t>
            </a:r>
          </a:p>
          <a:p>
            <a:pPr marL="0" marR="0" lvl="0" indent="0" algn="l" defTabSz="914400" rtl="0" eaLnBrk="1" fontAlgn="base" latinLnBrk="0" hangingPunct="1">
              <a:lnSpc>
                <a:spcPct val="100000"/>
              </a:lnSpc>
              <a:spcBef>
                <a:spcPct val="0"/>
              </a:spcBef>
              <a:spcAft>
                <a:spcPct val="0"/>
              </a:spcAft>
              <a:buClrTx/>
              <a:buSzTx/>
              <a:buFontTx/>
              <a:buNone/>
              <a:tabLst/>
              <a:defRPr/>
            </a:pPr>
            <a:r>
              <a:rPr lang="cs-CZ" sz="1600" b="1" dirty="0">
                <a:solidFill>
                  <a:srgbClr val="FF0000"/>
                </a:solidFill>
                <a:latin typeface="+mn-lt"/>
              </a:rPr>
              <a:t>YY %</a:t>
            </a:r>
            <a:r>
              <a:rPr lang="cs-CZ" sz="1600" b="1" dirty="0">
                <a:solidFill>
                  <a:schemeClr val="tx2">
                    <a:lumMod val="60000"/>
                    <a:lumOff val="40000"/>
                  </a:schemeClr>
                </a:solidFill>
                <a:latin typeface="+mn-lt"/>
              </a:rPr>
              <a:t> </a:t>
            </a:r>
            <a:r>
              <a:rPr lang="cs-CZ" sz="1050" dirty="0">
                <a:solidFill>
                  <a:prstClr val="white">
                    <a:lumMod val="50000"/>
                  </a:prstClr>
                </a:solidFill>
              </a:rPr>
              <a:t>= významně méně často</a:t>
            </a:r>
            <a:endParaRPr kumimoji="0" lang="cs-CZ" sz="1050" b="0" i="0" u="none" strike="noStrike" kern="1200" cap="none" spc="0" normalizeH="0" baseline="0" noProof="0" dirty="0">
              <a:ln>
                <a:noFill/>
              </a:ln>
              <a:solidFill>
                <a:prstClr val="white">
                  <a:lumMod val="50000"/>
                </a:prstClr>
              </a:solidFill>
              <a:effectLst/>
              <a:uLnTx/>
              <a:uFillTx/>
              <a:latin typeface="Arial" charset="0"/>
              <a:ea typeface="+mn-ea"/>
              <a:cs typeface="+mn-cs"/>
            </a:endParaRPr>
          </a:p>
        </p:txBody>
      </p:sp>
      <p:pic>
        <p:nvPicPr>
          <p:cNvPr id="5" name="Obrázek 4">
            <a:extLst>
              <a:ext uri="{FF2B5EF4-FFF2-40B4-BE49-F238E27FC236}">
                <a16:creationId xmlns:a16="http://schemas.microsoft.com/office/drawing/2014/main" xmlns="" id="{0793796E-E9F8-45A3-9B47-397AC3AD465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003" r="20677"/>
          <a:stretch/>
        </p:blipFill>
        <p:spPr>
          <a:xfrm>
            <a:off x="2307293" y="3690198"/>
            <a:ext cx="1724025" cy="1590675"/>
          </a:xfrm>
          <a:prstGeom prst="flowChartConnector">
            <a:avLst/>
          </a:prstGeom>
        </p:spPr>
      </p:pic>
      <p:sp>
        <p:nvSpPr>
          <p:cNvPr id="8" name="Obdélník 7">
            <a:extLst>
              <a:ext uri="{FF2B5EF4-FFF2-40B4-BE49-F238E27FC236}">
                <a16:creationId xmlns:a16="http://schemas.microsoft.com/office/drawing/2014/main" xmlns="" id="{B611EA8B-AE5D-425F-83F9-4E303CD64245}"/>
              </a:ext>
            </a:extLst>
          </p:cNvPr>
          <p:cNvSpPr/>
          <p:nvPr/>
        </p:nvSpPr>
        <p:spPr>
          <a:xfrm>
            <a:off x="8469294" y="3572660"/>
            <a:ext cx="717770" cy="12533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1078013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Graf 39">
            <a:extLst>
              <a:ext uri="{FF2B5EF4-FFF2-40B4-BE49-F238E27FC236}">
                <a16:creationId xmlns:a16="http://schemas.microsoft.com/office/drawing/2014/main" xmlns="" id="{DC36AB7A-5D3F-40B9-A5E1-52C0BF5B9BE3}"/>
              </a:ext>
            </a:extLst>
          </p:cNvPr>
          <p:cNvGraphicFramePr>
            <a:graphicFrameLocks/>
          </p:cNvGraphicFramePr>
          <p:nvPr>
            <p:extLst>
              <p:ext uri="{D42A27DB-BD31-4B8C-83A1-F6EECF244321}">
                <p14:modId xmlns:p14="http://schemas.microsoft.com/office/powerpoint/2010/main" val="2323238908"/>
              </p:ext>
            </p:extLst>
          </p:nvPr>
        </p:nvGraphicFramePr>
        <p:xfrm>
          <a:off x="0" y="2283859"/>
          <a:ext cx="7909010" cy="3813538"/>
        </p:xfrm>
        <a:graphic>
          <a:graphicData uri="http://schemas.openxmlformats.org/drawingml/2006/chart">
            <c:chart xmlns:c="http://schemas.openxmlformats.org/drawingml/2006/chart" xmlns:r="http://schemas.openxmlformats.org/officeDocument/2006/relationships" r:id="rId3"/>
          </a:graphicData>
        </a:graphic>
      </p:graphicFrame>
      <p:sp>
        <p:nvSpPr>
          <p:cNvPr id="3" name="Zástupný symbol pro číslo snímku 2"/>
          <p:cNvSpPr>
            <a:spLocks noGrp="1"/>
          </p:cNvSpPr>
          <p:nvPr>
            <p:ph type="sldNum" sz="quarter" idx="4"/>
          </p:nvPr>
        </p:nvSpPr>
        <p:spPr/>
        <p:txBody>
          <a:bodyPr/>
          <a:lstStyle/>
          <a:p>
            <a:fld id="{D6262B2E-B0CB-4DBB-8C61-F612C05A0A37}" type="slidenum">
              <a:rPr lang="cs-CZ" smtClean="0">
                <a:solidFill>
                  <a:prstClr val="white">
                    <a:lumMod val="65000"/>
                  </a:prstClr>
                </a:solidFill>
              </a:rPr>
              <a:pPr/>
              <a:t>15</a:t>
            </a:fld>
            <a:endParaRPr lang="cs-CZ" dirty="0">
              <a:solidFill>
                <a:prstClr val="white">
                  <a:lumMod val="65000"/>
                </a:prstClr>
              </a:solidFill>
            </a:endParaRPr>
          </a:p>
        </p:txBody>
      </p:sp>
      <p:sp>
        <p:nvSpPr>
          <p:cNvPr id="7" name="Nadpis 6"/>
          <p:cNvSpPr>
            <a:spLocks noGrp="1"/>
          </p:cNvSpPr>
          <p:nvPr>
            <p:ph type="ctrTitle" idx="4294967295"/>
          </p:nvPr>
        </p:nvSpPr>
        <p:spPr>
          <a:xfrm>
            <a:off x="0" y="192088"/>
            <a:ext cx="12192000" cy="615950"/>
          </a:xfrm>
          <a:prstGeom prst="rect">
            <a:avLst/>
          </a:prstGeom>
          <a:noFill/>
        </p:spPr>
        <p:txBody>
          <a:bodyPr wrap="square" lIns="900000" tIns="0" rIns="0" bIns="0" anchor="ctr">
            <a:noAutofit/>
          </a:bodyPr>
          <a:lstStyle/>
          <a:p>
            <a:pPr algn="l"/>
            <a:r>
              <a:rPr lang="cs-CZ" sz="3000" dirty="0">
                <a:solidFill>
                  <a:srgbClr val="009FE3"/>
                </a:solidFill>
              </a:rPr>
              <a:t>Při nařízené exekuci exekutor může …</a:t>
            </a:r>
          </a:p>
        </p:txBody>
      </p:sp>
      <p:sp>
        <p:nvSpPr>
          <p:cNvPr id="15" name="Obdélník 14">
            <a:extLst>
              <a:ext uri="{FF2B5EF4-FFF2-40B4-BE49-F238E27FC236}">
                <a16:creationId xmlns:a16="http://schemas.microsoft.com/office/drawing/2014/main" xmlns="" id="{CA228A63-1970-4BB7-AB85-AFAF66D9FF7C}"/>
              </a:ext>
            </a:extLst>
          </p:cNvPr>
          <p:cNvSpPr/>
          <p:nvPr/>
        </p:nvSpPr>
        <p:spPr>
          <a:xfrm>
            <a:off x="915578" y="1346386"/>
            <a:ext cx="181375" cy="10250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6" name="Obdélník 15">
            <a:extLst>
              <a:ext uri="{FF2B5EF4-FFF2-40B4-BE49-F238E27FC236}">
                <a16:creationId xmlns:a16="http://schemas.microsoft.com/office/drawing/2014/main" xmlns="" id="{95B410C0-54DE-4C17-9ECB-C9D97ED55E92}"/>
              </a:ext>
            </a:extLst>
          </p:cNvPr>
          <p:cNvSpPr/>
          <p:nvPr/>
        </p:nvSpPr>
        <p:spPr>
          <a:xfrm>
            <a:off x="1132540" y="1346386"/>
            <a:ext cx="181375" cy="10250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7" name="Obdélník 16">
            <a:extLst>
              <a:ext uri="{FF2B5EF4-FFF2-40B4-BE49-F238E27FC236}">
                <a16:creationId xmlns:a16="http://schemas.microsoft.com/office/drawing/2014/main" xmlns="" id="{D5D5DE84-29B6-4F75-B801-3345A514916C}"/>
              </a:ext>
            </a:extLst>
          </p:cNvPr>
          <p:cNvSpPr/>
          <p:nvPr/>
        </p:nvSpPr>
        <p:spPr>
          <a:xfrm>
            <a:off x="919933" y="1524912"/>
            <a:ext cx="181375" cy="10250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8" name="Obdélník 17">
            <a:extLst>
              <a:ext uri="{FF2B5EF4-FFF2-40B4-BE49-F238E27FC236}">
                <a16:creationId xmlns:a16="http://schemas.microsoft.com/office/drawing/2014/main" xmlns="" id="{C423D0AF-58B5-4B4C-9DC3-09467ABAD2BA}"/>
              </a:ext>
            </a:extLst>
          </p:cNvPr>
          <p:cNvSpPr/>
          <p:nvPr/>
        </p:nvSpPr>
        <p:spPr>
          <a:xfrm>
            <a:off x="1136895" y="1524912"/>
            <a:ext cx="181375" cy="10250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9" name="TextovéPole 18">
            <a:extLst>
              <a:ext uri="{FF2B5EF4-FFF2-40B4-BE49-F238E27FC236}">
                <a16:creationId xmlns:a16="http://schemas.microsoft.com/office/drawing/2014/main" xmlns="" id="{0BF82007-905D-49EA-AA6D-7B4AB077663B}"/>
              </a:ext>
            </a:extLst>
          </p:cNvPr>
          <p:cNvSpPr txBox="1"/>
          <p:nvPr/>
        </p:nvSpPr>
        <p:spPr>
          <a:xfrm>
            <a:off x="1365542" y="1150407"/>
            <a:ext cx="2778083" cy="584775"/>
          </a:xfrm>
          <a:prstGeom prst="rect">
            <a:avLst/>
          </a:prstGeom>
          <a:noFill/>
        </p:spPr>
        <p:txBody>
          <a:bodyPr wrap="square" rtlCol="0">
            <a:spAutoFit/>
          </a:bodyPr>
          <a:lstStyle/>
          <a:p>
            <a:r>
              <a:rPr lang="cs-CZ" sz="1600" dirty="0"/>
              <a:t>Osobní zkušenost s exekucí</a:t>
            </a:r>
          </a:p>
          <a:p>
            <a:r>
              <a:rPr lang="cs-CZ" sz="1600" dirty="0"/>
              <a:t>Žádná zkušenost s exekucí</a:t>
            </a:r>
          </a:p>
        </p:txBody>
      </p:sp>
      <p:graphicFrame>
        <p:nvGraphicFramePr>
          <p:cNvPr id="31" name="Graf 30">
            <a:extLst>
              <a:ext uri="{FF2B5EF4-FFF2-40B4-BE49-F238E27FC236}">
                <a16:creationId xmlns:a16="http://schemas.microsoft.com/office/drawing/2014/main" xmlns="" id="{E71B743D-6D77-4F0C-AC18-A7A34CFFBF17}"/>
              </a:ext>
            </a:extLst>
          </p:cNvPr>
          <p:cNvGraphicFramePr/>
          <p:nvPr>
            <p:extLst>
              <p:ext uri="{D42A27DB-BD31-4B8C-83A1-F6EECF244321}">
                <p14:modId xmlns:p14="http://schemas.microsoft.com/office/powerpoint/2010/main" val="136452372"/>
              </p:ext>
            </p:extLst>
          </p:nvPr>
        </p:nvGraphicFramePr>
        <p:xfrm>
          <a:off x="7468816" y="2215773"/>
          <a:ext cx="2153740" cy="390432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2" name="Tabulka 31">
            <a:extLst>
              <a:ext uri="{FF2B5EF4-FFF2-40B4-BE49-F238E27FC236}">
                <a16:creationId xmlns:a16="http://schemas.microsoft.com/office/drawing/2014/main" xmlns="" id="{3CD82D74-12D2-4C21-8FA1-3E68E384FC1B}"/>
              </a:ext>
            </a:extLst>
          </p:cNvPr>
          <p:cNvGraphicFramePr>
            <a:graphicFrameLocks noGrp="1"/>
          </p:cNvGraphicFramePr>
          <p:nvPr>
            <p:extLst>
              <p:ext uri="{D42A27DB-BD31-4B8C-83A1-F6EECF244321}">
                <p14:modId xmlns:p14="http://schemas.microsoft.com/office/powerpoint/2010/main" val="1027504809"/>
              </p:ext>
            </p:extLst>
          </p:nvPr>
        </p:nvGraphicFramePr>
        <p:xfrm>
          <a:off x="5520829" y="1958628"/>
          <a:ext cx="2712721" cy="302536"/>
        </p:xfrm>
        <a:graphic>
          <a:graphicData uri="http://schemas.openxmlformats.org/drawingml/2006/table">
            <a:tbl>
              <a:tblPr firstRow="1" bandRow="1">
                <a:tableStyleId>{5C22544A-7EE6-4342-B048-85BDC9FD1C3A}</a:tableStyleId>
              </a:tblPr>
              <a:tblGrid>
                <a:gridCol w="678181">
                  <a:extLst>
                    <a:ext uri="{9D8B030D-6E8A-4147-A177-3AD203B41FA5}">
                      <a16:colId xmlns:a16="http://schemas.microsoft.com/office/drawing/2014/main" xmlns="" val="716669096"/>
                    </a:ext>
                  </a:extLst>
                </a:gridCol>
                <a:gridCol w="994198">
                  <a:extLst>
                    <a:ext uri="{9D8B030D-6E8A-4147-A177-3AD203B41FA5}">
                      <a16:colId xmlns:a16="http://schemas.microsoft.com/office/drawing/2014/main" xmlns="" val="283790745"/>
                    </a:ext>
                  </a:extLst>
                </a:gridCol>
                <a:gridCol w="362161">
                  <a:extLst>
                    <a:ext uri="{9D8B030D-6E8A-4147-A177-3AD203B41FA5}">
                      <a16:colId xmlns:a16="http://schemas.microsoft.com/office/drawing/2014/main" xmlns="" val="3032448306"/>
                    </a:ext>
                  </a:extLst>
                </a:gridCol>
                <a:gridCol w="678181">
                  <a:extLst>
                    <a:ext uri="{9D8B030D-6E8A-4147-A177-3AD203B41FA5}">
                      <a16:colId xmlns:a16="http://schemas.microsoft.com/office/drawing/2014/main" xmlns="" val="1692407944"/>
                    </a:ext>
                  </a:extLst>
                </a:gridCol>
              </a:tblGrid>
              <a:tr h="302536">
                <a:tc>
                  <a:txBody>
                    <a:bodyPr/>
                    <a:lstStyle/>
                    <a:p>
                      <a:pPr algn="ctr"/>
                      <a:r>
                        <a:rPr lang="cs-CZ" sz="1200" b="1" dirty="0">
                          <a:solidFill>
                            <a:srgbClr val="FF0000"/>
                          </a:solidFill>
                        </a:rPr>
                        <a:t>NE</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s-CZ" sz="1200" b="1" dirty="0">
                          <a:solidFill>
                            <a:schemeClr val="accent2">
                              <a:lumMod val="50000"/>
                            </a:schemeClr>
                          </a:solidFill>
                        </a:rPr>
                        <a:t>ANO</a:t>
                      </a: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cs-CZ" sz="1200" b="1" dirty="0">
                        <a:solidFill>
                          <a:schemeClr val="accent2">
                            <a:lumMod val="50000"/>
                          </a:schemeClr>
                        </a:solidFill>
                      </a:endParaRPr>
                    </a:p>
                  </a:txBody>
                  <a:tcP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cs-CZ" sz="1200" b="1" dirty="0">
                          <a:solidFill>
                            <a:schemeClr val="bg1">
                              <a:lumMod val="50000"/>
                            </a:schemeClr>
                          </a:solidFill>
                        </a:rPr>
                        <a:t>NEVÍM</a:t>
                      </a:r>
                    </a:p>
                  </a:txBody>
                  <a:tcPr>
                    <a:noFill/>
                  </a:tcPr>
                </a:tc>
                <a:extLst>
                  <a:ext uri="{0D108BD9-81ED-4DB2-BD59-A6C34878D82A}">
                    <a16:rowId xmlns:a16="http://schemas.microsoft.com/office/drawing/2014/main" xmlns="" val="2500949860"/>
                  </a:ext>
                </a:extLst>
              </a:tr>
            </a:tbl>
          </a:graphicData>
        </a:graphic>
      </p:graphicFrame>
      <p:pic>
        <p:nvPicPr>
          <p:cNvPr id="33" name="Obrázek 32">
            <a:extLst>
              <a:ext uri="{FF2B5EF4-FFF2-40B4-BE49-F238E27FC236}">
                <a16:creationId xmlns:a16="http://schemas.microsoft.com/office/drawing/2014/main" xmlns="" id="{59D0B2BB-8602-404F-A5FC-9845AAD6B7B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7587" r="74001" b="36481"/>
          <a:stretch/>
        </p:blipFill>
        <p:spPr>
          <a:xfrm>
            <a:off x="1391435" y="2261164"/>
            <a:ext cx="327725" cy="346636"/>
          </a:xfrm>
          <a:prstGeom prst="rect">
            <a:avLst/>
          </a:prstGeom>
        </p:spPr>
      </p:pic>
      <p:pic>
        <p:nvPicPr>
          <p:cNvPr id="34" name="Obrázek 33">
            <a:extLst>
              <a:ext uri="{FF2B5EF4-FFF2-40B4-BE49-F238E27FC236}">
                <a16:creationId xmlns:a16="http://schemas.microsoft.com/office/drawing/2014/main" xmlns="" id="{AE9EF0D3-713B-48E2-BEC6-A630A0D6E43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7587" r="74001" b="36481"/>
          <a:stretch/>
        </p:blipFill>
        <p:spPr>
          <a:xfrm>
            <a:off x="1661047" y="2878338"/>
            <a:ext cx="327725" cy="346636"/>
          </a:xfrm>
          <a:prstGeom prst="rect">
            <a:avLst/>
          </a:prstGeom>
        </p:spPr>
      </p:pic>
      <p:pic>
        <p:nvPicPr>
          <p:cNvPr id="35" name="Obrázek 34">
            <a:extLst>
              <a:ext uri="{FF2B5EF4-FFF2-40B4-BE49-F238E27FC236}">
                <a16:creationId xmlns:a16="http://schemas.microsoft.com/office/drawing/2014/main" xmlns="" id="{A2FF7C94-8867-43D7-84F8-35797C453FC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37587" r="74001" b="36481"/>
          <a:stretch/>
        </p:blipFill>
        <p:spPr>
          <a:xfrm>
            <a:off x="933090" y="3549864"/>
            <a:ext cx="327725" cy="346636"/>
          </a:xfrm>
          <a:prstGeom prst="rect">
            <a:avLst/>
          </a:prstGeom>
        </p:spPr>
      </p:pic>
      <p:pic>
        <p:nvPicPr>
          <p:cNvPr id="36" name="Obrázek 35">
            <a:extLst>
              <a:ext uri="{FF2B5EF4-FFF2-40B4-BE49-F238E27FC236}">
                <a16:creationId xmlns:a16="http://schemas.microsoft.com/office/drawing/2014/main" xmlns="" id="{4CE64FA8-BB6B-4D2D-881A-8D56B6B07F5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5591" t="37608" r="37342" b="36446"/>
          <a:stretch/>
        </p:blipFill>
        <p:spPr>
          <a:xfrm>
            <a:off x="958929" y="4120250"/>
            <a:ext cx="340992" cy="346636"/>
          </a:xfrm>
          <a:prstGeom prst="rect">
            <a:avLst/>
          </a:prstGeom>
        </p:spPr>
      </p:pic>
      <p:pic>
        <p:nvPicPr>
          <p:cNvPr id="37" name="Obrázek 36">
            <a:extLst>
              <a:ext uri="{FF2B5EF4-FFF2-40B4-BE49-F238E27FC236}">
                <a16:creationId xmlns:a16="http://schemas.microsoft.com/office/drawing/2014/main" xmlns="" id="{3AF7C598-0C7F-4238-87FD-58B69E592A2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5591" t="37608" r="37342" b="36446"/>
          <a:stretch/>
        </p:blipFill>
        <p:spPr>
          <a:xfrm>
            <a:off x="2180192" y="4758388"/>
            <a:ext cx="340992" cy="346636"/>
          </a:xfrm>
          <a:prstGeom prst="rect">
            <a:avLst/>
          </a:prstGeom>
        </p:spPr>
      </p:pic>
      <p:pic>
        <p:nvPicPr>
          <p:cNvPr id="38" name="Obrázek 37">
            <a:extLst>
              <a:ext uri="{FF2B5EF4-FFF2-40B4-BE49-F238E27FC236}">
                <a16:creationId xmlns:a16="http://schemas.microsoft.com/office/drawing/2014/main" xmlns="" id="{87626EC2-A44A-453F-9DD9-39E16EDEC38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5591" t="37608" r="37342" b="36446"/>
          <a:stretch/>
        </p:blipFill>
        <p:spPr>
          <a:xfrm>
            <a:off x="353990" y="5349391"/>
            <a:ext cx="340992" cy="346636"/>
          </a:xfrm>
          <a:prstGeom prst="rect">
            <a:avLst/>
          </a:prstGeom>
        </p:spPr>
      </p:pic>
      <p:sp>
        <p:nvSpPr>
          <p:cNvPr id="41" name="Obdélník 40">
            <a:extLst>
              <a:ext uri="{FF2B5EF4-FFF2-40B4-BE49-F238E27FC236}">
                <a16:creationId xmlns:a16="http://schemas.microsoft.com/office/drawing/2014/main" xmlns="" id="{4F8AEB10-183D-4305-9B7A-C1D5625184FE}"/>
              </a:ext>
            </a:extLst>
          </p:cNvPr>
          <p:cNvSpPr/>
          <p:nvPr/>
        </p:nvSpPr>
        <p:spPr>
          <a:xfrm>
            <a:off x="4143624" y="5707593"/>
            <a:ext cx="3325191" cy="3172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2" name="Obdélník 41">
            <a:extLst>
              <a:ext uri="{FF2B5EF4-FFF2-40B4-BE49-F238E27FC236}">
                <a16:creationId xmlns:a16="http://schemas.microsoft.com/office/drawing/2014/main" xmlns="" id="{49982899-3D2D-4869-9A51-9853A010E14C}"/>
              </a:ext>
            </a:extLst>
          </p:cNvPr>
          <p:cNvSpPr/>
          <p:nvPr/>
        </p:nvSpPr>
        <p:spPr>
          <a:xfrm>
            <a:off x="4182731" y="3540690"/>
            <a:ext cx="3325191" cy="6450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401056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ppt_x"/>
                                          </p:val>
                                        </p:tav>
                                        <p:tav tm="100000">
                                          <p:val>
                                            <p:strVal val="#ppt_x"/>
                                          </p:val>
                                        </p:tav>
                                      </p:tavLst>
                                    </p:anim>
                                    <p:anim calcmode="lin" valueType="num">
                                      <p:cBhvr additive="base">
                                        <p:cTn id="1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ovéPole 22">
            <a:extLst>
              <a:ext uri="{FF2B5EF4-FFF2-40B4-BE49-F238E27FC236}">
                <a16:creationId xmlns:a16="http://schemas.microsoft.com/office/drawing/2014/main" xmlns="" id="{F31172B6-0F11-4566-AF4D-225E8432DA33}"/>
              </a:ext>
            </a:extLst>
          </p:cNvPr>
          <p:cNvSpPr txBox="1"/>
          <p:nvPr/>
        </p:nvSpPr>
        <p:spPr>
          <a:xfrm>
            <a:off x="7716903" y="2482766"/>
            <a:ext cx="1301930" cy="738664"/>
          </a:xfrm>
          <a:prstGeom prst="rect">
            <a:avLst/>
          </a:prstGeom>
          <a:noFill/>
        </p:spPr>
        <p:txBody>
          <a:bodyPr wrap="square" rtlCol="0">
            <a:spAutoFit/>
          </a:bodyPr>
          <a:lstStyle/>
          <a:p>
            <a:pPr algn="ctr"/>
            <a:r>
              <a:rPr lang="cs-CZ" sz="1400" b="1" dirty="0"/>
              <a:t>T2B </a:t>
            </a:r>
          </a:p>
          <a:p>
            <a:pPr algn="ctr"/>
            <a:r>
              <a:rPr lang="cs-CZ" sz="1400" b="1" dirty="0"/>
              <a:t>= velmi + spíše špatný</a:t>
            </a:r>
          </a:p>
        </p:txBody>
      </p:sp>
      <p:sp>
        <p:nvSpPr>
          <p:cNvPr id="4" name="Zástupný symbol pro číslo snímku 3"/>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6262B2E-B0CB-4DBB-8C61-F612C05A0A37}" type="slidenum">
              <a:rPr kumimoji="0" lang="cs-CZ" sz="1400" b="0" i="0" u="none" strike="noStrike" kern="1200" cap="none" spc="0" normalizeH="0" baseline="0" noProof="0" smtClean="0">
                <a:ln>
                  <a:noFill/>
                </a:ln>
                <a:solidFill>
                  <a:prstClr val="white">
                    <a:lumMod val="65000"/>
                  </a:prstClr>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cs-CZ" sz="14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7" name="Nadpis 1"/>
          <p:cNvSpPr>
            <a:spLocks noGrp="1"/>
          </p:cNvSpPr>
          <p:nvPr>
            <p:ph type="ctrTitle" idx="4294967295"/>
          </p:nvPr>
        </p:nvSpPr>
        <p:spPr>
          <a:xfrm>
            <a:off x="0" y="298450"/>
            <a:ext cx="12192000" cy="650875"/>
          </a:xfrm>
          <a:prstGeom prst="rect">
            <a:avLst/>
          </a:prstGeom>
          <a:noFill/>
        </p:spPr>
        <p:txBody>
          <a:bodyPr wrap="square" lIns="900000" tIns="0" rIns="0" bIns="0" anchor="ctr">
            <a:noAutofit/>
          </a:bodyPr>
          <a:lstStyle/>
          <a:p>
            <a:pPr algn="l"/>
            <a:r>
              <a:rPr lang="cs-CZ" sz="3000" dirty="0">
                <a:solidFill>
                  <a:srgbClr val="009FE3"/>
                </a:solidFill>
              </a:rPr>
              <a:t>Systém výběru exekutora považuje za špatný 60 % Čechů</a:t>
            </a:r>
            <a:endParaRPr lang="en-GB" sz="3000" dirty="0">
              <a:solidFill>
                <a:srgbClr val="009FE3"/>
              </a:solidFill>
            </a:endParaRPr>
          </a:p>
        </p:txBody>
      </p:sp>
      <p:sp>
        <p:nvSpPr>
          <p:cNvPr id="11" name="Zástupný symbol pro obsah 7"/>
          <p:cNvSpPr>
            <a:spLocks noGrp="1"/>
          </p:cNvSpPr>
          <p:nvPr>
            <p:ph idx="4294967295"/>
          </p:nvPr>
        </p:nvSpPr>
        <p:spPr>
          <a:xfrm>
            <a:off x="435376" y="1523319"/>
            <a:ext cx="8778240" cy="836613"/>
          </a:xfrm>
          <a:prstGeom prst="rect">
            <a:avLst/>
          </a:prstGeom>
          <a:noFill/>
        </p:spPr>
        <p:txBody>
          <a:bodyPr wrap="square" lIns="900000" tIns="0" rIns="0" bIns="0" anchor="ctr">
            <a:noAutofit/>
          </a:bodyPr>
          <a:lstStyle/>
          <a:p>
            <a:pPr marL="0">
              <a:spcBef>
                <a:spcPct val="0"/>
              </a:spcBef>
              <a:buNone/>
            </a:pPr>
            <a:r>
              <a:rPr lang="cs-CZ" sz="2000" b="1" dirty="0">
                <a:latin typeface="+mj-lt"/>
                <a:ea typeface="+mj-ea"/>
                <a:cs typeface="+mj-cs"/>
              </a:rPr>
              <a:t>V současné době je působnost exekutorů v ČR místně neomezená, to znamená, že si VĚŘITEL může vybrat, na kterého exekutora se obrátí, a nemusí se řídit místem bydliště dlužníka. Považujete tento systém za …</a:t>
            </a:r>
          </a:p>
        </p:txBody>
      </p:sp>
      <p:graphicFrame>
        <p:nvGraphicFramePr>
          <p:cNvPr id="9" name="Graf 8"/>
          <p:cNvGraphicFramePr/>
          <p:nvPr>
            <p:extLst>
              <p:ext uri="{D42A27DB-BD31-4B8C-83A1-F6EECF244321}">
                <p14:modId xmlns:p14="http://schemas.microsoft.com/office/powerpoint/2010/main" val="3521438872"/>
              </p:ext>
            </p:extLst>
          </p:nvPr>
        </p:nvGraphicFramePr>
        <p:xfrm>
          <a:off x="537391" y="2852098"/>
          <a:ext cx="7505701" cy="1765713"/>
        </p:xfrm>
        <a:graphic>
          <a:graphicData uri="http://schemas.openxmlformats.org/drawingml/2006/chart">
            <c:chart xmlns:c="http://schemas.openxmlformats.org/drawingml/2006/chart" xmlns:r="http://schemas.openxmlformats.org/officeDocument/2006/relationships" r:id="rId3"/>
          </a:graphicData>
        </a:graphic>
      </p:graphicFrame>
      <p:sp>
        <p:nvSpPr>
          <p:cNvPr id="10" name="Obdélník 9"/>
          <p:cNvSpPr/>
          <p:nvPr/>
        </p:nvSpPr>
        <p:spPr>
          <a:xfrm>
            <a:off x="876300" y="6386976"/>
            <a:ext cx="9199517" cy="462075"/>
          </a:xfrm>
          <a:prstGeom prst="rect">
            <a:avLst/>
          </a:prstGeom>
        </p:spPr>
        <p:txBody>
          <a:bodyPr wrap="square" lIns="0" tIns="0" rIns="0" bIns="0" anchor="ctr">
            <a:noAutofit/>
          </a:bodyPr>
          <a:lstStyle/>
          <a:p>
            <a:pPr lvl="0" fontAlgn="base">
              <a:spcBef>
                <a:spcPct val="0"/>
              </a:spcBef>
              <a:spcAft>
                <a:spcPct val="0"/>
              </a:spcAft>
              <a:defRPr/>
            </a:pPr>
            <a:r>
              <a:rPr kumimoji="0" lang="cs-CZ" sz="1200" b="0" i="0" u="none" strike="noStrike" kern="1200" cap="none" spc="0" normalizeH="0" baseline="0" noProof="0" dirty="0">
                <a:ln>
                  <a:noFill/>
                </a:ln>
                <a:solidFill>
                  <a:srgbClr val="595959"/>
                </a:solidFill>
                <a:effectLst/>
                <a:uLnTx/>
                <a:uFillTx/>
                <a:latin typeface="Calibri"/>
                <a:ea typeface="+mn-ea"/>
                <a:cs typeface="Arial" charset="0"/>
              </a:rPr>
              <a:t>Q17. </a:t>
            </a:r>
            <a:r>
              <a:rPr lang="cs-CZ" sz="1200" dirty="0">
                <a:solidFill>
                  <a:srgbClr val="595959"/>
                </a:solidFill>
                <a:cs typeface="Arial" charset="0"/>
              </a:rPr>
              <a:t>V současné době je působnost exekutorů v ČR místně neomezená, to znamená, že si VĚŘITEL může vybrat, na kterého exekutora se obrátí, a nemusí se řídit místem bydliště dlužníka. Považujete tento systém za … </a:t>
            </a:r>
            <a:r>
              <a:rPr lang="cs-CZ" sz="1200" i="1" dirty="0">
                <a:solidFill>
                  <a:srgbClr val="595959"/>
                </a:solidFill>
                <a:cs typeface="Arial" charset="0"/>
              </a:rPr>
              <a:t>(</a:t>
            </a:r>
            <a:r>
              <a:rPr lang="en-GB" sz="1200" i="1" dirty="0">
                <a:solidFill>
                  <a:srgbClr val="595959"/>
                </a:solidFill>
                <a:cs typeface="Arial" charset="0"/>
              </a:rPr>
              <a:t>N=</a:t>
            </a:r>
            <a:r>
              <a:rPr lang="cs-CZ" sz="1200" i="1" dirty="0">
                <a:solidFill>
                  <a:srgbClr val="595959"/>
                </a:solidFill>
                <a:cs typeface="Arial" charset="0"/>
              </a:rPr>
              <a:t>1527)</a:t>
            </a:r>
            <a:endParaRPr kumimoji="0" lang="en-GB" sz="1200" b="0" u="none" strike="noStrike" kern="1200" cap="none" spc="0" normalizeH="0" baseline="0" noProof="0" dirty="0">
              <a:ln>
                <a:noFill/>
              </a:ln>
              <a:solidFill>
                <a:srgbClr val="595959"/>
              </a:solidFill>
              <a:effectLst/>
              <a:uLnTx/>
              <a:uFillTx/>
              <a:latin typeface="Calibri"/>
              <a:ea typeface="+mn-ea"/>
              <a:cs typeface="Arial" charset="0"/>
            </a:endParaRPr>
          </a:p>
        </p:txBody>
      </p:sp>
      <p:graphicFrame>
        <p:nvGraphicFramePr>
          <p:cNvPr id="22" name="Tabulka 21">
            <a:extLst>
              <a:ext uri="{FF2B5EF4-FFF2-40B4-BE49-F238E27FC236}">
                <a16:creationId xmlns:a16="http://schemas.microsoft.com/office/drawing/2014/main" xmlns="" id="{2ECAF9DB-6907-4913-8BF5-1E0DE719C73B}"/>
              </a:ext>
            </a:extLst>
          </p:cNvPr>
          <p:cNvGraphicFramePr>
            <a:graphicFrameLocks noGrp="1"/>
          </p:cNvGraphicFramePr>
          <p:nvPr>
            <p:extLst>
              <p:ext uri="{D42A27DB-BD31-4B8C-83A1-F6EECF244321}">
                <p14:modId xmlns:p14="http://schemas.microsoft.com/office/powerpoint/2010/main" val="1979793454"/>
              </p:ext>
            </p:extLst>
          </p:nvPr>
        </p:nvGraphicFramePr>
        <p:xfrm>
          <a:off x="8057897" y="3248289"/>
          <a:ext cx="619941" cy="1185543"/>
        </p:xfrm>
        <a:graphic>
          <a:graphicData uri="http://schemas.openxmlformats.org/drawingml/2006/table">
            <a:tbl>
              <a:tblPr firstRow="1" bandRow="1">
                <a:tableStyleId>{5C22544A-7EE6-4342-B048-85BDC9FD1C3A}</a:tableStyleId>
              </a:tblPr>
              <a:tblGrid>
                <a:gridCol w="619941">
                  <a:extLst>
                    <a:ext uri="{9D8B030D-6E8A-4147-A177-3AD203B41FA5}">
                      <a16:colId xmlns:a16="http://schemas.microsoft.com/office/drawing/2014/main" xmlns="" val="2597980409"/>
                    </a:ext>
                  </a:extLst>
                </a:gridCol>
              </a:tblGrid>
              <a:tr h="396344">
                <a:tc>
                  <a:txBody>
                    <a:bodyPr/>
                    <a:lstStyle/>
                    <a:p>
                      <a:r>
                        <a:rPr lang="cs-CZ" b="1" dirty="0">
                          <a:solidFill>
                            <a:srgbClr val="FF0000"/>
                          </a:solidFill>
                        </a:rPr>
                        <a:t>60%</a:t>
                      </a:r>
                    </a:p>
                  </a:txBody>
                  <a:tcPr anchor="ctr">
                    <a:noFill/>
                  </a:tcPr>
                </a:tc>
                <a:extLst>
                  <a:ext uri="{0D108BD9-81ED-4DB2-BD59-A6C34878D82A}">
                    <a16:rowId xmlns:a16="http://schemas.microsoft.com/office/drawing/2014/main" xmlns="" val="3303598218"/>
                  </a:ext>
                </a:extLst>
              </a:tr>
              <a:tr h="198538">
                <a:tc>
                  <a:txBody>
                    <a:bodyPr/>
                    <a:lstStyle/>
                    <a:p>
                      <a:endParaRPr lang="cs-CZ" b="1" dirty="0">
                        <a:solidFill>
                          <a:srgbClr val="FF0000"/>
                        </a:solidFill>
                      </a:endParaRPr>
                    </a:p>
                  </a:txBody>
                  <a:tcPr anchor="ctr">
                    <a:noFill/>
                  </a:tcPr>
                </a:tc>
                <a:extLst>
                  <a:ext uri="{0D108BD9-81ED-4DB2-BD59-A6C34878D82A}">
                    <a16:rowId xmlns:a16="http://schemas.microsoft.com/office/drawing/2014/main" xmlns="" val="3266513252"/>
                  </a:ext>
                </a:extLst>
              </a:tr>
              <a:tr h="423439">
                <a:tc>
                  <a:txBody>
                    <a:bodyPr/>
                    <a:lstStyle/>
                    <a:p>
                      <a:r>
                        <a:rPr lang="cs-CZ" b="1" dirty="0">
                          <a:solidFill>
                            <a:srgbClr val="FF0000"/>
                          </a:solidFill>
                        </a:rPr>
                        <a:t>50%</a:t>
                      </a:r>
                    </a:p>
                  </a:txBody>
                  <a:tcPr anchor="ctr">
                    <a:noFill/>
                  </a:tcPr>
                </a:tc>
                <a:extLst>
                  <a:ext uri="{0D108BD9-81ED-4DB2-BD59-A6C34878D82A}">
                    <a16:rowId xmlns:a16="http://schemas.microsoft.com/office/drawing/2014/main" xmlns="" val="928413336"/>
                  </a:ext>
                </a:extLst>
              </a:tr>
            </a:tbl>
          </a:graphicData>
        </a:graphic>
      </p:graphicFrame>
      <p:pic>
        <p:nvPicPr>
          <p:cNvPr id="14" name="Obrázek 13">
            <a:extLst>
              <a:ext uri="{FF2B5EF4-FFF2-40B4-BE49-F238E27FC236}">
                <a16:creationId xmlns:a16="http://schemas.microsoft.com/office/drawing/2014/main" xmlns="" id="{D18B845A-DE66-409B-B2CB-B6E00313F4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8303" y="4344218"/>
            <a:ext cx="450807" cy="450807"/>
          </a:xfrm>
          <a:prstGeom prst="rect">
            <a:avLst/>
          </a:prstGeom>
        </p:spPr>
      </p:pic>
      <p:sp>
        <p:nvSpPr>
          <p:cNvPr id="12" name="Obdélník 11">
            <a:extLst>
              <a:ext uri="{FF2B5EF4-FFF2-40B4-BE49-F238E27FC236}">
                <a16:creationId xmlns:a16="http://schemas.microsoft.com/office/drawing/2014/main" xmlns="" id="{EDAC7966-7AAD-48A3-881A-25E1F65A51D3}"/>
              </a:ext>
            </a:extLst>
          </p:cNvPr>
          <p:cNvSpPr/>
          <p:nvPr/>
        </p:nvSpPr>
        <p:spPr>
          <a:xfrm>
            <a:off x="8008983" y="3221430"/>
            <a:ext cx="717770" cy="1185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5" name="Řečová bublina: obdélníkový bublinový popisek 14">
            <a:extLst>
              <a:ext uri="{FF2B5EF4-FFF2-40B4-BE49-F238E27FC236}">
                <a16:creationId xmlns:a16="http://schemas.microsoft.com/office/drawing/2014/main" xmlns="" id="{6C447D5A-70EE-4988-A443-3D75A6C9E1D3}"/>
              </a:ext>
            </a:extLst>
          </p:cNvPr>
          <p:cNvSpPr/>
          <p:nvPr/>
        </p:nvSpPr>
        <p:spPr>
          <a:xfrm>
            <a:off x="8903888" y="3159403"/>
            <a:ext cx="1597578" cy="792480"/>
          </a:xfrm>
          <a:prstGeom prst="wedgeRectCallout">
            <a:avLst>
              <a:gd name="adj1" fmla="val -67561"/>
              <a:gd name="adj2" fmla="val -1135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Blip>
                <a:blip r:embed="rId5"/>
              </a:buBlip>
            </a:pPr>
            <a:r>
              <a:rPr lang="cs-CZ" b="1" dirty="0">
                <a:solidFill>
                  <a:schemeClr val="accent1"/>
                </a:solidFill>
              </a:rPr>
              <a:t>73% </a:t>
            </a:r>
            <a:r>
              <a:rPr lang="cs-CZ" b="1" dirty="0">
                <a:solidFill>
                  <a:schemeClr val="tx1"/>
                </a:solidFill>
              </a:rPr>
              <a:t>Osobní exekuce</a:t>
            </a:r>
          </a:p>
        </p:txBody>
      </p:sp>
    </p:spTree>
    <p:extLst>
      <p:ext uri="{BB962C8B-B14F-4D97-AF65-F5344CB8AC3E}">
        <p14:creationId xmlns:p14="http://schemas.microsoft.com/office/powerpoint/2010/main" val="179005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symbol pro číslo snímku 2"/>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6262B2E-B0CB-4DBB-8C61-F612C05A0A37}" type="slidenum">
              <a:rPr kumimoji="0" lang="cs-CZ" sz="1400" b="0" i="0" u="none" strike="noStrike" kern="1200" cap="none" spc="0" normalizeH="0" baseline="0" noProof="0" smtClean="0">
                <a:ln>
                  <a:noFill/>
                </a:ln>
                <a:solidFill>
                  <a:prstClr val="white">
                    <a:lumMod val="65000"/>
                  </a:prstClr>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cs-CZ" sz="14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7" name="Nadpis 6"/>
          <p:cNvSpPr>
            <a:spLocks noGrp="1"/>
          </p:cNvSpPr>
          <p:nvPr>
            <p:ph type="ctrTitle" idx="4294967295"/>
          </p:nvPr>
        </p:nvSpPr>
        <p:spPr>
          <a:xfrm>
            <a:off x="-34834" y="501705"/>
            <a:ext cx="12192000" cy="615950"/>
          </a:xfrm>
          <a:prstGeom prst="rect">
            <a:avLst/>
          </a:prstGeom>
          <a:noFill/>
        </p:spPr>
        <p:txBody>
          <a:bodyPr wrap="square" lIns="900000" tIns="0" rIns="0" bIns="0" anchor="ctr">
            <a:noAutofit/>
          </a:bodyPr>
          <a:lstStyle/>
          <a:p>
            <a:pPr algn="l"/>
            <a:r>
              <a:rPr lang="cs-CZ" sz="3000" dirty="0">
                <a:solidFill>
                  <a:srgbClr val="009FE3"/>
                </a:solidFill>
              </a:rPr>
              <a:t>Podle Čechů by exekutor by měl být státní institucí a přidělen státem </a:t>
            </a:r>
            <a:br>
              <a:rPr lang="cs-CZ" sz="3000" dirty="0">
                <a:solidFill>
                  <a:srgbClr val="009FE3"/>
                </a:solidFill>
              </a:rPr>
            </a:br>
            <a:r>
              <a:rPr lang="cs-CZ" sz="3000" dirty="0">
                <a:solidFill>
                  <a:srgbClr val="009FE3"/>
                </a:solidFill>
              </a:rPr>
              <a:t>podle bydliště dlužníka</a:t>
            </a:r>
          </a:p>
        </p:txBody>
      </p:sp>
      <p:graphicFrame>
        <p:nvGraphicFramePr>
          <p:cNvPr id="16" name="Graf 15"/>
          <p:cNvGraphicFramePr/>
          <p:nvPr>
            <p:extLst>
              <p:ext uri="{D42A27DB-BD31-4B8C-83A1-F6EECF244321}">
                <p14:modId xmlns:p14="http://schemas.microsoft.com/office/powerpoint/2010/main" val="479426231"/>
              </p:ext>
            </p:extLst>
          </p:nvPr>
        </p:nvGraphicFramePr>
        <p:xfrm>
          <a:off x="209006" y="2149108"/>
          <a:ext cx="6095999" cy="38599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Graf 11">
            <a:extLst>
              <a:ext uri="{FF2B5EF4-FFF2-40B4-BE49-F238E27FC236}">
                <a16:creationId xmlns:a16="http://schemas.microsoft.com/office/drawing/2014/main" xmlns="" id="{449B1A7C-3BB0-4DBD-965A-8203DCF40498}"/>
              </a:ext>
            </a:extLst>
          </p:cNvPr>
          <p:cNvGraphicFramePr/>
          <p:nvPr>
            <p:extLst>
              <p:ext uri="{D42A27DB-BD31-4B8C-83A1-F6EECF244321}">
                <p14:modId xmlns:p14="http://schemas.microsoft.com/office/powerpoint/2010/main" val="503658814"/>
              </p:ext>
            </p:extLst>
          </p:nvPr>
        </p:nvGraphicFramePr>
        <p:xfrm>
          <a:off x="5930537" y="2548429"/>
          <a:ext cx="5651863" cy="3341656"/>
        </p:xfrm>
        <a:graphic>
          <a:graphicData uri="http://schemas.openxmlformats.org/drawingml/2006/chart">
            <c:chart xmlns:c="http://schemas.openxmlformats.org/drawingml/2006/chart" xmlns:r="http://schemas.openxmlformats.org/officeDocument/2006/relationships" r:id="rId4"/>
          </a:graphicData>
        </a:graphic>
      </p:graphicFrame>
      <p:cxnSp>
        <p:nvCxnSpPr>
          <p:cNvPr id="5" name="Přímá spojnice 4">
            <a:extLst>
              <a:ext uri="{FF2B5EF4-FFF2-40B4-BE49-F238E27FC236}">
                <a16:creationId xmlns:a16="http://schemas.microsoft.com/office/drawing/2014/main" xmlns="" id="{7AAAB4DF-85CD-4B28-B831-99A2D076E27B}"/>
              </a:ext>
            </a:extLst>
          </p:cNvPr>
          <p:cNvCxnSpPr/>
          <p:nvPr/>
        </p:nvCxnSpPr>
        <p:spPr>
          <a:xfrm>
            <a:off x="5857966" y="2309693"/>
            <a:ext cx="0" cy="4080845"/>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TextovéPole 5">
            <a:extLst>
              <a:ext uri="{FF2B5EF4-FFF2-40B4-BE49-F238E27FC236}">
                <a16:creationId xmlns:a16="http://schemas.microsoft.com/office/drawing/2014/main" xmlns="" id="{B1BC8D10-3DE1-4D22-95F7-B5DA5783EEB5}"/>
              </a:ext>
            </a:extLst>
          </p:cNvPr>
          <p:cNvSpPr txBox="1"/>
          <p:nvPr/>
        </p:nvSpPr>
        <p:spPr>
          <a:xfrm>
            <a:off x="2249108" y="2130518"/>
            <a:ext cx="2491056" cy="400110"/>
          </a:xfrm>
          <a:prstGeom prst="rect">
            <a:avLst/>
          </a:prstGeom>
          <a:noFill/>
        </p:spPr>
        <p:txBody>
          <a:bodyPr wrap="square" rtlCol="0">
            <a:spAutoFit/>
          </a:bodyPr>
          <a:lstStyle/>
          <a:p>
            <a:r>
              <a:rPr lang="cs-CZ" sz="2000" b="1" dirty="0"/>
              <a:t>Exekutor by měl být:</a:t>
            </a:r>
          </a:p>
        </p:txBody>
      </p:sp>
      <p:sp>
        <p:nvSpPr>
          <p:cNvPr id="15" name="TextovéPole 14">
            <a:extLst>
              <a:ext uri="{FF2B5EF4-FFF2-40B4-BE49-F238E27FC236}">
                <a16:creationId xmlns:a16="http://schemas.microsoft.com/office/drawing/2014/main" xmlns="" id="{20022478-F697-47C1-BC38-13D2D746017E}"/>
              </a:ext>
            </a:extLst>
          </p:cNvPr>
          <p:cNvSpPr txBox="1"/>
          <p:nvPr/>
        </p:nvSpPr>
        <p:spPr>
          <a:xfrm>
            <a:off x="8083104" y="2155792"/>
            <a:ext cx="2820092" cy="400110"/>
          </a:xfrm>
          <a:prstGeom prst="rect">
            <a:avLst/>
          </a:prstGeom>
          <a:noFill/>
        </p:spPr>
        <p:txBody>
          <a:bodyPr wrap="square" rtlCol="0">
            <a:spAutoFit/>
          </a:bodyPr>
          <a:lstStyle/>
          <a:p>
            <a:r>
              <a:rPr lang="cs-CZ" sz="2000" b="1" dirty="0"/>
              <a:t>Exekutora by měl vybrat:</a:t>
            </a:r>
          </a:p>
        </p:txBody>
      </p:sp>
      <p:pic>
        <p:nvPicPr>
          <p:cNvPr id="17" name="Obrázek 16">
            <a:extLst>
              <a:ext uri="{FF2B5EF4-FFF2-40B4-BE49-F238E27FC236}">
                <a16:creationId xmlns:a16="http://schemas.microsoft.com/office/drawing/2014/main" xmlns="" id="{6AE2959B-87F0-4D78-859F-99C17ADFF8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3250" y="3773662"/>
            <a:ext cx="893050" cy="891190"/>
          </a:xfrm>
          <a:prstGeom prst="rect">
            <a:avLst/>
          </a:prstGeom>
        </p:spPr>
      </p:pic>
      <p:pic>
        <p:nvPicPr>
          <p:cNvPr id="18" name="Obrázek 17">
            <a:extLst>
              <a:ext uri="{FF2B5EF4-FFF2-40B4-BE49-F238E27FC236}">
                <a16:creationId xmlns:a16="http://schemas.microsoft.com/office/drawing/2014/main" xmlns="" id="{1A9172D3-88BF-4BAB-8C32-88F1323879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6625" y="3773662"/>
            <a:ext cx="893050" cy="891190"/>
          </a:xfrm>
          <a:prstGeom prst="rect">
            <a:avLst/>
          </a:prstGeom>
        </p:spPr>
      </p:pic>
      <p:sp>
        <p:nvSpPr>
          <p:cNvPr id="11" name="Obdélník 10">
            <a:extLst>
              <a:ext uri="{FF2B5EF4-FFF2-40B4-BE49-F238E27FC236}">
                <a16:creationId xmlns:a16="http://schemas.microsoft.com/office/drawing/2014/main" xmlns="" id="{F5A85CB3-4EEF-442F-BCFC-3393CF68298C}"/>
              </a:ext>
            </a:extLst>
          </p:cNvPr>
          <p:cNvSpPr/>
          <p:nvPr/>
        </p:nvSpPr>
        <p:spPr>
          <a:xfrm>
            <a:off x="250714" y="4664853"/>
            <a:ext cx="1618725" cy="5573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3" name="Obdélník 12">
            <a:extLst>
              <a:ext uri="{FF2B5EF4-FFF2-40B4-BE49-F238E27FC236}">
                <a16:creationId xmlns:a16="http://schemas.microsoft.com/office/drawing/2014/main" xmlns="" id="{3845DA9E-DA4D-407C-BD87-C1A88DEF6E35}"/>
              </a:ext>
            </a:extLst>
          </p:cNvPr>
          <p:cNvSpPr/>
          <p:nvPr/>
        </p:nvSpPr>
        <p:spPr>
          <a:xfrm>
            <a:off x="6190344" y="4502293"/>
            <a:ext cx="1918898" cy="6285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Řečová bublina: obdélníkový bublinový popisek 13">
            <a:extLst>
              <a:ext uri="{FF2B5EF4-FFF2-40B4-BE49-F238E27FC236}">
                <a16:creationId xmlns:a16="http://schemas.microsoft.com/office/drawing/2014/main" xmlns="" id="{4E296B8B-4383-4DF4-AE58-7BB046643339}"/>
              </a:ext>
            </a:extLst>
          </p:cNvPr>
          <p:cNvSpPr/>
          <p:nvPr/>
        </p:nvSpPr>
        <p:spPr>
          <a:xfrm>
            <a:off x="1869439" y="5648036"/>
            <a:ext cx="1550347" cy="891190"/>
          </a:xfrm>
          <a:prstGeom prst="wedgeRectCallout">
            <a:avLst>
              <a:gd name="adj1" fmla="val 20887"/>
              <a:gd name="adj2" fmla="val -9243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Blip>
                <a:blip r:embed="rId6"/>
              </a:buBlip>
            </a:pPr>
            <a:r>
              <a:rPr lang="cs-CZ" b="1" dirty="0">
                <a:solidFill>
                  <a:schemeClr val="accent1"/>
                </a:solidFill>
              </a:rPr>
              <a:t>66 % </a:t>
            </a:r>
            <a:r>
              <a:rPr lang="cs-CZ" b="1" dirty="0">
                <a:solidFill>
                  <a:schemeClr val="tx1"/>
                </a:solidFill>
              </a:rPr>
              <a:t>Osobní exekuce</a:t>
            </a:r>
          </a:p>
        </p:txBody>
      </p:sp>
      <p:sp>
        <p:nvSpPr>
          <p:cNvPr id="20" name="Řečová bublina: obdélníkový bublinový popisek 19">
            <a:extLst>
              <a:ext uri="{FF2B5EF4-FFF2-40B4-BE49-F238E27FC236}">
                <a16:creationId xmlns:a16="http://schemas.microsoft.com/office/drawing/2014/main" xmlns="" id="{39818C32-72B3-4161-81F6-F79013A83D09}"/>
              </a:ext>
            </a:extLst>
          </p:cNvPr>
          <p:cNvSpPr/>
          <p:nvPr/>
        </p:nvSpPr>
        <p:spPr>
          <a:xfrm>
            <a:off x="7626007" y="5648036"/>
            <a:ext cx="1550347" cy="891190"/>
          </a:xfrm>
          <a:prstGeom prst="wedgeRectCallout">
            <a:avLst>
              <a:gd name="adj1" fmla="val 35304"/>
              <a:gd name="adj2" fmla="val -9243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Blip>
                <a:blip r:embed="rId6"/>
              </a:buBlip>
            </a:pPr>
            <a:r>
              <a:rPr lang="cs-CZ" b="1" dirty="0">
                <a:solidFill>
                  <a:schemeClr val="accent1"/>
                </a:solidFill>
              </a:rPr>
              <a:t>76 % </a:t>
            </a:r>
            <a:r>
              <a:rPr lang="cs-CZ" b="1" dirty="0">
                <a:solidFill>
                  <a:schemeClr val="tx1"/>
                </a:solidFill>
              </a:rPr>
              <a:t>Osobní exekuce</a:t>
            </a:r>
          </a:p>
        </p:txBody>
      </p:sp>
    </p:spTree>
    <p:extLst>
      <p:ext uri="{BB962C8B-B14F-4D97-AF65-F5344CB8AC3E}">
        <p14:creationId xmlns:p14="http://schemas.microsoft.com/office/powerpoint/2010/main" val="264657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5" grpId="0"/>
      <p:bldP spid="11" grpId="0" animBg="1"/>
      <p:bldP spid="13" grpId="0" animBg="1"/>
      <p:bldP spid="14"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ovéPole 22">
            <a:extLst>
              <a:ext uri="{FF2B5EF4-FFF2-40B4-BE49-F238E27FC236}">
                <a16:creationId xmlns:a16="http://schemas.microsoft.com/office/drawing/2014/main" xmlns="" id="{F31172B6-0F11-4566-AF4D-225E8432DA33}"/>
              </a:ext>
            </a:extLst>
          </p:cNvPr>
          <p:cNvSpPr txBox="1"/>
          <p:nvPr/>
        </p:nvSpPr>
        <p:spPr>
          <a:xfrm>
            <a:off x="8372803" y="2196143"/>
            <a:ext cx="1301930" cy="400110"/>
          </a:xfrm>
          <a:prstGeom prst="rect">
            <a:avLst/>
          </a:prstGeom>
          <a:noFill/>
        </p:spPr>
        <p:txBody>
          <a:bodyPr wrap="square" rtlCol="0">
            <a:spAutoFit/>
          </a:bodyPr>
          <a:lstStyle/>
          <a:p>
            <a:pPr algn="ctr"/>
            <a:r>
              <a:rPr lang="cs-CZ" sz="2000" b="1" dirty="0"/>
              <a:t>NPS</a:t>
            </a:r>
          </a:p>
        </p:txBody>
      </p:sp>
      <p:sp>
        <p:nvSpPr>
          <p:cNvPr id="4" name="Zástupný symbol pro číslo snímku 3"/>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6262B2E-B0CB-4DBB-8C61-F612C05A0A37}" type="slidenum">
              <a:rPr kumimoji="0" lang="cs-CZ" sz="1400" b="0" i="0" u="none" strike="noStrike" kern="1200" cap="none" spc="0" normalizeH="0" baseline="0" noProof="0" smtClean="0">
                <a:ln>
                  <a:noFill/>
                </a:ln>
                <a:solidFill>
                  <a:prstClr val="white">
                    <a:lumMod val="65000"/>
                  </a:prstClr>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cs-CZ" sz="14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7" name="Nadpis 1"/>
          <p:cNvSpPr>
            <a:spLocks noGrp="1"/>
          </p:cNvSpPr>
          <p:nvPr>
            <p:ph type="ctrTitle" idx="4294967295"/>
          </p:nvPr>
        </p:nvSpPr>
        <p:spPr>
          <a:xfrm>
            <a:off x="608799" y="316412"/>
            <a:ext cx="9093509" cy="650875"/>
          </a:xfrm>
          <a:prstGeom prst="rect">
            <a:avLst/>
          </a:prstGeom>
          <a:noFill/>
        </p:spPr>
        <p:txBody>
          <a:bodyPr wrap="square" lIns="900000" tIns="0" rIns="0" bIns="0" anchor="ctr">
            <a:noAutofit/>
          </a:bodyPr>
          <a:lstStyle/>
          <a:p>
            <a:pPr algn="l"/>
            <a:r>
              <a:rPr lang="cs-CZ" sz="3000" dirty="0">
                <a:solidFill>
                  <a:srgbClr val="009FE3"/>
                </a:solidFill>
              </a:rPr>
              <a:t>Do jaké míry si vážíte následujících profesí? </a:t>
            </a:r>
            <a:endParaRPr lang="en-GB" sz="3000" dirty="0">
              <a:solidFill>
                <a:srgbClr val="009FE3"/>
              </a:solidFill>
            </a:endParaRPr>
          </a:p>
        </p:txBody>
      </p:sp>
      <p:graphicFrame>
        <p:nvGraphicFramePr>
          <p:cNvPr id="22" name="Tabulka 21">
            <a:extLst>
              <a:ext uri="{FF2B5EF4-FFF2-40B4-BE49-F238E27FC236}">
                <a16:creationId xmlns:a16="http://schemas.microsoft.com/office/drawing/2014/main" xmlns="" id="{2ECAF9DB-6907-4913-8BF5-1E0DE719C73B}"/>
              </a:ext>
            </a:extLst>
          </p:cNvPr>
          <p:cNvGraphicFramePr>
            <a:graphicFrameLocks noGrp="1"/>
          </p:cNvGraphicFramePr>
          <p:nvPr>
            <p:extLst>
              <p:ext uri="{D42A27DB-BD31-4B8C-83A1-F6EECF244321}">
                <p14:modId xmlns:p14="http://schemas.microsoft.com/office/powerpoint/2010/main" val="447482259"/>
              </p:ext>
            </p:extLst>
          </p:nvPr>
        </p:nvGraphicFramePr>
        <p:xfrm>
          <a:off x="8655272" y="2658677"/>
          <a:ext cx="619941" cy="3168174"/>
        </p:xfrm>
        <a:graphic>
          <a:graphicData uri="http://schemas.openxmlformats.org/drawingml/2006/table">
            <a:tbl>
              <a:tblPr firstRow="1" bandRow="1">
                <a:tableStyleId>{5C22544A-7EE6-4342-B048-85BDC9FD1C3A}</a:tableStyleId>
              </a:tblPr>
              <a:tblGrid>
                <a:gridCol w="619941">
                  <a:extLst>
                    <a:ext uri="{9D8B030D-6E8A-4147-A177-3AD203B41FA5}">
                      <a16:colId xmlns:a16="http://schemas.microsoft.com/office/drawing/2014/main" xmlns="" val="2597980409"/>
                    </a:ext>
                  </a:extLst>
                </a:gridCol>
              </a:tblGrid>
              <a:tr h="406740">
                <a:tc>
                  <a:txBody>
                    <a:bodyPr/>
                    <a:lstStyle/>
                    <a:p>
                      <a:pPr algn="ctr" fontAlgn="ctr"/>
                      <a:r>
                        <a:rPr lang="cs-CZ" sz="1400" b="1" i="0" u="none" strike="noStrike" dirty="0">
                          <a:solidFill>
                            <a:schemeClr val="accent1"/>
                          </a:solidFill>
                          <a:effectLst/>
                          <a:latin typeface="Calibri" panose="020F0502020204030204" pitchFamily="34" charset="0"/>
                        </a:rPr>
                        <a:t>+63</a:t>
                      </a:r>
                    </a:p>
                  </a:txBody>
                  <a:tcPr marL="9525" marR="9525" marT="9525" marB="0" anchor="ctr">
                    <a:noFill/>
                  </a:tcPr>
                </a:tc>
                <a:extLst>
                  <a:ext uri="{0D108BD9-81ED-4DB2-BD59-A6C34878D82A}">
                    <a16:rowId xmlns:a16="http://schemas.microsoft.com/office/drawing/2014/main" xmlns="" val="3303598218"/>
                  </a:ext>
                </a:extLst>
              </a:tr>
              <a:tr h="391886">
                <a:tc>
                  <a:txBody>
                    <a:bodyPr/>
                    <a:lstStyle/>
                    <a:p>
                      <a:pPr algn="ctr" fontAlgn="ctr"/>
                      <a:r>
                        <a:rPr lang="cs-CZ" sz="1400" b="1" i="0" u="none" strike="noStrike" dirty="0">
                          <a:solidFill>
                            <a:srgbClr val="FF0000"/>
                          </a:solidFill>
                          <a:effectLst/>
                          <a:latin typeface="Calibri" panose="020F0502020204030204" pitchFamily="34" charset="0"/>
                        </a:rPr>
                        <a:t>-11</a:t>
                      </a:r>
                    </a:p>
                  </a:txBody>
                  <a:tcPr marL="9525" marR="9525" marT="9525" marB="0" anchor="ctr">
                    <a:noFill/>
                  </a:tcPr>
                </a:tc>
                <a:extLst>
                  <a:ext uri="{0D108BD9-81ED-4DB2-BD59-A6C34878D82A}">
                    <a16:rowId xmlns:a16="http://schemas.microsoft.com/office/drawing/2014/main" xmlns="" val="3375422601"/>
                  </a:ext>
                </a:extLst>
              </a:tr>
              <a:tr h="383177">
                <a:tc>
                  <a:txBody>
                    <a:bodyPr/>
                    <a:lstStyle/>
                    <a:p>
                      <a:pPr algn="ctr" fontAlgn="ctr"/>
                      <a:r>
                        <a:rPr lang="cs-CZ" sz="1400" b="1" i="0" u="none" strike="noStrike" dirty="0">
                          <a:solidFill>
                            <a:srgbClr val="FF0000"/>
                          </a:solidFill>
                          <a:effectLst/>
                          <a:latin typeface="Calibri" panose="020F0502020204030204" pitchFamily="34" charset="0"/>
                        </a:rPr>
                        <a:t>-11</a:t>
                      </a:r>
                    </a:p>
                  </a:txBody>
                  <a:tcPr marL="9525" marR="9525" marT="9525" marB="0" anchor="ctr">
                    <a:noFill/>
                  </a:tcPr>
                </a:tc>
                <a:extLst>
                  <a:ext uri="{0D108BD9-81ED-4DB2-BD59-A6C34878D82A}">
                    <a16:rowId xmlns:a16="http://schemas.microsoft.com/office/drawing/2014/main" xmlns="" val="1283892690"/>
                  </a:ext>
                </a:extLst>
              </a:tr>
              <a:tr h="478971">
                <a:tc>
                  <a:txBody>
                    <a:bodyPr/>
                    <a:lstStyle/>
                    <a:p>
                      <a:pPr algn="ctr" fontAlgn="ctr"/>
                      <a:r>
                        <a:rPr lang="cs-CZ" sz="1400" b="1" i="0" u="none" strike="noStrike" dirty="0">
                          <a:solidFill>
                            <a:srgbClr val="FF0000"/>
                          </a:solidFill>
                          <a:effectLst/>
                          <a:latin typeface="Calibri" panose="020F0502020204030204" pitchFamily="34" charset="0"/>
                        </a:rPr>
                        <a:t>-62</a:t>
                      </a:r>
                    </a:p>
                  </a:txBody>
                  <a:tcPr marL="9525" marR="9525" marT="9525" marB="0" anchor="ctr">
                    <a:noFill/>
                  </a:tcPr>
                </a:tc>
                <a:extLst>
                  <a:ext uri="{0D108BD9-81ED-4DB2-BD59-A6C34878D82A}">
                    <a16:rowId xmlns:a16="http://schemas.microsoft.com/office/drawing/2014/main" xmlns="" val="2531093669"/>
                  </a:ext>
                </a:extLst>
              </a:tr>
              <a:tr h="235132">
                <a:tc>
                  <a:txBody>
                    <a:bodyPr/>
                    <a:lstStyle/>
                    <a:p>
                      <a:pPr algn="ctr" fontAlgn="ctr"/>
                      <a:r>
                        <a:rPr lang="cs-CZ" sz="1400" b="1" i="0" u="none" strike="noStrike" dirty="0">
                          <a:solidFill>
                            <a:srgbClr val="FF0000"/>
                          </a:solidFill>
                          <a:effectLst/>
                          <a:latin typeface="Calibri" panose="020F0502020204030204" pitchFamily="34" charset="0"/>
                        </a:rPr>
                        <a:t>-87</a:t>
                      </a:r>
                    </a:p>
                  </a:txBody>
                  <a:tcPr marL="9525" marR="9525" marT="9525" marB="0" anchor="ctr">
                    <a:noFill/>
                  </a:tcPr>
                </a:tc>
                <a:extLst>
                  <a:ext uri="{0D108BD9-81ED-4DB2-BD59-A6C34878D82A}">
                    <a16:rowId xmlns:a16="http://schemas.microsoft.com/office/drawing/2014/main" xmlns="" val="3266513252"/>
                  </a:ext>
                </a:extLst>
              </a:tr>
              <a:tr h="455123">
                <a:tc>
                  <a:txBody>
                    <a:bodyPr/>
                    <a:lstStyle/>
                    <a:p>
                      <a:pPr algn="ctr" fontAlgn="ctr"/>
                      <a:r>
                        <a:rPr lang="cs-CZ" sz="1400" b="1" i="0" u="none" strike="noStrike" dirty="0">
                          <a:solidFill>
                            <a:srgbClr val="FF0000"/>
                          </a:solidFill>
                          <a:effectLst/>
                          <a:latin typeface="Calibri" panose="020F0502020204030204" pitchFamily="34" charset="0"/>
                        </a:rPr>
                        <a:t>-87</a:t>
                      </a:r>
                    </a:p>
                  </a:txBody>
                  <a:tcPr marL="9525" marR="9525" marT="9525" marB="0" anchor="ctr">
                    <a:noFill/>
                  </a:tcPr>
                </a:tc>
                <a:extLst>
                  <a:ext uri="{0D108BD9-81ED-4DB2-BD59-A6C34878D82A}">
                    <a16:rowId xmlns:a16="http://schemas.microsoft.com/office/drawing/2014/main" xmlns="" val="928413336"/>
                  </a:ext>
                </a:extLst>
              </a:tr>
              <a:tr h="362022">
                <a:tc>
                  <a:txBody>
                    <a:bodyPr/>
                    <a:lstStyle/>
                    <a:p>
                      <a:pPr algn="ctr" fontAlgn="ctr"/>
                      <a:endParaRPr lang="cs-CZ" sz="1400" b="1" i="0" u="none" strike="noStrike" dirty="0">
                        <a:solidFill>
                          <a:srgbClr val="FF0000"/>
                        </a:solidFill>
                        <a:effectLst/>
                        <a:latin typeface="Calibri" panose="020F0502020204030204" pitchFamily="34" charset="0"/>
                      </a:endParaRPr>
                    </a:p>
                  </a:txBody>
                  <a:tcPr marL="9525" marR="9525" marT="9525" marB="0" anchor="ctr">
                    <a:noFill/>
                  </a:tcPr>
                </a:tc>
                <a:extLst>
                  <a:ext uri="{0D108BD9-81ED-4DB2-BD59-A6C34878D82A}">
                    <a16:rowId xmlns:a16="http://schemas.microsoft.com/office/drawing/2014/main" xmlns="" val="2951151480"/>
                  </a:ext>
                </a:extLst>
              </a:tr>
              <a:tr h="455123">
                <a:tc>
                  <a:txBody>
                    <a:bodyPr/>
                    <a:lstStyle/>
                    <a:p>
                      <a:pPr algn="ctr" fontAlgn="ctr"/>
                      <a:r>
                        <a:rPr lang="cs-CZ" sz="1400" b="1" i="0" u="none" strike="noStrike" kern="1200" dirty="0">
                          <a:solidFill>
                            <a:schemeClr val="accent1"/>
                          </a:solidFill>
                          <a:effectLst/>
                          <a:latin typeface="Calibri" panose="020F0502020204030204" pitchFamily="34" charset="0"/>
                          <a:ea typeface="+mn-ea"/>
                          <a:cs typeface="+mn-cs"/>
                        </a:rPr>
                        <a:t>+1</a:t>
                      </a:r>
                    </a:p>
                  </a:txBody>
                  <a:tcPr marL="9525" marR="9525" marT="9525" marB="0" anchor="ctr">
                    <a:noFill/>
                  </a:tcPr>
                </a:tc>
                <a:extLst>
                  <a:ext uri="{0D108BD9-81ED-4DB2-BD59-A6C34878D82A}">
                    <a16:rowId xmlns:a16="http://schemas.microsoft.com/office/drawing/2014/main" xmlns="" val="2491858632"/>
                  </a:ext>
                </a:extLst>
              </a:tr>
            </a:tbl>
          </a:graphicData>
        </a:graphic>
      </p:graphicFrame>
      <p:graphicFrame>
        <p:nvGraphicFramePr>
          <p:cNvPr id="13" name="Graf 12">
            <a:extLst>
              <a:ext uri="{FF2B5EF4-FFF2-40B4-BE49-F238E27FC236}">
                <a16:creationId xmlns:a16="http://schemas.microsoft.com/office/drawing/2014/main" xmlns="" id="{5B701029-4511-4A3B-B99E-ACB57EF77A12}"/>
              </a:ext>
            </a:extLst>
          </p:cNvPr>
          <p:cNvGraphicFramePr/>
          <p:nvPr>
            <p:extLst>
              <p:ext uri="{D42A27DB-BD31-4B8C-83A1-F6EECF244321}">
                <p14:modId xmlns:p14="http://schemas.microsoft.com/office/powerpoint/2010/main" val="1104446109"/>
              </p:ext>
            </p:extLst>
          </p:nvPr>
        </p:nvGraphicFramePr>
        <p:xfrm>
          <a:off x="-22317" y="1847413"/>
          <a:ext cx="8794640" cy="4126667"/>
        </p:xfrm>
        <a:graphic>
          <a:graphicData uri="http://schemas.openxmlformats.org/drawingml/2006/chart">
            <c:chart xmlns:c="http://schemas.openxmlformats.org/drawingml/2006/chart" xmlns:r="http://schemas.openxmlformats.org/officeDocument/2006/relationships" r:id="rId3"/>
          </a:graphicData>
        </a:graphic>
      </p:graphicFrame>
      <p:sp>
        <p:nvSpPr>
          <p:cNvPr id="14" name="Zástupný symbol pro obsah 2">
            <a:extLst>
              <a:ext uri="{FF2B5EF4-FFF2-40B4-BE49-F238E27FC236}">
                <a16:creationId xmlns:a16="http://schemas.microsoft.com/office/drawing/2014/main" xmlns="" id="{34861154-BF2C-4B03-9382-345229F0A4F4}"/>
              </a:ext>
            </a:extLst>
          </p:cNvPr>
          <p:cNvSpPr txBox="1">
            <a:spLocks/>
          </p:cNvSpPr>
          <p:nvPr/>
        </p:nvSpPr>
        <p:spPr bwMode="auto">
          <a:xfrm>
            <a:off x="9392716" y="1766536"/>
            <a:ext cx="2622427" cy="279830"/>
          </a:xfrm>
          <a:prstGeom prst="rect">
            <a:avLst/>
          </a:prstGeom>
        </p:spPr>
        <p:txBody>
          <a:bodyPr lIns="0" tIns="0" rIns="0" bIns="0" anchor="ctr">
            <a:noAutofit/>
          </a:bodyPr>
          <a:lstStyle>
            <a:defPPr>
              <a:defRPr lang="cs-CZ"/>
            </a:defPPr>
            <a:lvl1pPr algn="l" rtl="0" fontAlgn="base">
              <a:spcBef>
                <a:spcPct val="0"/>
              </a:spcBef>
              <a:spcAft>
                <a:spcPct val="0"/>
              </a:spcAft>
              <a:defRPr kern="1200">
                <a:solidFill>
                  <a:schemeClr val="tx1"/>
                </a:solidFill>
                <a:latin typeface="Arial" charset="0"/>
                <a:ea typeface="+mn-ea"/>
                <a:cs typeface="Arial" charset="0"/>
              </a:defRPr>
            </a:lvl1pPr>
            <a:lvl2pPr marL="455613" indent="1588" algn="l" rtl="0" fontAlgn="base">
              <a:spcBef>
                <a:spcPct val="0"/>
              </a:spcBef>
              <a:spcAft>
                <a:spcPct val="0"/>
              </a:spcAft>
              <a:defRPr kern="1200">
                <a:solidFill>
                  <a:schemeClr val="tx1"/>
                </a:solidFill>
                <a:latin typeface="Arial" charset="0"/>
                <a:ea typeface="+mn-ea"/>
                <a:cs typeface="Arial" charset="0"/>
              </a:defRPr>
            </a:lvl2pPr>
            <a:lvl3pPr marL="912813" indent="1588" algn="l" rtl="0" fontAlgn="base">
              <a:spcBef>
                <a:spcPct val="0"/>
              </a:spcBef>
              <a:spcAft>
                <a:spcPct val="0"/>
              </a:spcAft>
              <a:defRPr kern="1200">
                <a:solidFill>
                  <a:schemeClr val="tx1"/>
                </a:solidFill>
                <a:latin typeface="Arial" charset="0"/>
                <a:ea typeface="+mn-ea"/>
                <a:cs typeface="Arial" charset="0"/>
              </a:defRPr>
            </a:lvl3pPr>
            <a:lvl4pPr marL="1370013" indent="1588" algn="l" rtl="0" fontAlgn="base">
              <a:spcBef>
                <a:spcPct val="0"/>
              </a:spcBef>
              <a:spcAft>
                <a:spcPct val="0"/>
              </a:spcAft>
              <a:defRPr kern="1200">
                <a:solidFill>
                  <a:schemeClr val="tx1"/>
                </a:solidFill>
                <a:latin typeface="Arial" charset="0"/>
                <a:ea typeface="+mn-ea"/>
                <a:cs typeface="Arial" charset="0"/>
              </a:defRPr>
            </a:lvl4pPr>
            <a:lvl5pPr marL="1827213" indent="1588"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lvl="1" indent="0" algn="ctr">
              <a:spcBef>
                <a:spcPct val="20000"/>
              </a:spcBef>
              <a:buClr>
                <a:srgbClr val="F0B700"/>
              </a:buClr>
              <a:defRPr/>
            </a:pPr>
            <a:r>
              <a:rPr lang="en-US" sz="1200" b="1" dirty="0"/>
              <a:t>NPS</a:t>
            </a:r>
            <a:r>
              <a:rPr lang="en-US" sz="1200" b="1" dirty="0">
                <a:solidFill>
                  <a:prstClr val="black"/>
                </a:solidFill>
              </a:rPr>
              <a:t> </a:t>
            </a:r>
            <a:r>
              <a:rPr lang="en-GB" sz="1200" b="1" dirty="0">
                <a:solidFill>
                  <a:prstClr val="black"/>
                </a:solidFill>
              </a:rPr>
              <a:t>= </a:t>
            </a:r>
            <a:r>
              <a:rPr lang="en-GB" sz="1200" b="1" dirty="0">
                <a:solidFill>
                  <a:schemeClr val="accent2">
                    <a:lumMod val="75000"/>
                  </a:schemeClr>
                </a:solidFill>
              </a:rPr>
              <a:t>% </a:t>
            </a:r>
            <a:r>
              <a:rPr lang="cs-CZ" sz="1200" b="1" dirty="0">
                <a:solidFill>
                  <a:schemeClr val="accent2">
                    <a:lumMod val="75000"/>
                  </a:schemeClr>
                </a:solidFill>
              </a:rPr>
              <a:t>advokátů</a:t>
            </a:r>
            <a:r>
              <a:rPr lang="en-GB" sz="1200" b="1" dirty="0">
                <a:solidFill>
                  <a:srgbClr val="00B050"/>
                </a:solidFill>
              </a:rPr>
              <a:t> </a:t>
            </a:r>
            <a:r>
              <a:rPr lang="en-US" sz="1200" b="1" dirty="0">
                <a:solidFill>
                  <a:prstClr val="black"/>
                </a:solidFill>
              </a:rPr>
              <a:t>- </a:t>
            </a:r>
            <a:r>
              <a:rPr lang="en-US" sz="1200" b="1" dirty="0">
                <a:solidFill>
                  <a:schemeClr val="accent5">
                    <a:lumMod val="75000"/>
                  </a:schemeClr>
                </a:solidFill>
              </a:rPr>
              <a:t>% </a:t>
            </a:r>
            <a:r>
              <a:rPr lang="cs-CZ" sz="1200" b="1" dirty="0">
                <a:solidFill>
                  <a:schemeClr val="accent5">
                    <a:lumMod val="75000"/>
                  </a:schemeClr>
                </a:solidFill>
              </a:rPr>
              <a:t>pomlouvačů</a:t>
            </a:r>
            <a:endParaRPr lang="en-US" sz="1200" b="1" dirty="0">
              <a:solidFill>
                <a:schemeClr val="accent5">
                  <a:lumMod val="75000"/>
                </a:schemeClr>
              </a:solidFill>
            </a:endParaRPr>
          </a:p>
        </p:txBody>
      </p:sp>
      <p:pic>
        <p:nvPicPr>
          <p:cNvPr id="16" name="Picture 2" descr="C:\Documents and Settings\mpickova\Dokumenty\Obrázky\Employee-Satisfacton-Survey-NPS-03.jpg">
            <a:extLst>
              <a:ext uri="{FF2B5EF4-FFF2-40B4-BE49-F238E27FC236}">
                <a16:creationId xmlns:a16="http://schemas.microsoft.com/office/drawing/2014/main" xmlns="" id="{EC41E07D-EFAF-4568-B7EB-C2942F774DE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528373" y="897611"/>
            <a:ext cx="2351114" cy="779973"/>
          </a:xfrm>
          <a:prstGeom prst="rect">
            <a:avLst/>
          </a:prstGeom>
          <a:noFill/>
        </p:spPr>
      </p:pic>
      <p:sp>
        <p:nvSpPr>
          <p:cNvPr id="17" name="TextovéPole 16">
            <a:extLst>
              <a:ext uri="{FF2B5EF4-FFF2-40B4-BE49-F238E27FC236}">
                <a16:creationId xmlns:a16="http://schemas.microsoft.com/office/drawing/2014/main" xmlns="" id="{CAA2A75D-C181-4B13-A742-F893C9877962}"/>
              </a:ext>
            </a:extLst>
          </p:cNvPr>
          <p:cNvSpPr txBox="1"/>
          <p:nvPr/>
        </p:nvSpPr>
        <p:spPr>
          <a:xfrm>
            <a:off x="9537082" y="641850"/>
            <a:ext cx="1437263" cy="276999"/>
          </a:xfrm>
          <a:prstGeom prst="rect">
            <a:avLst/>
          </a:prstGeom>
          <a:noFill/>
        </p:spPr>
        <p:txBody>
          <a:bodyPr wrap="square" rtlCol="0">
            <a:spAutoFit/>
          </a:bodyPr>
          <a:lstStyle/>
          <a:p>
            <a:pPr algn="ctr" fontAlgn="base">
              <a:spcBef>
                <a:spcPct val="0"/>
              </a:spcBef>
              <a:spcAft>
                <a:spcPct val="0"/>
              </a:spcAft>
            </a:pPr>
            <a:r>
              <a:rPr lang="cs-CZ" sz="1200" b="1" dirty="0">
                <a:solidFill>
                  <a:schemeClr val="accent5">
                    <a:lumMod val="75000"/>
                  </a:schemeClr>
                </a:solidFill>
                <a:latin typeface="Arial" charset="0"/>
                <a:cs typeface="Arial" charset="0"/>
              </a:rPr>
              <a:t>pomlouvači</a:t>
            </a:r>
            <a:endParaRPr lang="en-GB" sz="1200" b="1" dirty="0">
              <a:solidFill>
                <a:schemeClr val="accent5">
                  <a:lumMod val="75000"/>
                </a:schemeClr>
              </a:solidFill>
              <a:latin typeface="Arial" charset="0"/>
              <a:cs typeface="Arial" charset="0"/>
            </a:endParaRPr>
          </a:p>
        </p:txBody>
      </p:sp>
      <p:sp>
        <p:nvSpPr>
          <p:cNvPr id="18" name="TextovéPole 17">
            <a:extLst>
              <a:ext uri="{FF2B5EF4-FFF2-40B4-BE49-F238E27FC236}">
                <a16:creationId xmlns:a16="http://schemas.microsoft.com/office/drawing/2014/main" xmlns="" id="{509668C8-0A7A-44DC-84ED-9D546E324C8E}"/>
              </a:ext>
            </a:extLst>
          </p:cNvPr>
          <p:cNvSpPr txBox="1"/>
          <p:nvPr/>
        </p:nvSpPr>
        <p:spPr>
          <a:xfrm>
            <a:off x="10926432" y="649076"/>
            <a:ext cx="1437263" cy="276999"/>
          </a:xfrm>
          <a:prstGeom prst="rect">
            <a:avLst/>
          </a:prstGeom>
          <a:noFill/>
        </p:spPr>
        <p:txBody>
          <a:bodyPr wrap="square" rtlCol="0">
            <a:spAutoFit/>
          </a:bodyPr>
          <a:lstStyle/>
          <a:p>
            <a:pPr algn="ctr" fontAlgn="base">
              <a:spcBef>
                <a:spcPct val="0"/>
              </a:spcBef>
              <a:spcAft>
                <a:spcPct val="0"/>
              </a:spcAft>
            </a:pPr>
            <a:r>
              <a:rPr lang="cs-CZ" sz="1200" b="1" dirty="0">
                <a:solidFill>
                  <a:schemeClr val="accent2">
                    <a:lumMod val="75000"/>
                  </a:schemeClr>
                </a:solidFill>
                <a:latin typeface="Arial" charset="0"/>
                <a:cs typeface="Arial" charset="0"/>
              </a:rPr>
              <a:t>advokáti</a:t>
            </a:r>
            <a:endParaRPr lang="en-GB" sz="1200" b="1" dirty="0">
              <a:solidFill>
                <a:schemeClr val="accent2">
                  <a:lumMod val="75000"/>
                </a:schemeClr>
              </a:solidFill>
              <a:latin typeface="Arial" charset="0"/>
              <a:cs typeface="Arial" charset="0"/>
            </a:endParaRPr>
          </a:p>
        </p:txBody>
      </p:sp>
      <p:sp>
        <p:nvSpPr>
          <p:cNvPr id="19" name="TextovéPole 18">
            <a:extLst>
              <a:ext uri="{FF2B5EF4-FFF2-40B4-BE49-F238E27FC236}">
                <a16:creationId xmlns:a16="http://schemas.microsoft.com/office/drawing/2014/main" xmlns="" id="{49675E3D-9128-45AE-9764-6D9FD8331965}"/>
              </a:ext>
            </a:extLst>
          </p:cNvPr>
          <p:cNvSpPr txBox="1"/>
          <p:nvPr/>
        </p:nvSpPr>
        <p:spPr>
          <a:xfrm>
            <a:off x="10401338" y="450031"/>
            <a:ext cx="1437263" cy="276999"/>
          </a:xfrm>
          <a:prstGeom prst="rect">
            <a:avLst/>
          </a:prstGeom>
          <a:noFill/>
        </p:spPr>
        <p:txBody>
          <a:bodyPr wrap="square" rtlCol="0">
            <a:spAutoFit/>
          </a:bodyPr>
          <a:lstStyle/>
          <a:p>
            <a:pPr algn="ctr" fontAlgn="base">
              <a:spcBef>
                <a:spcPct val="0"/>
              </a:spcBef>
              <a:spcAft>
                <a:spcPct val="0"/>
              </a:spcAft>
            </a:pPr>
            <a:r>
              <a:rPr lang="cs-CZ" sz="1200" b="1" dirty="0">
                <a:solidFill>
                  <a:schemeClr val="accent4"/>
                </a:solidFill>
                <a:latin typeface="Arial" charset="0"/>
                <a:cs typeface="Arial" charset="0"/>
              </a:rPr>
              <a:t>neutrálové</a:t>
            </a:r>
            <a:endParaRPr lang="en-GB" sz="1200" b="1" dirty="0">
              <a:solidFill>
                <a:schemeClr val="accent4"/>
              </a:solidFill>
              <a:latin typeface="Arial" charset="0"/>
              <a:cs typeface="Arial" charset="0"/>
            </a:endParaRPr>
          </a:p>
        </p:txBody>
      </p:sp>
      <p:sp>
        <p:nvSpPr>
          <p:cNvPr id="6" name="Řečová bublina: obdélníkový bublinový popisek 5">
            <a:extLst>
              <a:ext uri="{FF2B5EF4-FFF2-40B4-BE49-F238E27FC236}">
                <a16:creationId xmlns:a16="http://schemas.microsoft.com/office/drawing/2014/main" xmlns="" id="{9744D65D-CFBE-490F-BDAE-CADE1A0CD312}"/>
              </a:ext>
            </a:extLst>
          </p:cNvPr>
          <p:cNvSpPr/>
          <p:nvPr/>
        </p:nvSpPr>
        <p:spPr>
          <a:xfrm>
            <a:off x="1840462" y="5902652"/>
            <a:ext cx="5931938" cy="721668"/>
          </a:xfrm>
          <a:prstGeom prst="wedgeRectCallout">
            <a:avLst>
              <a:gd name="adj1" fmla="val -57704"/>
              <a:gd name="adj2" fmla="val -52271"/>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1600" dirty="0">
                <a:solidFill>
                  <a:schemeClr val="tx1"/>
                </a:solidFill>
              </a:rPr>
              <a:t>Exekutor, který by byl nezávislý na věřitelích a vykonával by svoje úkoly férově a s respektem k právu věřitelů i dlužníků.</a:t>
            </a:r>
          </a:p>
        </p:txBody>
      </p:sp>
      <p:sp>
        <p:nvSpPr>
          <p:cNvPr id="8" name="Ovál 7">
            <a:extLst>
              <a:ext uri="{FF2B5EF4-FFF2-40B4-BE49-F238E27FC236}">
                <a16:creationId xmlns:a16="http://schemas.microsoft.com/office/drawing/2014/main" xmlns="" id="{D2CD7F40-E520-4EDD-91BE-E3D2169F20F9}"/>
              </a:ext>
            </a:extLst>
          </p:cNvPr>
          <p:cNvSpPr/>
          <p:nvPr/>
        </p:nvSpPr>
        <p:spPr>
          <a:xfrm>
            <a:off x="8759417" y="5442856"/>
            <a:ext cx="406511" cy="366577"/>
          </a:xfrm>
          <a:prstGeom prst="ellipse">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4" name="Ovál 23">
            <a:extLst>
              <a:ext uri="{FF2B5EF4-FFF2-40B4-BE49-F238E27FC236}">
                <a16:creationId xmlns:a16="http://schemas.microsoft.com/office/drawing/2014/main" xmlns="" id="{371F9A77-8F95-451C-8C7C-302602E47E8B}"/>
              </a:ext>
            </a:extLst>
          </p:cNvPr>
          <p:cNvSpPr/>
          <p:nvPr/>
        </p:nvSpPr>
        <p:spPr>
          <a:xfrm>
            <a:off x="8760002" y="4619076"/>
            <a:ext cx="406511" cy="366577"/>
          </a:xfrm>
          <a:prstGeom prst="ellipse">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7" name="Šipka: ve tvaru U 36">
            <a:extLst>
              <a:ext uri="{FF2B5EF4-FFF2-40B4-BE49-F238E27FC236}">
                <a16:creationId xmlns:a16="http://schemas.microsoft.com/office/drawing/2014/main" xmlns="" id="{5C162D5F-26D7-42C7-9D71-CB2807AEA4BE}"/>
              </a:ext>
            </a:extLst>
          </p:cNvPr>
          <p:cNvSpPr/>
          <p:nvPr/>
        </p:nvSpPr>
        <p:spPr>
          <a:xfrm rot="5400000">
            <a:off x="8918782" y="5060310"/>
            <a:ext cx="1089626" cy="356746"/>
          </a:xfrm>
          <a:prstGeom prst="uturnArrow">
            <a:avLst>
              <a:gd name="adj1" fmla="val 20118"/>
              <a:gd name="adj2" fmla="val 25000"/>
              <a:gd name="adj3" fmla="val 25000"/>
              <a:gd name="adj4" fmla="val 43750"/>
              <a:gd name="adj5" fmla="val 75000"/>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solidFill>
                <a:schemeClr val="tx1"/>
              </a:solidFill>
            </a:endParaRPr>
          </a:p>
        </p:txBody>
      </p:sp>
      <p:sp>
        <p:nvSpPr>
          <p:cNvPr id="38" name="TextovéPole 37">
            <a:extLst>
              <a:ext uri="{FF2B5EF4-FFF2-40B4-BE49-F238E27FC236}">
                <a16:creationId xmlns:a16="http://schemas.microsoft.com/office/drawing/2014/main" xmlns="" id="{B5EC372D-A05A-4EB7-9384-E2485765BC4E}"/>
              </a:ext>
            </a:extLst>
          </p:cNvPr>
          <p:cNvSpPr txBox="1"/>
          <p:nvPr/>
        </p:nvSpPr>
        <p:spPr>
          <a:xfrm>
            <a:off x="9702308" y="4915517"/>
            <a:ext cx="766355" cy="646331"/>
          </a:xfrm>
          <a:prstGeom prst="rect">
            <a:avLst/>
          </a:prstGeom>
          <a:noFill/>
        </p:spPr>
        <p:txBody>
          <a:bodyPr wrap="square" rtlCol="0">
            <a:spAutoFit/>
          </a:bodyPr>
          <a:lstStyle/>
          <a:p>
            <a:r>
              <a:rPr lang="cs-CZ" b="1" dirty="0">
                <a:solidFill>
                  <a:schemeClr val="accent2">
                    <a:lumMod val="75000"/>
                  </a:schemeClr>
                </a:solidFill>
              </a:rPr>
              <a:t>+88 bodů</a:t>
            </a:r>
          </a:p>
        </p:txBody>
      </p:sp>
      <p:sp>
        <p:nvSpPr>
          <p:cNvPr id="2" name="Obdélník 1">
            <a:extLst>
              <a:ext uri="{FF2B5EF4-FFF2-40B4-BE49-F238E27FC236}">
                <a16:creationId xmlns:a16="http://schemas.microsoft.com/office/drawing/2014/main" xmlns="" id="{B9A8596E-5065-48DB-AB60-1638A9E474B6}"/>
              </a:ext>
            </a:extLst>
          </p:cNvPr>
          <p:cNvSpPr/>
          <p:nvPr/>
        </p:nvSpPr>
        <p:spPr>
          <a:xfrm>
            <a:off x="9275213" y="128663"/>
            <a:ext cx="2906778" cy="19265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 name="TextovéPole 2">
            <a:extLst>
              <a:ext uri="{FF2B5EF4-FFF2-40B4-BE49-F238E27FC236}">
                <a16:creationId xmlns:a16="http://schemas.microsoft.com/office/drawing/2014/main" xmlns="" id="{1A4E8ED9-00B7-4904-8D07-B1605AE8C5DB}"/>
              </a:ext>
            </a:extLst>
          </p:cNvPr>
          <p:cNvSpPr txBox="1"/>
          <p:nvPr/>
        </p:nvSpPr>
        <p:spPr>
          <a:xfrm>
            <a:off x="9265203" y="175466"/>
            <a:ext cx="2212079" cy="307777"/>
          </a:xfrm>
          <a:prstGeom prst="rect">
            <a:avLst/>
          </a:prstGeom>
          <a:noFill/>
        </p:spPr>
        <p:txBody>
          <a:bodyPr wrap="square" rtlCol="0">
            <a:spAutoFit/>
          </a:bodyPr>
          <a:lstStyle/>
          <a:p>
            <a:r>
              <a:rPr lang="cs-CZ" sz="1400" b="1" dirty="0"/>
              <a:t>Metodologická poznámka:</a:t>
            </a:r>
          </a:p>
        </p:txBody>
      </p:sp>
    </p:spTree>
    <p:extLst>
      <p:ext uri="{BB962C8B-B14F-4D97-AF65-F5344CB8AC3E}">
        <p14:creationId xmlns:p14="http://schemas.microsoft.com/office/powerpoint/2010/main" val="254963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500" fill="hold"/>
                                        <p:tgtEl>
                                          <p:spTgt spid="37"/>
                                        </p:tgtEl>
                                        <p:attrNameLst>
                                          <p:attrName>ppt_x</p:attrName>
                                        </p:attrNameLst>
                                      </p:cBhvr>
                                      <p:tavLst>
                                        <p:tav tm="0">
                                          <p:val>
                                            <p:strVal val="#ppt_x"/>
                                          </p:val>
                                        </p:tav>
                                        <p:tav tm="100000">
                                          <p:val>
                                            <p:strVal val="#ppt_x"/>
                                          </p:val>
                                        </p:tav>
                                      </p:tavLst>
                                    </p:anim>
                                    <p:anim calcmode="lin" valueType="num">
                                      <p:cBhvr additive="base">
                                        <p:cTn id="13" dur="500" fill="hold"/>
                                        <p:tgtEl>
                                          <p:spTgt spid="3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500" fill="hold"/>
                                        <p:tgtEl>
                                          <p:spTgt spid="38"/>
                                        </p:tgtEl>
                                        <p:attrNameLst>
                                          <p:attrName>ppt_x</p:attrName>
                                        </p:attrNameLst>
                                      </p:cBhvr>
                                      <p:tavLst>
                                        <p:tav tm="0">
                                          <p:val>
                                            <p:strVal val="#ppt_x"/>
                                          </p:val>
                                        </p:tav>
                                        <p:tav tm="100000">
                                          <p:val>
                                            <p:strVal val="#ppt_x"/>
                                          </p:val>
                                        </p:tav>
                                      </p:tavLst>
                                    </p:anim>
                                    <p:anim calcmode="lin" valueType="num">
                                      <p:cBhvr additive="base">
                                        <p:cTn id="17" dur="500" fill="hold"/>
                                        <p:tgtEl>
                                          <p:spTgt spid="3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24" grpId="0" animBg="1"/>
      <p:bldP spid="37" grpId="0" animBg="1"/>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ástupný symbol pro číslo snímku 3"/>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6262B2E-B0CB-4DBB-8C61-F612C05A0A37}" type="slidenum">
              <a:rPr kumimoji="0" lang="cs-CZ" sz="1400" b="0" i="0" u="none" strike="noStrike" kern="1200" cap="none" spc="0" normalizeH="0" baseline="0" noProof="0" smtClean="0">
                <a:ln>
                  <a:noFill/>
                </a:ln>
                <a:solidFill>
                  <a:prstClr val="white">
                    <a:lumMod val="65000"/>
                  </a:prstClr>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cs-CZ" sz="14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graphicFrame>
        <p:nvGraphicFramePr>
          <p:cNvPr id="9" name="Graf 8"/>
          <p:cNvGraphicFramePr/>
          <p:nvPr>
            <p:extLst>
              <p:ext uri="{D42A27DB-BD31-4B8C-83A1-F6EECF244321}">
                <p14:modId xmlns:p14="http://schemas.microsoft.com/office/powerpoint/2010/main" val="4253493684"/>
              </p:ext>
            </p:extLst>
          </p:nvPr>
        </p:nvGraphicFramePr>
        <p:xfrm>
          <a:off x="223837" y="4307581"/>
          <a:ext cx="6298883" cy="176571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ovéPole 1">
            <a:extLst>
              <a:ext uri="{FF2B5EF4-FFF2-40B4-BE49-F238E27FC236}">
                <a16:creationId xmlns:a16="http://schemas.microsoft.com/office/drawing/2014/main" xmlns="" id="{01FF7D5E-2E3D-4EBA-9EFD-B0A2072F9FE1}"/>
              </a:ext>
            </a:extLst>
          </p:cNvPr>
          <p:cNvSpPr txBox="1"/>
          <p:nvPr/>
        </p:nvSpPr>
        <p:spPr>
          <a:xfrm>
            <a:off x="1" y="102337"/>
            <a:ext cx="12192000" cy="3477875"/>
          </a:xfrm>
          <a:prstGeom prst="rect">
            <a:avLst/>
          </a:prstGeom>
          <a:solidFill>
            <a:schemeClr val="accent3">
              <a:lumMod val="20000"/>
              <a:lumOff val="80000"/>
            </a:schemeClr>
          </a:solidFill>
        </p:spPr>
        <p:txBody>
          <a:bodyPr wrap="square" rtlCol="0">
            <a:spAutoFit/>
          </a:bodyPr>
          <a:lstStyle/>
          <a:p>
            <a:r>
              <a:rPr lang="cs-CZ" sz="2000" i="1" dirty="0">
                <a:solidFill>
                  <a:schemeClr val="bg1">
                    <a:lumMod val="50000"/>
                  </a:schemeClr>
                </a:solidFill>
              </a:rPr>
              <a:t>„Pan Novák se svojí ženou plánoval založení rodiny, a tak si u nebankovní společnosti půjčil peníze na nové vybavení domácnosti. Po několika měsících řádného splácení však přišel o zaměstnání, půjčku splácet přestal a společnost ho dala k soudu a následně přistoupila k exekučnímu vymáhání.“</a:t>
            </a:r>
          </a:p>
          <a:p>
            <a:endParaRPr lang="cs-CZ" sz="2000" i="1" dirty="0">
              <a:solidFill>
                <a:schemeClr val="bg1">
                  <a:lumMod val="50000"/>
                </a:schemeClr>
              </a:solidFill>
            </a:endParaRPr>
          </a:p>
          <a:p>
            <a:r>
              <a:rPr lang="cs-CZ" sz="2000" b="1" i="1" dirty="0">
                <a:solidFill>
                  <a:schemeClr val="bg1">
                    <a:lumMod val="50000"/>
                  </a:schemeClr>
                </a:solidFill>
              </a:rPr>
              <a:t>Scénář A: </a:t>
            </a:r>
            <a:r>
              <a:rPr lang="cs-CZ" sz="2000" i="1" dirty="0">
                <a:solidFill>
                  <a:schemeClr val="bg1">
                    <a:lumMod val="50000"/>
                  </a:schemeClr>
                </a:solidFill>
              </a:rPr>
              <a:t>„Exekutora vybrala společnost, které pan Novák dlužil. Jednání exekutora bylo od začátku hrubé a motivované snahou zalíbit se společnosti, která ho vedením exekuce pověřila. Tím si chtěl zajistil přísun dalších zakázek. Exekutor vyvíjel psychický nátlak na pana Nováka, neakceptoval možnost splátkového kalendáře, dokonce nabádal pana Nováka, aby si na zaplacení exekuce půjčil.“</a:t>
            </a:r>
          </a:p>
          <a:p>
            <a:endParaRPr lang="cs-CZ" sz="2000" i="1" dirty="0">
              <a:solidFill>
                <a:schemeClr val="bg1">
                  <a:lumMod val="50000"/>
                </a:schemeClr>
              </a:solidFill>
            </a:endParaRPr>
          </a:p>
          <a:p>
            <a:r>
              <a:rPr lang="cs-CZ" sz="2000" b="1" i="1" dirty="0">
                <a:solidFill>
                  <a:schemeClr val="bg1">
                    <a:lumMod val="50000"/>
                  </a:schemeClr>
                </a:solidFill>
              </a:rPr>
              <a:t>Scénář B: </a:t>
            </a:r>
            <a:r>
              <a:rPr lang="cs-CZ" sz="2000" i="1" dirty="0">
                <a:solidFill>
                  <a:schemeClr val="bg1">
                    <a:lumMod val="50000"/>
                  </a:schemeClr>
                </a:solidFill>
              </a:rPr>
              <a:t>„Exekutora vybral stát jako nestrannou osobu. Exekutor s manželi Novákovými jednal tvrdě, ale slušně a respektoval jejich práva.“</a:t>
            </a:r>
          </a:p>
        </p:txBody>
      </p:sp>
      <p:graphicFrame>
        <p:nvGraphicFramePr>
          <p:cNvPr id="13" name="Tabulka 12">
            <a:extLst>
              <a:ext uri="{FF2B5EF4-FFF2-40B4-BE49-F238E27FC236}">
                <a16:creationId xmlns:a16="http://schemas.microsoft.com/office/drawing/2014/main" xmlns="" id="{A0A4E43C-39B2-42D3-9516-424F87B0D307}"/>
              </a:ext>
            </a:extLst>
          </p:cNvPr>
          <p:cNvGraphicFramePr>
            <a:graphicFrameLocks noGrp="1"/>
          </p:cNvGraphicFramePr>
          <p:nvPr>
            <p:extLst>
              <p:ext uri="{D42A27DB-BD31-4B8C-83A1-F6EECF244321}">
                <p14:modId xmlns:p14="http://schemas.microsoft.com/office/powerpoint/2010/main" val="3257348199"/>
              </p:ext>
            </p:extLst>
          </p:nvPr>
        </p:nvGraphicFramePr>
        <p:xfrm>
          <a:off x="6640879" y="3933019"/>
          <a:ext cx="3453860" cy="1946384"/>
        </p:xfrm>
        <a:graphic>
          <a:graphicData uri="http://schemas.openxmlformats.org/drawingml/2006/table">
            <a:tbl>
              <a:tblPr/>
              <a:tblGrid>
                <a:gridCol w="690772">
                  <a:extLst>
                    <a:ext uri="{9D8B030D-6E8A-4147-A177-3AD203B41FA5}">
                      <a16:colId xmlns:a16="http://schemas.microsoft.com/office/drawing/2014/main" xmlns="" val="385805402"/>
                    </a:ext>
                  </a:extLst>
                </a:gridCol>
                <a:gridCol w="690772">
                  <a:extLst>
                    <a:ext uri="{9D8B030D-6E8A-4147-A177-3AD203B41FA5}">
                      <a16:colId xmlns:a16="http://schemas.microsoft.com/office/drawing/2014/main" xmlns="" val="261879816"/>
                    </a:ext>
                  </a:extLst>
                </a:gridCol>
                <a:gridCol w="690772">
                  <a:extLst>
                    <a:ext uri="{9D8B030D-6E8A-4147-A177-3AD203B41FA5}">
                      <a16:colId xmlns:a16="http://schemas.microsoft.com/office/drawing/2014/main" xmlns="" val="3057016095"/>
                    </a:ext>
                  </a:extLst>
                </a:gridCol>
                <a:gridCol w="690772">
                  <a:extLst>
                    <a:ext uri="{9D8B030D-6E8A-4147-A177-3AD203B41FA5}">
                      <a16:colId xmlns:a16="http://schemas.microsoft.com/office/drawing/2014/main" xmlns="" val="1231168057"/>
                    </a:ext>
                  </a:extLst>
                </a:gridCol>
                <a:gridCol w="690772">
                  <a:extLst>
                    <a:ext uri="{9D8B030D-6E8A-4147-A177-3AD203B41FA5}">
                      <a16:colId xmlns:a16="http://schemas.microsoft.com/office/drawing/2014/main" xmlns="" val="2750832822"/>
                    </a:ext>
                  </a:extLst>
                </a:gridCol>
              </a:tblGrid>
              <a:tr h="476980">
                <a:tc>
                  <a:txBody>
                    <a:bodyPr/>
                    <a:lstStyle/>
                    <a:p>
                      <a:pPr algn="ctr" fontAlgn="ctr"/>
                      <a:r>
                        <a:rPr lang="cs-CZ" sz="1100" b="0" i="0" u="none" strike="noStrike" dirty="0">
                          <a:solidFill>
                            <a:schemeClr val="bg1"/>
                          </a:solidFill>
                          <a:effectLst/>
                          <a:latin typeface="Calibri" panose="020F0502020204030204" pitchFamily="34" charset="0"/>
                        </a:rPr>
                        <a:t>Celkem</a:t>
                      </a:r>
                    </a:p>
                  </a:txBody>
                  <a:tcPr marL="0" marR="0" marT="0" marB="0" anchor="ctr">
                    <a:lnL w="12700" cap="flat" cmpd="sng" algn="ctr">
                      <a:solidFill>
                        <a:schemeClr val="accent6"/>
                      </a:solidFill>
                      <a:prstDash val="solid"/>
                      <a:round/>
                      <a:headEnd type="none" w="med" len="med"/>
                      <a:tailEnd type="none" w="med" len="med"/>
                    </a:lnL>
                    <a:lnR>
                      <a:noFill/>
                    </a:lnR>
                    <a:lnT w="12700" cap="flat" cmpd="sng" algn="ctr">
                      <a:solidFill>
                        <a:schemeClr val="accent6"/>
                      </a:solidFill>
                      <a:prstDash val="solid"/>
                      <a:round/>
                      <a:headEnd type="none" w="med" len="med"/>
                      <a:tailEnd type="none" w="med" len="med"/>
                    </a:lnT>
                    <a:lnB>
                      <a:noFill/>
                    </a:lnB>
                    <a:solidFill>
                      <a:schemeClr val="accent6"/>
                    </a:solidFill>
                  </a:tcPr>
                </a:tc>
                <a:tc>
                  <a:txBody>
                    <a:bodyPr/>
                    <a:lstStyle/>
                    <a:p>
                      <a:pPr algn="ctr" fontAlgn="ctr"/>
                      <a:r>
                        <a:rPr lang="cs-CZ" sz="1100" b="0" i="0" u="none" strike="noStrike" dirty="0">
                          <a:solidFill>
                            <a:schemeClr val="bg1"/>
                          </a:solidFill>
                          <a:effectLst/>
                          <a:latin typeface="Calibri" panose="020F0502020204030204" pitchFamily="34" charset="0"/>
                        </a:rPr>
                        <a:t>Exekuce osobně</a:t>
                      </a:r>
                    </a:p>
                  </a:txBody>
                  <a:tcPr marL="0" marR="0" marT="0" marB="0" anchor="ctr">
                    <a:lnL>
                      <a:noFill/>
                    </a:lnL>
                    <a:lnR>
                      <a:noFill/>
                    </a:lnR>
                    <a:lnT w="12700" cap="flat" cmpd="sng" algn="ctr">
                      <a:solidFill>
                        <a:schemeClr val="accent6"/>
                      </a:solidFill>
                      <a:prstDash val="solid"/>
                      <a:round/>
                      <a:headEnd type="none" w="med" len="med"/>
                      <a:tailEnd type="none" w="med" len="med"/>
                    </a:lnT>
                    <a:lnB>
                      <a:noFill/>
                    </a:lnB>
                    <a:solidFill>
                      <a:schemeClr val="accent6"/>
                    </a:solidFill>
                  </a:tcPr>
                </a:tc>
                <a:tc>
                  <a:txBody>
                    <a:bodyPr/>
                    <a:lstStyle/>
                    <a:p>
                      <a:pPr algn="ctr" fontAlgn="ctr"/>
                      <a:r>
                        <a:rPr lang="cs-CZ" sz="1100" b="0" i="0" u="none" strike="noStrike" dirty="0">
                          <a:solidFill>
                            <a:schemeClr val="bg1"/>
                          </a:solidFill>
                          <a:effectLst/>
                          <a:latin typeface="Calibri" panose="020F0502020204030204" pitchFamily="34" charset="0"/>
                        </a:rPr>
                        <a:t>Exekuce </a:t>
                      </a:r>
                      <a:br>
                        <a:rPr lang="cs-CZ" sz="1100" b="0" i="0" u="none" strike="noStrike" dirty="0">
                          <a:solidFill>
                            <a:schemeClr val="bg1"/>
                          </a:solidFill>
                          <a:effectLst/>
                          <a:latin typeface="Calibri" panose="020F0502020204030204" pitchFamily="34" charset="0"/>
                        </a:rPr>
                      </a:br>
                      <a:r>
                        <a:rPr lang="cs-CZ" sz="1100" b="0" i="0" u="none" strike="noStrike" dirty="0">
                          <a:solidFill>
                            <a:schemeClr val="bg1"/>
                          </a:solidFill>
                          <a:effectLst/>
                          <a:latin typeface="Calibri" panose="020F0502020204030204" pitchFamily="34" charset="0"/>
                        </a:rPr>
                        <a:t>v rodině</a:t>
                      </a:r>
                    </a:p>
                  </a:txBody>
                  <a:tcPr marL="0" marR="0" marT="0" marB="0" anchor="ctr">
                    <a:lnL>
                      <a:noFill/>
                    </a:lnL>
                    <a:lnR>
                      <a:noFill/>
                    </a:lnR>
                    <a:lnT w="12700" cap="flat" cmpd="sng" algn="ctr">
                      <a:solidFill>
                        <a:schemeClr val="accent6"/>
                      </a:solidFill>
                      <a:prstDash val="solid"/>
                      <a:round/>
                      <a:headEnd type="none" w="med" len="med"/>
                      <a:tailEnd type="none" w="med" len="med"/>
                    </a:lnT>
                    <a:lnB>
                      <a:noFill/>
                    </a:lnB>
                    <a:solidFill>
                      <a:schemeClr val="accent6"/>
                    </a:solidFill>
                  </a:tcPr>
                </a:tc>
                <a:tc>
                  <a:txBody>
                    <a:bodyPr/>
                    <a:lstStyle/>
                    <a:p>
                      <a:pPr algn="ctr" fontAlgn="ctr"/>
                      <a:r>
                        <a:rPr lang="cs-CZ" sz="1100" b="0" i="0" u="none" strike="noStrike" dirty="0">
                          <a:solidFill>
                            <a:schemeClr val="bg1"/>
                          </a:solidFill>
                          <a:effectLst/>
                          <a:latin typeface="Calibri" panose="020F0502020204030204" pitchFamily="34" charset="0"/>
                        </a:rPr>
                        <a:t>Exekuce v blízkém okolí</a:t>
                      </a:r>
                    </a:p>
                  </a:txBody>
                  <a:tcPr marL="0" marR="0" marT="0" marB="0" anchor="ctr">
                    <a:lnL>
                      <a:noFill/>
                    </a:lnL>
                    <a:lnR>
                      <a:noFill/>
                    </a:lnR>
                    <a:lnT w="12700" cap="flat" cmpd="sng" algn="ctr">
                      <a:solidFill>
                        <a:schemeClr val="accent6"/>
                      </a:solidFill>
                      <a:prstDash val="solid"/>
                      <a:round/>
                      <a:headEnd type="none" w="med" len="med"/>
                      <a:tailEnd type="none" w="med" len="med"/>
                    </a:lnT>
                    <a:lnB>
                      <a:noFill/>
                    </a:lnB>
                    <a:solidFill>
                      <a:schemeClr val="accent6"/>
                    </a:solidFill>
                  </a:tcPr>
                </a:tc>
                <a:tc>
                  <a:txBody>
                    <a:bodyPr/>
                    <a:lstStyle/>
                    <a:p>
                      <a:pPr algn="ctr" fontAlgn="ctr"/>
                      <a:r>
                        <a:rPr lang="cs-CZ" sz="1100" b="0" i="0" u="none" strike="noStrike" dirty="0">
                          <a:solidFill>
                            <a:schemeClr val="bg1"/>
                          </a:solidFill>
                          <a:effectLst/>
                          <a:latin typeface="Calibri" panose="020F0502020204030204" pitchFamily="34" charset="0"/>
                        </a:rPr>
                        <a:t>Žádná exekuce</a:t>
                      </a:r>
                    </a:p>
                  </a:txBody>
                  <a:tcPr marL="0" marR="0" marT="0" marB="0" anchor="ctr">
                    <a:lnL>
                      <a:noFill/>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a:noFill/>
                    </a:lnB>
                    <a:solidFill>
                      <a:schemeClr val="accent6"/>
                    </a:solidFill>
                  </a:tcPr>
                </a:tc>
                <a:extLst>
                  <a:ext uri="{0D108BD9-81ED-4DB2-BD59-A6C34878D82A}">
                    <a16:rowId xmlns:a16="http://schemas.microsoft.com/office/drawing/2014/main" xmlns="" val="1065081774"/>
                  </a:ext>
                </a:extLst>
              </a:tr>
              <a:tr h="246438">
                <a:tc>
                  <a:txBody>
                    <a:bodyPr/>
                    <a:lstStyle/>
                    <a:p>
                      <a:pPr algn="ctr" fontAlgn="ctr"/>
                      <a:r>
                        <a:rPr lang="cs-CZ" sz="1100" b="0" i="1" u="none" strike="noStrike" dirty="0">
                          <a:solidFill>
                            <a:schemeClr val="bg1"/>
                          </a:solidFill>
                          <a:effectLst/>
                          <a:latin typeface="Calibri" panose="020F0502020204030204" pitchFamily="34" charset="0"/>
                        </a:rPr>
                        <a:t>(N=1527)</a:t>
                      </a:r>
                    </a:p>
                  </a:txBody>
                  <a:tcPr marL="0" marR="0" marT="0" marB="0" anchor="ctr">
                    <a:lnL w="12700" cap="flat" cmpd="sng" algn="ctr">
                      <a:solidFill>
                        <a:schemeClr val="accent6"/>
                      </a:solidFill>
                      <a:prstDash val="solid"/>
                      <a:round/>
                      <a:headEnd type="none" w="med" len="med"/>
                      <a:tailEnd type="none" w="med" len="med"/>
                    </a:lnL>
                    <a:lnR>
                      <a:noFill/>
                    </a:lnR>
                    <a:lnT w="12700" cap="flat" cmpd="sng" algn="ctr">
                      <a:noFill/>
                      <a:prstDash val="solid"/>
                      <a:round/>
                      <a:headEnd type="none" w="med" len="med"/>
                      <a:tailEnd type="none" w="med" len="med"/>
                    </a:lnT>
                    <a:lnB>
                      <a:noFill/>
                    </a:lnB>
                    <a:solidFill>
                      <a:schemeClr val="accent6"/>
                    </a:solidFill>
                  </a:tcPr>
                </a:tc>
                <a:tc>
                  <a:txBody>
                    <a:bodyPr/>
                    <a:lstStyle/>
                    <a:p>
                      <a:pPr algn="ctr" fontAlgn="ctr"/>
                      <a:r>
                        <a:rPr lang="cs-CZ" sz="1100" b="0" i="1" u="none" strike="noStrike" dirty="0">
                          <a:solidFill>
                            <a:schemeClr val="bg1"/>
                          </a:solidFill>
                          <a:effectLst/>
                          <a:latin typeface="Calibri" panose="020F0502020204030204" pitchFamily="34" charset="0"/>
                        </a:rPr>
                        <a:t>(N=193)</a:t>
                      </a:r>
                    </a:p>
                  </a:txBody>
                  <a:tcPr marL="0" marR="0" marT="0" marB="0" anchor="ctr">
                    <a:lnL>
                      <a:noFill/>
                    </a:lnL>
                    <a:lnR>
                      <a:noFill/>
                    </a:lnR>
                    <a:lnT w="12700" cap="flat" cmpd="sng" algn="ctr">
                      <a:noFill/>
                      <a:prstDash val="solid"/>
                      <a:round/>
                      <a:headEnd type="none" w="med" len="med"/>
                      <a:tailEnd type="none" w="med" len="med"/>
                    </a:lnT>
                    <a:lnB>
                      <a:noFill/>
                    </a:lnB>
                    <a:solidFill>
                      <a:schemeClr val="accent6"/>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cs-CZ" sz="1100" b="0" i="1" u="none" strike="noStrike" dirty="0">
                          <a:solidFill>
                            <a:schemeClr val="bg1"/>
                          </a:solidFill>
                          <a:effectLst/>
                          <a:latin typeface="Calibri" panose="020F0502020204030204" pitchFamily="34" charset="0"/>
                        </a:rPr>
                        <a:t>(N=147)</a:t>
                      </a:r>
                    </a:p>
                  </a:txBody>
                  <a:tcPr marL="0" marR="0" marT="0" marB="0" anchor="ctr">
                    <a:lnL>
                      <a:noFill/>
                    </a:lnL>
                    <a:lnR>
                      <a:noFill/>
                    </a:lnR>
                    <a:lnT w="12700" cap="flat" cmpd="sng" algn="ctr">
                      <a:noFill/>
                      <a:prstDash val="solid"/>
                      <a:round/>
                      <a:headEnd type="none" w="med" len="med"/>
                      <a:tailEnd type="none" w="med" len="med"/>
                    </a:lnT>
                    <a:lnB>
                      <a:noFill/>
                    </a:lnB>
                    <a:solidFill>
                      <a:schemeClr val="accent6"/>
                    </a:solidFill>
                  </a:tcPr>
                </a:tc>
                <a:tc>
                  <a:txBody>
                    <a:bodyPr/>
                    <a:lstStyle/>
                    <a:p>
                      <a:pPr algn="ctr" fontAlgn="ctr"/>
                      <a:r>
                        <a:rPr lang="cs-CZ" sz="1100" b="0" i="1" u="none" strike="noStrike" dirty="0">
                          <a:solidFill>
                            <a:schemeClr val="bg1"/>
                          </a:solidFill>
                          <a:effectLst/>
                          <a:latin typeface="Calibri" panose="020F0502020204030204" pitchFamily="34" charset="0"/>
                        </a:rPr>
                        <a:t>(N=169)</a:t>
                      </a:r>
                    </a:p>
                  </a:txBody>
                  <a:tcPr marL="0" marR="0" marT="0" marB="0" anchor="ctr">
                    <a:lnL>
                      <a:noFill/>
                    </a:lnL>
                    <a:lnR>
                      <a:noFill/>
                    </a:lnR>
                    <a:lnT w="12700" cap="flat" cmpd="sng" algn="ctr">
                      <a:noFill/>
                      <a:prstDash val="solid"/>
                      <a:round/>
                      <a:headEnd type="none" w="med" len="med"/>
                      <a:tailEnd type="none" w="med" len="med"/>
                    </a:lnT>
                    <a:lnB>
                      <a:noFill/>
                    </a:lnB>
                    <a:solidFill>
                      <a:schemeClr val="accent6"/>
                    </a:solidFill>
                  </a:tcPr>
                </a:tc>
                <a:tc>
                  <a:txBody>
                    <a:bodyPr/>
                    <a:lstStyle/>
                    <a:p>
                      <a:pPr algn="ctr" fontAlgn="ctr"/>
                      <a:r>
                        <a:rPr lang="cs-CZ" sz="1100" b="0" i="1" u="none" strike="noStrike" dirty="0">
                          <a:solidFill>
                            <a:schemeClr val="bg1"/>
                          </a:solidFill>
                          <a:effectLst/>
                          <a:latin typeface="Calibri" panose="020F0502020204030204" pitchFamily="34" charset="0"/>
                        </a:rPr>
                        <a:t>(N=1010)</a:t>
                      </a:r>
                    </a:p>
                  </a:txBody>
                  <a:tcPr marL="0" marR="0" marT="0" marB="0" anchor="ctr">
                    <a:lnL>
                      <a:noFill/>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a:noFill/>
                    </a:lnB>
                    <a:solidFill>
                      <a:schemeClr val="accent6"/>
                    </a:solidFill>
                  </a:tcPr>
                </a:tc>
                <a:extLst>
                  <a:ext uri="{0D108BD9-81ED-4DB2-BD59-A6C34878D82A}">
                    <a16:rowId xmlns:a16="http://schemas.microsoft.com/office/drawing/2014/main" xmlns="" val="996130238"/>
                  </a:ext>
                </a:extLst>
              </a:tr>
              <a:tr h="591915">
                <a:tc>
                  <a:txBody>
                    <a:bodyPr/>
                    <a:lstStyle/>
                    <a:p>
                      <a:pPr algn="ctr" fontAlgn="ctr"/>
                      <a:r>
                        <a:rPr lang="cs-CZ" sz="1200" b="1" i="0" u="none" strike="noStrike" dirty="0">
                          <a:solidFill>
                            <a:srgbClr val="000000"/>
                          </a:solidFill>
                          <a:effectLst/>
                          <a:latin typeface="Calibri" panose="020F0502020204030204" pitchFamily="34" charset="0"/>
                        </a:rPr>
                        <a:t>90%</a:t>
                      </a:r>
                    </a:p>
                  </a:txBody>
                  <a:tcPr marL="0" marR="0" marT="0" marB="0" anchor="ctr">
                    <a:lnL w="12700" cap="flat" cmpd="sng" algn="ctr">
                      <a:solidFill>
                        <a:schemeClr val="accent6"/>
                      </a:solidFill>
                      <a:prstDash val="solid"/>
                      <a:round/>
                      <a:headEnd type="none" w="med" len="med"/>
                      <a:tailEnd type="none" w="med" len="med"/>
                    </a:lnL>
                    <a:lnR>
                      <a:noFill/>
                    </a:lnR>
                    <a:lnT>
                      <a:noFill/>
                    </a:lnT>
                    <a:lnB w="12700" cap="flat" cmpd="sng" algn="ctr">
                      <a:solidFill>
                        <a:schemeClr val="accent6"/>
                      </a:solidFill>
                      <a:prstDash val="solid"/>
                      <a:round/>
                      <a:headEnd type="none" w="med" len="med"/>
                      <a:tailEnd type="none" w="med" len="med"/>
                    </a:lnB>
                    <a:solidFill>
                      <a:schemeClr val="accent6">
                        <a:lumMod val="20000"/>
                        <a:lumOff val="80000"/>
                      </a:schemeClr>
                    </a:solidFill>
                  </a:tcPr>
                </a:tc>
                <a:tc>
                  <a:txBody>
                    <a:bodyPr/>
                    <a:lstStyle/>
                    <a:p>
                      <a:pPr algn="ctr" fontAlgn="ctr"/>
                      <a:r>
                        <a:rPr lang="cs-CZ" sz="1200" b="0" i="0" u="none" strike="noStrike">
                          <a:solidFill>
                            <a:srgbClr val="000000"/>
                          </a:solidFill>
                          <a:effectLst/>
                          <a:latin typeface="Calibri" panose="020F0502020204030204" pitchFamily="34" charset="0"/>
                        </a:rPr>
                        <a:t>95%</a:t>
                      </a:r>
                    </a:p>
                  </a:txBody>
                  <a:tcPr marL="0" marR="0" marT="0" marB="0" anchor="ctr">
                    <a:lnL>
                      <a:noFill/>
                    </a:lnL>
                    <a:lnR>
                      <a:noFill/>
                    </a:lnR>
                    <a:lnT>
                      <a:noFill/>
                    </a:lnT>
                    <a:lnB w="12700" cap="flat" cmpd="sng" algn="ctr">
                      <a:solidFill>
                        <a:schemeClr val="accent6"/>
                      </a:solidFill>
                      <a:prstDash val="solid"/>
                      <a:round/>
                      <a:headEnd type="none" w="med" len="med"/>
                      <a:tailEnd type="none" w="med" len="med"/>
                    </a:lnB>
                  </a:tcPr>
                </a:tc>
                <a:tc>
                  <a:txBody>
                    <a:bodyPr/>
                    <a:lstStyle/>
                    <a:p>
                      <a:pPr algn="ctr" fontAlgn="ctr"/>
                      <a:r>
                        <a:rPr lang="cs-CZ" sz="1200" b="0" i="0" u="none" strike="noStrike">
                          <a:solidFill>
                            <a:srgbClr val="000000"/>
                          </a:solidFill>
                          <a:effectLst/>
                          <a:latin typeface="Calibri" panose="020F0502020204030204" pitchFamily="34" charset="0"/>
                        </a:rPr>
                        <a:t>89%</a:t>
                      </a:r>
                    </a:p>
                  </a:txBody>
                  <a:tcPr marL="0" marR="0" marT="0" marB="0" anchor="ctr">
                    <a:lnL>
                      <a:noFill/>
                    </a:lnL>
                    <a:lnR>
                      <a:noFill/>
                    </a:lnR>
                    <a:lnT>
                      <a:noFill/>
                    </a:lnT>
                    <a:lnB w="12700" cap="flat" cmpd="sng" algn="ctr">
                      <a:solidFill>
                        <a:schemeClr val="accent6"/>
                      </a:solidFill>
                      <a:prstDash val="solid"/>
                      <a:round/>
                      <a:headEnd type="none" w="med" len="med"/>
                      <a:tailEnd type="none" w="med" len="med"/>
                    </a:lnB>
                  </a:tcPr>
                </a:tc>
                <a:tc>
                  <a:txBody>
                    <a:bodyPr/>
                    <a:lstStyle/>
                    <a:p>
                      <a:pPr algn="ctr" fontAlgn="ctr"/>
                      <a:r>
                        <a:rPr lang="cs-CZ" sz="1200" b="1" i="0" u="none" strike="noStrike" kern="1200" dirty="0">
                          <a:solidFill>
                            <a:srgbClr val="FF0000"/>
                          </a:solidFill>
                          <a:effectLst/>
                          <a:latin typeface="Calibri" panose="020F0502020204030204" pitchFamily="34" charset="0"/>
                          <a:ea typeface="+mn-ea"/>
                          <a:cs typeface="+mn-cs"/>
                        </a:rPr>
                        <a:t>84%</a:t>
                      </a:r>
                    </a:p>
                  </a:txBody>
                  <a:tcPr marL="0" marR="0" marT="0" marB="0" anchor="ctr">
                    <a:lnL>
                      <a:noFill/>
                    </a:lnL>
                    <a:lnR>
                      <a:noFill/>
                    </a:lnR>
                    <a:lnT>
                      <a:noFill/>
                    </a:lnT>
                    <a:lnB w="12700" cap="flat" cmpd="sng" algn="ctr">
                      <a:solidFill>
                        <a:schemeClr val="accent6"/>
                      </a:solidFill>
                      <a:prstDash val="solid"/>
                      <a:round/>
                      <a:headEnd type="none" w="med" len="med"/>
                      <a:tailEnd type="none" w="med" len="med"/>
                    </a:lnB>
                    <a:solidFill>
                      <a:schemeClr val="accent5">
                        <a:lumMod val="20000"/>
                        <a:lumOff val="80000"/>
                      </a:schemeClr>
                    </a:solidFill>
                  </a:tcPr>
                </a:tc>
                <a:tc>
                  <a:txBody>
                    <a:bodyPr/>
                    <a:lstStyle/>
                    <a:p>
                      <a:pPr algn="ctr" fontAlgn="ctr"/>
                      <a:r>
                        <a:rPr lang="cs-CZ" sz="1200" b="0" i="0" u="none" strike="noStrike" dirty="0">
                          <a:solidFill>
                            <a:srgbClr val="000000"/>
                          </a:solidFill>
                          <a:effectLst/>
                          <a:latin typeface="Calibri" panose="020F0502020204030204" pitchFamily="34" charset="0"/>
                        </a:rPr>
                        <a:t>90%</a:t>
                      </a:r>
                    </a:p>
                  </a:txBody>
                  <a:tcPr marL="0" marR="0" marT="0" marB="0" anchor="ctr">
                    <a:lnL>
                      <a:noFill/>
                    </a:lnL>
                    <a:lnR w="12700" cap="flat" cmpd="sng" algn="ctr">
                      <a:solidFill>
                        <a:schemeClr val="accent6"/>
                      </a:solidFill>
                      <a:prstDash val="solid"/>
                      <a:round/>
                      <a:headEnd type="none" w="med" len="med"/>
                      <a:tailEnd type="none" w="med" len="med"/>
                    </a:lnR>
                    <a:lnT>
                      <a:noFill/>
                    </a:lnT>
                    <a:lnB w="12700"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xmlns="" val="1455026596"/>
                  </a:ext>
                </a:extLst>
              </a:tr>
              <a:tr h="605111">
                <a:tc>
                  <a:txBody>
                    <a:bodyPr/>
                    <a:lstStyle/>
                    <a:p>
                      <a:pPr algn="ctr" fontAlgn="ctr"/>
                      <a:r>
                        <a:rPr lang="cs-CZ" sz="1200" b="1" i="0" u="none" strike="noStrike" dirty="0">
                          <a:solidFill>
                            <a:srgbClr val="000000"/>
                          </a:solidFill>
                          <a:effectLst/>
                          <a:latin typeface="Calibri" panose="020F0502020204030204" pitchFamily="34" charset="0"/>
                        </a:rPr>
                        <a:t>98%</a:t>
                      </a:r>
                    </a:p>
                  </a:txBody>
                  <a:tcPr marL="0" marR="0" marT="0" marB="0" anchor="ctr">
                    <a:lnL w="12700" cap="flat" cmpd="sng" algn="ctr">
                      <a:solidFill>
                        <a:schemeClr val="accent6"/>
                      </a:solidFill>
                      <a:prstDash val="solid"/>
                      <a:round/>
                      <a:headEnd type="none" w="med" len="med"/>
                      <a:tailEnd type="none" w="med" len="med"/>
                    </a:lnL>
                    <a:lnR>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solidFill>
                      <a:schemeClr val="accent6">
                        <a:lumMod val="20000"/>
                        <a:lumOff val="80000"/>
                      </a:schemeClr>
                    </a:solidFill>
                  </a:tcPr>
                </a:tc>
                <a:tc>
                  <a:txBody>
                    <a:bodyPr/>
                    <a:lstStyle/>
                    <a:p>
                      <a:pPr algn="ctr" fontAlgn="ctr"/>
                      <a:r>
                        <a:rPr lang="cs-CZ" sz="1200" b="0" i="0" u="none" strike="noStrike">
                          <a:solidFill>
                            <a:srgbClr val="000000"/>
                          </a:solidFill>
                          <a:effectLst/>
                          <a:latin typeface="Calibri" panose="020F0502020204030204" pitchFamily="34" charset="0"/>
                        </a:rPr>
                        <a:t>99%</a:t>
                      </a:r>
                    </a:p>
                  </a:txBody>
                  <a:tcPr marL="0" marR="0" marT="0" marB="0" anchor="ctr">
                    <a:lnL>
                      <a:noFill/>
                    </a:lnL>
                    <a:lnR>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cs-CZ" sz="1200" b="0" i="0" u="none" strike="noStrike" dirty="0">
                          <a:solidFill>
                            <a:srgbClr val="000000"/>
                          </a:solidFill>
                          <a:effectLst/>
                          <a:latin typeface="Calibri" panose="020F0502020204030204" pitchFamily="34" charset="0"/>
                        </a:rPr>
                        <a:t>99%</a:t>
                      </a:r>
                    </a:p>
                  </a:txBody>
                  <a:tcPr marL="0" marR="0" marT="0" marB="0" anchor="ctr">
                    <a:lnL>
                      <a:noFill/>
                    </a:lnL>
                    <a:lnR>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cs-CZ" sz="1200" b="0" i="0" u="none" strike="noStrike">
                          <a:solidFill>
                            <a:srgbClr val="000000"/>
                          </a:solidFill>
                          <a:effectLst/>
                          <a:latin typeface="Calibri" panose="020F0502020204030204" pitchFamily="34" charset="0"/>
                        </a:rPr>
                        <a:t>99%</a:t>
                      </a:r>
                    </a:p>
                  </a:txBody>
                  <a:tcPr marL="0" marR="0" marT="0" marB="0" anchor="ctr">
                    <a:lnL>
                      <a:noFill/>
                    </a:lnL>
                    <a:lnR>
                      <a:noFill/>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tc>
                  <a:txBody>
                    <a:bodyPr/>
                    <a:lstStyle/>
                    <a:p>
                      <a:pPr algn="ctr" fontAlgn="ctr"/>
                      <a:r>
                        <a:rPr lang="cs-CZ" sz="1200" b="0" i="0" u="none" strike="noStrike" dirty="0">
                          <a:solidFill>
                            <a:srgbClr val="000000"/>
                          </a:solidFill>
                          <a:effectLst/>
                          <a:latin typeface="Calibri" panose="020F0502020204030204" pitchFamily="34" charset="0"/>
                        </a:rPr>
                        <a:t>98%</a:t>
                      </a:r>
                    </a:p>
                  </a:txBody>
                  <a:tcPr marL="0" marR="0" marT="0" marB="0" anchor="ctr">
                    <a:lnL>
                      <a:noFill/>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xmlns="" val="2611588236"/>
                  </a:ext>
                </a:extLst>
              </a:tr>
            </a:tbl>
          </a:graphicData>
        </a:graphic>
      </p:graphicFrame>
      <p:sp>
        <p:nvSpPr>
          <p:cNvPr id="12" name="TextovéPole 11">
            <a:extLst>
              <a:ext uri="{FF2B5EF4-FFF2-40B4-BE49-F238E27FC236}">
                <a16:creationId xmlns:a16="http://schemas.microsoft.com/office/drawing/2014/main" xmlns="" id="{476DC30D-7241-482E-AD06-25B4C5FE4895}"/>
              </a:ext>
            </a:extLst>
          </p:cNvPr>
          <p:cNvSpPr txBox="1"/>
          <p:nvPr/>
        </p:nvSpPr>
        <p:spPr>
          <a:xfrm>
            <a:off x="6979392" y="3580212"/>
            <a:ext cx="2775785" cy="338554"/>
          </a:xfrm>
          <a:prstGeom prst="rect">
            <a:avLst/>
          </a:prstGeom>
          <a:noFill/>
        </p:spPr>
        <p:txBody>
          <a:bodyPr wrap="square" rtlCol="0">
            <a:spAutoFit/>
          </a:bodyPr>
          <a:lstStyle/>
          <a:p>
            <a:pPr algn="ctr"/>
            <a:r>
              <a:rPr lang="cs-CZ" sz="1600" b="1" dirty="0"/>
              <a:t>T2B = rozhodně + spíše ano</a:t>
            </a:r>
          </a:p>
        </p:txBody>
      </p:sp>
      <p:sp>
        <p:nvSpPr>
          <p:cNvPr id="8" name="Obdélník 7">
            <a:extLst>
              <a:ext uri="{FF2B5EF4-FFF2-40B4-BE49-F238E27FC236}">
                <a16:creationId xmlns:a16="http://schemas.microsoft.com/office/drawing/2014/main" xmlns="" id="{1FEA2B49-877E-4A5F-9940-0221F007D144}"/>
              </a:ext>
            </a:extLst>
          </p:cNvPr>
          <p:cNvSpPr/>
          <p:nvPr/>
        </p:nvSpPr>
        <p:spPr>
          <a:xfrm>
            <a:off x="6620507" y="4673600"/>
            <a:ext cx="717770" cy="12058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4" name="Zástupný symbol pro obsah 7">
            <a:extLst>
              <a:ext uri="{FF2B5EF4-FFF2-40B4-BE49-F238E27FC236}">
                <a16:creationId xmlns:a16="http://schemas.microsoft.com/office/drawing/2014/main" xmlns="" id="{64D48601-8098-479B-A054-48FBB8B7FC88}"/>
              </a:ext>
            </a:extLst>
          </p:cNvPr>
          <p:cNvSpPr txBox="1">
            <a:spLocks/>
          </p:cNvSpPr>
          <p:nvPr/>
        </p:nvSpPr>
        <p:spPr>
          <a:xfrm>
            <a:off x="179496" y="3842133"/>
            <a:ext cx="6402304" cy="437561"/>
          </a:xfrm>
          <a:prstGeom prst="rect">
            <a:avLst/>
          </a:prstGeom>
          <a:noFill/>
        </p:spPr>
        <p:txBody>
          <a:bodyPr wrap="square" lIns="900000" tIns="0" rIns="0" bIns="0"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a:spcBef>
                <a:spcPct val="0"/>
              </a:spcBef>
              <a:buFont typeface="Arial" panose="020B0604020202020204" pitchFamily="34" charset="0"/>
              <a:buNone/>
            </a:pPr>
            <a:r>
              <a:rPr lang="cs-CZ" sz="2000" b="1" dirty="0">
                <a:latin typeface="+mj-lt"/>
                <a:ea typeface="+mj-ea"/>
                <a:cs typeface="+mj-cs"/>
              </a:rPr>
              <a:t>Má pan Novák morální povinnost splatit své dluhy?</a:t>
            </a:r>
          </a:p>
        </p:txBody>
      </p:sp>
    </p:spTree>
    <p:extLst>
      <p:ext uri="{BB962C8B-B14F-4D97-AF65-F5344CB8AC3E}">
        <p14:creationId xmlns:p14="http://schemas.microsoft.com/office/powerpoint/2010/main" val="276602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symbol pro číslo snímku 2"/>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6262B2E-B0CB-4DBB-8C61-F612C05A0A37}" type="slidenum">
              <a:rPr kumimoji="0" lang="cs-CZ" sz="1400" b="0" i="0" u="none" strike="noStrike" kern="1200" cap="none" spc="0" normalizeH="0" baseline="0" noProof="0" smtClean="0">
                <a:ln>
                  <a:noFill/>
                </a:ln>
                <a:solidFill>
                  <a:prstClr val="white">
                    <a:lumMod val="65000"/>
                  </a:prstClr>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cs-CZ" sz="14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9" name="Nadpis 1">
            <a:extLst>
              <a:ext uri="{FF2B5EF4-FFF2-40B4-BE49-F238E27FC236}">
                <a16:creationId xmlns:a16="http://schemas.microsoft.com/office/drawing/2014/main" xmlns="" id="{9717C550-459B-4D15-B1D3-7EB8BDE97F7D}"/>
              </a:ext>
            </a:extLst>
          </p:cNvPr>
          <p:cNvSpPr txBox="1">
            <a:spLocks/>
          </p:cNvSpPr>
          <p:nvPr/>
        </p:nvSpPr>
        <p:spPr>
          <a:xfrm>
            <a:off x="914400" y="144638"/>
            <a:ext cx="10024425" cy="572813"/>
          </a:xfrm>
          <a:prstGeom prst="rect">
            <a:avLst/>
          </a:prstGeom>
        </p:spPr>
        <p:txBody>
          <a:bodyPr wrap="square" lIns="90000" tIns="46800" rIns="90000" bIns="46800">
            <a:noAutofit/>
          </a:bodyPr>
          <a:lstStyle>
            <a:lvl1pPr algn="l" defTabSz="914400" rtl="0" eaLnBrk="1" latinLnBrk="0" hangingPunct="1">
              <a:spcBef>
                <a:spcPct val="0"/>
              </a:spcBef>
              <a:buNone/>
              <a:defRPr sz="4000" kern="1200">
                <a:solidFill>
                  <a:srgbClr val="009FE3"/>
                </a:solidFill>
                <a:latin typeface="+mj-lt"/>
                <a:ea typeface="+mj-ea"/>
                <a:cs typeface="+mj-cs"/>
              </a:defRPr>
            </a:lvl1pPr>
          </a:lstStyle>
          <a:p>
            <a:r>
              <a:rPr lang="cs-CZ" sz="3000" b="1" dirty="0"/>
              <a:t>Co se v dnešní prezentaci dozvíte? </a:t>
            </a:r>
          </a:p>
        </p:txBody>
      </p:sp>
      <p:pic>
        <p:nvPicPr>
          <p:cNvPr id="11" name="Obrázek 10">
            <a:extLst>
              <a:ext uri="{FF2B5EF4-FFF2-40B4-BE49-F238E27FC236}">
                <a16:creationId xmlns:a16="http://schemas.microsoft.com/office/drawing/2014/main" xmlns="" id="{06744B16-6CF3-4F36-A9A4-4114EE8605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23897" y="929805"/>
            <a:ext cx="302144" cy="302144"/>
          </a:xfrm>
          <a:prstGeom prst="rect">
            <a:avLst/>
          </a:prstGeom>
        </p:spPr>
      </p:pic>
      <p:pic>
        <p:nvPicPr>
          <p:cNvPr id="13" name="Obrázek 12">
            <a:extLst>
              <a:ext uri="{FF2B5EF4-FFF2-40B4-BE49-F238E27FC236}">
                <a16:creationId xmlns:a16="http://schemas.microsoft.com/office/drawing/2014/main" xmlns="" id="{E5787CC1-3897-481A-BBA2-6124BA30F1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164" y="1279709"/>
            <a:ext cx="440357" cy="440357"/>
          </a:xfrm>
          <a:prstGeom prst="rect">
            <a:avLst/>
          </a:prstGeom>
        </p:spPr>
      </p:pic>
      <p:pic>
        <p:nvPicPr>
          <p:cNvPr id="15" name="Obrázek 14">
            <a:extLst>
              <a:ext uri="{FF2B5EF4-FFF2-40B4-BE49-F238E27FC236}">
                <a16:creationId xmlns:a16="http://schemas.microsoft.com/office/drawing/2014/main" xmlns="" id="{48C1A00F-00D4-48BB-8C3F-62BE6234BB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0601" y="1756123"/>
            <a:ext cx="383393" cy="383393"/>
          </a:xfrm>
          <a:prstGeom prst="rect">
            <a:avLst/>
          </a:prstGeom>
        </p:spPr>
      </p:pic>
      <p:pic>
        <p:nvPicPr>
          <p:cNvPr id="17" name="Obrázek 16">
            <a:extLst>
              <a:ext uri="{FF2B5EF4-FFF2-40B4-BE49-F238E27FC236}">
                <a16:creationId xmlns:a16="http://schemas.microsoft.com/office/drawing/2014/main" xmlns="" id="{D5CEC16F-6D1B-4083-A08A-AF29CA089F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046" y="2188588"/>
            <a:ext cx="381628" cy="381628"/>
          </a:xfrm>
          <a:prstGeom prst="rect">
            <a:avLst/>
          </a:prstGeom>
        </p:spPr>
      </p:pic>
      <p:pic>
        <p:nvPicPr>
          <p:cNvPr id="19" name="Obrázek 18">
            <a:extLst>
              <a:ext uri="{FF2B5EF4-FFF2-40B4-BE49-F238E27FC236}">
                <a16:creationId xmlns:a16="http://schemas.microsoft.com/office/drawing/2014/main" xmlns="" id="{D90FB4FA-FBE2-430C-A5A8-6C4304C234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1157" y="2618198"/>
            <a:ext cx="427918" cy="427918"/>
          </a:xfrm>
          <a:prstGeom prst="rect">
            <a:avLst/>
          </a:prstGeom>
        </p:spPr>
      </p:pic>
      <p:sp>
        <p:nvSpPr>
          <p:cNvPr id="2" name="TextovéPole 1">
            <a:extLst>
              <a:ext uri="{FF2B5EF4-FFF2-40B4-BE49-F238E27FC236}">
                <a16:creationId xmlns:a16="http://schemas.microsoft.com/office/drawing/2014/main" xmlns="" id="{3EE85682-4CC5-40B4-BD95-EDAA51A29298}"/>
              </a:ext>
            </a:extLst>
          </p:cNvPr>
          <p:cNvSpPr txBox="1"/>
          <p:nvPr/>
        </p:nvSpPr>
        <p:spPr>
          <a:xfrm>
            <a:off x="1406521" y="929805"/>
            <a:ext cx="5811520" cy="2092881"/>
          </a:xfrm>
          <a:prstGeom prst="rect">
            <a:avLst/>
          </a:prstGeom>
          <a:noFill/>
        </p:spPr>
        <p:txBody>
          <a:bodyPr wrap="square" rtlCol="0">
            <a:spAutoFit/>
          </a:bodyPr>
          <a:lstStyle/>
          <a:p>
            <a:pPr marL="457200" indent="-457200">
              <a:buBlip>
                <a:blip r:embed="rId7"/>
              </a:buBlip>
            </a:pPr>
            <a:r>
              <a:rPr lang="en-AU" sz="2600"/>
              <a:t>Exekuce jako společenské téma</a:t>
            </a:r>
          </a:p>
          <a:p>
            <a:pPr marL="457200" indent="-457200">
              <a:buBlip>
                <a:blip r:embed="rId7"/>
              </a:buBlip>
            </a:pPr>
            <a:r>
              <a:rPr lang="en-AU" sz="2600"/>
              <a:t>Zkušenost s exekucí</a:t>
            </a:r>
          </a:p>
          <a:p>
            <a:pPr marL="457200" indent="-457200">
              <a:buBlip>
                <a:blip r:embed="rId7"/>
              </a:buBlip>
            </a:pPr>
            <a:r>
              <a:rPr lang="en-AU" sz="2600"/>
              <a:t>Hodnocení jednání exekutora</a:t>
            </a:r>
          </a:p>
          <a:p>
            <a:pPr marL="457200" indent="-457200">
              <a:buBlip>
                <a:blip r:embed="rId7"/>
              </a:buBlip>
            </a:pPr>
            <a:r>
              <a:rPr lang="en-AU" sz="2600"/>
              <a:t>Znalost systému exekucí</a:t>
            </a:r>
          </a:p>
          <a:p>
            <a:pPr marL="457200" indent="-457200">
              <a:buBlip>
                <a:blip r:embed="rId7"/>
              </a:buBlip>
            </a:pPr>
            <a:r>
              <a:rPr lang="en-AU" sz="2600"/>
              <a:t>Dopady exekucí</a:t>
            </a:r>
          </a:p>
        </p:txBody>
      </p:sp>
      <p:pic>
        <p:nvPicPr>
          <p:cNvPr id="20" name="Obrázek 19">
            <a:extLst>
              <a:ext uri="{FF2B5EF4-FFF2-40B4-BE49-F238E27FC236}">
                <a16:creationId xmlns:a16="http://schemas.microsoft.com/office/drawing/2014/main" xmlns="" id="{6F4906CD-40CF-4A94-B8AE-BB05B3AAAD2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0601" y="3944248"/>
            <a:ext cx="680042" cy="680042"/>
          </a:xfrm>
          <a:prstGeom prst="rect">
            <a:avLst/>
          </a:prstGeom>
        </p:spPr>
      </p:pic>
      <p:sp>
        <p:nvSpPr>
          <p:cNvPr id="21" name="TextovéPole 20">
            <a:extLst>
              <a:ext uri="{FF2B5EF4-FFF2-40B4-BE49-F238E27FC236}">
                <a16:creationId xmlns:a16="http://schemas.microsoft.com/office/drawing/2014/main" xmlns="" id="{CD84B056-0E03-488C-B1F8-42BEEAEE88A4}"/>
              </a:ext>
            </a:extLst>
          </p:cNvPr>
          <p:cNvSpPr txBox="1"/>
          <p:nvPr/>
        </p:nvSpPr>
        <p:spPr>
          <a:xfrm>
            <a:off x="1660643" y="4084214"/>
            <a:ext cx="1727200" cy="400110"/>
          </a:xfrm>
          <a:prstGeom prst="rect">
            <a:avLst/>
          </a:prstGeom>
          <a:noFill/>
        </p:spPr>
        <p:txBody>
          <a:bodyPr wrap="square" rtlCol="0">
            <a:spAutoFit/>
          </a:bodyPr>
          <a:lstStyle/>
          <a:p>
            <a:r>
              <a:rPr lang="cs-CZ" sz="2000" b="1" dirty="0"/>
              <a:t>2015</a:t>
            </a:r>
          </a:p>
        </p:txBody>
      </p:sp>
    </p:spTree>
    <p:extLst>
      <p:ext uri="{BB962C8B-B14F-4D97-AF65-F5344CB8AC3E}">
        <p14:creationId xmlns:p14="http://schemas.microsoft.com/office/powerpoint/2010/main" val="139991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xmlns="" id="{8D051032-CB95-4116-B7C5-01CB53EA075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60960"/>
            <a:ext cx="12192000" cy="6797040"/>
          </a:xfrm>
          <a:prstGeom prst="rect">
            <a:avLst/>
          </a:prstGeom>
        </p:spPr>
      </p:pic>
      <p:sp>
        <p:nvSpPr>
          <p:cNvPr id="5" name="Obdélník 4">
            <a:extLst>
              <a:ext uri="{FF2B5EF4-FFF2-40B4-BE49-F238E27FC236}">
                <a16:creationId xmlns:a16="http://schemas.microsoft.com/office/drawing/2014/main" xmlns="" id="{14DA272B-8273-47C7-907F-E4C486128E22}"/>
              </a:ext>
            </a:extLst>
          </p:cNvPr>
          <p:cNvSpPr/>
          <p:nvPr/>
        </p:nvSpPr>
        <p:spPr>
          <a:xfrm>
            <a:off x="0" y="4826706"/>
            <a:ext cx="12192000" cy="966651"/>
          </a:xfrm>
          <a:prstGeom prst="rect">
            <a:avLst/>
          </a:prstGeom>
          <a:solidFill>
            <a:schemeClr val="bg1">
              <a:lumMod val="9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5500" b="1" dirty="0">
                <a:solidFill>
                  <a:srgbClr val="009FE3"/>
                </a:solidFill>
              </a:rPr>
              <a:t>Dopady</a:t>
            </a:r>
            <a:r>
              <a:rPr lang="cs-CZ" sz="5500" b="1" dirty="0">
                <a:solidFill>
                  <a:srgbClr val="009FE3"/>
                </a:solidFill>
              </a:rPr>
              <a:t> exekucí</a:t>
            </a:r>
            <a:endParaRPr lang="en-AU" sz="5500" dirty="0">
              <a:solidFill>
                <a:srgbClr val="009FE3"/>
              </a:solidFill>
            </a:endParaRPr>
          </a:p>
        </p:txBody>
      </p:sp>
    </p:spTree>
    <p:extLst>
      <p:ext uri="{BB962C8B-B14F-4D97-AF65-F5344CB8AC3E}">
        <p14:creationId xmlns:p14="http://schemas.microsoft.com/office/powerpoint/2010/main" val="78413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ulka 13">
            <a:extLst>
              <a:ext uri="{FF2B5EF4-FFF2-40B4-BE49-F238E27FC236}">
                <a16:creationId xmlns:a16="http://schemas.microsoft.com/office/drawing/2014/main" xmlns="" id="{B4B92822-E594-4491-BB0C-24CF81E00A75}"/>
              </a:ext>
            </a:extLst>
          </p:cNvPr>
          <p:cNvGraphicFramePr>
            <a:graphicFrameLocks noGrp="1"/>
          </p:cNvGraphicFramePr>
          <p:nvPr>
            <p:extLst>
              <p:ext uri="{D42A27DB-BD31-4B8C-83A1-F6EECF244321}">
                <p14:modId xmlns:p14="http://schemas.microsoft.com/office/powerpoint/2010/main" val="1561328872"/>
              </p:ext>
            </p:extLst>
          </p:nvPr>
        </p:nvGraphicFramePr>
        <p:xfrm>
          <a:off x="7106160" y="3153594"/>
          <a:ext cx="619941" cy="2741287"/>
        </p:xfrm>
        <a:graphic>
          <a:graphicData uri="http://schemas.openxmlformats.org/drawingml/2006/table">
            <a:tbl>
              <a:tblPr firstRow="1" bandRow="1">
                <a:tableStyleId>{5C22544A-7EE6-4342-B048-85BDC9FD1C3A}</a:tableStyleId>
              </a:tblPr>
              <a:tblGrid>
                <a:gridCol w="619941">
                  <a:extLst>
                    <a:ext uri="{9D8B030D-6E8A-4147-A177-3AD203B41FA5}">
                      <a16:colId xmlns:a16="http://schemas.microsoft.com/office/drawing/2014/main" xmlns="" val="2597980409"/>
                    </a:ext>
                  </a:extLst>
                </a:gridCol>
              </a:tblGrid>
              <a:tr h="351997">
                <a:tc>
                  <a:txBody>
                    <a:bodyPr/>
                    <a:lstStyle/>
                    <a:p>
                      <a:pPr algn="ctr" fontAlgn="ctr"/>
                      <a:r>
                        <a:rPr lang="cs-CZ" sz="1200" b="1" i="0" u="none" strike="noStrike" dirty="0">
                          <a:solidFill>
                            <a:schemeClr val="accent1"/>
                          </a:solidFill>
                          <a:effectLst/>
                          <a:latin typeface="Calibri" panose="020F0502020204030204" pitchFamily="34" charset="0"/>
                        </a:rPr>
                        <a:t>92%</a:t>
                      </a:r>
                    </a:p>
                  </a:txBody>
                  <a:tcPr marL="9525" marR="9525" marT="9525" marB="0" anchor="ctr">
                    <a:noFill/>
                  </a:tcPr>
                </a:tc>
                <a:extLst>
                  <a:ext uri="{0D108BD9-81ED-4DB2-BD59-A6C34878D82A}">
                    <a16:rowId xmlns:a16="http://schemas.microsoft.com/office/drawing/2014/main" xmlns="" val="3303598218"/>
                  </a:ext>
                </a:extLst>
              </a:tr>
              <a:tr h="351997">
                <a:tc>
                  <a:txBody>
                    <a:bodyPr/>
                    <a:lstStyle/>
                    <a:p>
                      <a:pPr algn="ctr" fontAlgn="ctr"/>
                      <a:r>
                        <a:rPr lang="cs-CZ" sz="1200" b="1" i="0" u="none" strike="noStrike" dirty="0">
                          <a:solidFill>
                            <a:schemeClr val="accent1"/>
                          </a:solidFill>
                          <a:effectLst/>
                          <a:latin typeface="Calibri" panose="020F0502020204030204" pitchFamily="34" charset="0"/>
                        </a:rPr>
                        <a:t>88%</a:t>
                      </a:r>
                    </a:p>
                  </a:txBody>
                  <a:tcPr marL="9525" marR="9525" marT="9525" marB="0" anchor="ctr">
                    <a:noFill/>
                  </a:tcPr>
                </a:tc>
                <a:extLst>
                  <a:ext uri="{0D108BD9-81ED-4DB2-BD59-A6C34878D82A}">
                    <a16:rowId xmlns:a16="http://schemas.microsoft.com/office/drawing/2014/main" xmlns="" val="4107463502"/>
                  </a:ext>
                </a:extLst>
              </a:tr>
              <a:tr h="351997">
                <a:tc>
                  <a:txBody>
                    <a:bodyPr/>
                    <a:lstStyle/>
                    <a:p>
                      <a:pPr algn="ctr" fontAlgn="ctr"/>
                      <a:r>
                        <a:rPr lang="cs-CZ" sz="1200" b="1" i="0" u="none" strike="noStrike" dirty="0">
                          <a:solidFill>
                            <a:schemeClr val="accent1"/>
                          </a:solidFill>
                          <a:effectLst/>
                          <a:latin typeface="Calibri" panose="020F0502020204030204" pitchFamily="34" charset="0"/>
                        </a:rPr>
                        <a:t>81%</a:t>
                      </a:r>
                    </a:p>
                  </a:txBody>
                  <a:tcPr marL="9525" marR="9525" marT="9525" marB="0" anchor="ctr">
                    <a:noFill/>
                  </a:tcPr>
                </a:tc>
                <a:extLst>
                  <a:ext uri="{0D108BD9-81ED-4DB2-BD59-A6C34878D82A}">
                    <a16:rowId xmlns:a16="http://schemas.microsoft.com/office/drawing/2014/main" xmlns="" val="246659499"/>
                  </a:ext>
                </a:extLst>
              </a:tr>
              <a:tr h="351997">
                <a:tc>
                  <a:txBody>
                    <a:bodyPr/>
                    <a:lstStyle/>
                    <a:p>
                      <a:pPr algn="ctr" fontAlgn="ctr"/>
                      <a:r>
                        <a:rPr lang="cs-CZ" sz="1200" b="1" i="0" u="none" strike="noStrike" dirty="0">
                          <a:solidFill>
                            <a:schemeClr val="accent1"/>
                          </a:solidFill>
                          <a:effectLst/>
                          <a:latin typeface="Calibri" panose="020F0502020204030204" pitchFamily="34" charset="0"/>
                        </a:rPr>
                        <a:t>80%</a:t>
                      </a:r>
                    </a:p>
                  </a:txBody>
                  <a:tcPr marL="9525" marR="9525" marT="9525" marB="0" anchor="ctr">
                    <a:noFill/>
                  </a:tcPr>
                </a:tc>
                <a:extLst>
                  <a:ext uri="{0D108BD9-81ED-4DB2-BD59-A6C34878D82A}">
                    <a16:rowId xmlns:a16="http://schemas.microsoft.com/office/drawing/2014/main" xmlns="" val="3160194372"/>
                  </a:ext>
                </a:extLst>
              </a:tr>
              <a:tr h="351997">
                <a:tc>
                  <a:txBody>
                    <a:bodyPr/>
                    <a:lstStyle/>
                    <a:p>
                      <a:pPr algn="ctr" fontAlgn="ctr"/>
                      <a:r>
                        <a:rPr lang="cs-CZ" sz="1200" b="1" i="0" u="none" strike="noStrike" dirty="0">
                          <a:solidFill>
                            <a:schemeClr val="accent1"/>
                          </a:solidFill>
                          <a:effectLst/>
                          <a:latin typeface="Calibri" panose="020F0502020204030204" pitchFamily="34" charset="0"/>
                        </a:rPr>
                        <a:t>72%</a:t>
                      </a:r>
                    </a:p>
                  </a:txBody>
                  <a:tcPr marL="9525" marR="9525" marT="9525" marB="0" anchor="ctr">
                    <a:noFill/>
                  </a:tcPr>
                </a:tc>
                <a:extLst>
                  <a:ext uri="{0D108BD9-81ED-4DB2-BD59-A6C34878D82A}">
                    <a16:rowId xmlns:a16="http://schemas.microsoft.com/office/drawing/2014/main" xmlns="" val="388264361"/>
                  </a:ext>
                </a:extLst>
              </a:tr>
              <a:tr h="351997">
                <a:tc>
                  <a:txBody>
                    <a:bodyPr/>
                    <a:lstStyle/>
                    <a:p>
                      <a:pPr algn="ctr" fontAlgn="ctr"/>
                      <a:r>
                        <a:rPr lang="cs-CZ" sz="1200" b="1" i="0" u="none" strike="noStrike" dirty="0">
                          <a:solidFill>
                            <a:schemeClr val="accent1"/>
                          </a:solidFill>
                          <a:effectLst/>
                          <a:latin typeface="Calibri" panose="020F0502020204030204" pitchFamily="34" charset="0"/>
                        </a:rPr>
                        <a:t>72%</a:t>
                      </a:r>
                    </a:p>
                  </a:txBody>
                  <a:tcPr marL="9525" marR="9525" marT="9525" marB="0" anchor="ctr">
                    <a:noFill/>
                  </a:tcPr>
                </a:tc>
                <a:extLst>
                  <a:ext uri="{0D108BD9-81ED-4DB2-BD59-A6C34878D82A}">
                    <a16:rowId xmlns:a16="http://schemas.microsoft.com/office/drawing/2014/main" xmlns="" val="2239228106"/>
                  </a:ext>
                </a:extLst>
              </a:tr>
              <a:tr h="253244">
                <a:tc>
                  <a:txBody>
                    <a:bodyPr/>
                    <a:lstStyle/>
                    <a:p>
                      <a:pPr algn="ctr" fontAlgn="ctr"/>
                      <a:r>
                        <a:rPr lang="cs-CZ" sz="1200" b="1" i="0" u="none" strike="noStrike" dirty="0">
                          <a:solidFill>
                            <a:schemeClr val="accent1"/>
                          </a:solidFill>
                          <a:effectLst/>
                          <a:latin typeface="Calibri" panose="020F0502020204030204" pitchFamily="34" charset="0"/>
                        </a:rPr>
                        <a:t>58%</a:t>
                      </a:r>
                    </a:p>
                  </a:txBody>
                  <a:tcPr marL="9525" marR="9525" marT="9525" marB="0" anchor="ctr">
                    <a:noFill/>
                  </a:tcPr>
                </a:tc>
                <a:extLst>
                  <a:ext uri="{0D108BD9-81ED-4DB2-BD59-A6C34878D82A}">
                    <a16:rowId xmlns:a16="http://schemas.microsoft.com/office/drawing/2014/main" xmlns="" val="3266513252"/>
                  </a:ext>
                </a:extLst>
              </a:tr>
              <a:tr h="376061">
                <a:tc>
                  <a:txBody>
                    <a:bodyPr/>
                    <a:lstStyle/>
                    <a:p>
                      <a:pPr algn="ctr" fontAlgn="ctr"/>
                      <a:r>
                        <a:rPr lang="cs-CZ" sz="1200" b="1" i="0" u="none" strike="noStrike" dirty="0">
                          <a:solidFill>
                            <a:schemeClr val="accent1"/>
                          </a:solidFill>
                          <a:effectLst/>
                          <a:latin typeface="Calibri" panose="020F0502020204030204" pitchFamily="34" charset="0"/>
                        </a:rPr>
                        <a:t>47%</a:t>
                      </a:r>
                    </a:p>
                  </a:txBody>
                  <a:tcPr marL="9525" marR="9525" marT="9525" marB="0" anchor="ctr">
                    <a:noFill/>
                  </a:tcPr>
                </a:tc>
                <a:extLst>
                  <a:ext uri="{0D108BD9-81ED-4DB2-BD59-A6C34878D82A}">
                    <a16:rowId xmlns:a16="http://schemas.microsoft.com/office/drawing/2014/main" xmlns="" val="928413336"/>
                  </a:ext>
                </a:extLst>
              </a:tr>
            </a:tbl>
          </a:graphicData>
        </a:graphic>
      </p:graphicFrame>
      <p:sp>
        <p:nvSpPr>
          <p:cNvPr id="4" name="Zástupný symbol pro číslo snímku 3"/>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6262B2E-B0CB-4DBB-8C61-F612C05A0A37}" type="slidenum">
              <a:rPr kumimoji="0" lang="cs-CZ" sz="1400" b="0" i="0" u="none" strike="noStrike" kern="1200" cap="none" spc="0" normalizeH="0" baseline="0" noProof="0" smtClean="0">
                <a:ln>
                  <a:noFill/>
                </a:ln>
                <a:solidFill>
                  <a:prstClr val="white">
                    <a:lumMod val="65000"/>
                  </a:prstClr>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cs-CZ" sz="14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7" name="Nadpis 1"/>
          <p:cNvSpPr>
            <a:spLocks noGrp="1"/>
          </p:cNvSpPr>
          <p:nvPr>
            <p:ph type="ctrTitle" idx="4294967295"/>
          </p:nvPr>
        </p:nvSpPr>
        <p:spPr>
          <a:xfrm>
            <a:off x="0" y="341280"/>
            <a:ext cx="11376675" cy="650875"/>
          </a:xfrm>
          <a:prstGeom prst="rect">
            <a:avLst/>
          </a:prstGeom>
          <a:noFill/>
        </p:spPr>
        <p:txBody>
          <a:bodyPr wrap="square" lIns="900000" tIns="0" rIns="0" bIns="0" anchor="ctr">
            <a:noAutofit/>
          </a:bodyPr>
          <a:lstStyle/>
          <a:p>
            <a:pPr algn="l"/>
            <a:r>
              <a:rPr lang="cs-CZ" sz="3000" dirty="0">
                <a:solidFill>
                  <a:srgbClr val="009FE3"/>
                </a:solidFill>
              </a:rPr>
              <a:t>Lidé s exekucí hodnotí jednotlivé oblasti svého života méně pozitivně než celková populace ČR</a:t>
            </a:r>
            <a:endParaRPr lang="en-GB" sz="3000" dirty="0">
              <a:solidFill>
                <a:srgbClr val="009FE3"/>
              </a:solidFill>
            </a:endParaRPr>
          </a:p>
        </p:txBody>
      </p:sp>
      <p:graphicFrame>
        <p:nvGraphicFramePr>
          <p:cNvPr id="9" name="Graf 8"/>
          <p:cNvGraphicFramePr/>
          <p:nvPr>
            <p:extLst>
              <p:ext uri="{D42A27DB-BD31-4B8C-83A1-F6EECF244321}">
                <p14:modId xmlns:p14="http://schemas.microsoft.com/office/powerpoint/2010/main" val="1229444934"/>
              </p:ext>
            </p:extLst>
          </p:nvPr>
        </p:nvGraphicFramePr>
        <p:xfrm>
          <a:off x="505097" y="2717551"/>
          <a:ext cx="5869577" cy="330007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Tabulka 21">
            <a:extLst>
              <a:ext uri="{FF2B5EF4-FFF2-40B4-BE49-F238E27FC236}">
                <a16:creationId xmlns:a16="http://schemas.microsoft.com/office/drawing/2014/main" xmlns="" id="{2ECAF9DB-6907-4913-8BF5-1E0DE719C73B}"/>
              </a:ext>
            </a:extLst>
          </p:cNvPr>
          <p:cNvGraphicFramePr>
            <a:graphicFrameLocks noGrp="1"/>
          </p:cNvGraphicFramePr>
          <p:nvPr>
            <p:extLst>
              <p:ext uri="{D42A27DB-BD31-4B8C-83A1-F6EECF244321}">
                <p14:modId xmlns:p14="http://schemas.microsoft.com/office/powerpoint/2010/main" val="439837642"/>
              </p:ext>
            </p:extLst>
          </p:nvPr>
        </p:nvGraphicFramePr>
        <p:xfrm>
          <a:off x="6467476" y="3163119"/>
          <a:ext cx="619941" cy="2741285"/>
        </p:xfrm>
        <a:graphic>
          <a:graphicData uri="http://schemas.openxmlformats.org/drawingml/2006/table">
            <a:tbl>
              <a:tblPr firstRow="1" bandRow="1">
                <a:tableStyleId>{5C22544A-7EE6-4342-B048-85BDC9FD1C3A}</a:tableStyleId>
              </a:tblPr>
              <a:tblGrid>
                <a:gridCol w="619941">
                  <a:extLst>
                    <a:ext uri="{9D8B030D-6E8A-4147-A177-3AD203B41FA5}">
                      <a16:colId xmlns:a16="http://schemas.microsoft.com/office/drawing/2014/main" xmlns="" val="2597980409"/>
                    </a:ext>
                  </a:extLst>
                </a:gridCol>
              </a:tblGrid>
              <a:tr h="346888">
                <a:tc>
                  <a:txBody>
                    <a:bodyPr/>
                    <a:lstStyle/>
                    <a:p>
                      <a:pPr algn="ctr" fontAlgn="ctr"/>
                      <a:r>
                        <a:rPr lang="cs-CZ" sz="1200" b="1" i="0" u="none" strike="noStrike" dirty="0">
                          <a:solidFill>
                            <a:schemeClr val="accent1"/>
                          </a:solidFill>
                          <a:effectLst/>
                          <a:latin typeface="Calibri" panose="020F0502020204030204" pitchFamily="34" charset="0"/>
                        </a:rPr>
                        <a:t>94%</a:t>
                      </a:r>
                    </a:p>
                  </a:txBody>
                  <a:tcPr marL="9525" marR="9525" marT="9525" marB="0" anchor="ctr">
                    <a:noFill/>
                  </a:tcPr>
                </a:tc>
                <a:extLst>
                  <a:ext uri="{0D108BD9-81ED-4DB2-BD59-A6C34878D82A}">
                    <a16:rowId xmlns:a16="http://schemas.microsoft.com/office/drawing/2014/main" xmlns="" val="3303598218"/>
                  </a:ext>
                </a:extLst>
              </a:tr>
              <a:tr h="346888">
                <a:tc>
                  <a:txBody>
                    <a:bodyPr/>
                    <a:lstStyle/>
                    <a:p>
                      <a:pPr algn="ctr" fontAlgn="ctr"/>
                      <a:r>
                        <a:rPr lang="cs-CZ" sz="1200" b="1" i="0" u="none" strike="noStrike" dirty="0">
                          <a:solidFill>
                            <a:schemeClr val="accent1"/>
                          </a:solidFill>
                          <a:effectLst/>
                          <a:latin typeface="Calibri" panose="020F0502020204030204" pitchFamily="34" charset="0"/>
                        </a:rPr>
                        <a:t>93%</a:t>
                      </a:r>
                    </a:p>
                  </a:txBody>
                  <a:tcPr marL="9525" marR="9525" marT="9525" marB="0" anchor="ctr">
                    <a:noFill/>
                  </a:tcPr>
                </a:tc>
                <a:extLst>
                  <a:ext uri="{0D108BD9-81ED-4DB2-BD59-A6C34878D82A}">
                    <a16:rowId xmlns:a16="http://schemas.microsoft.com/office/drawing/2014/main" xmlns="" val="2587533611"/>
                  </a:ext>
                </a:extLst>
              </a:tr>
              <a:tr h="346888">
                <a:tc>
                  <a:txBody>
                    <a:bodyPr/>
                    <a:lstStyle/>
                    <a:p>
                      <a:pPr algn="ctr" fontAlgn="ctr"/>
                      <a:r>
                        <a:rPr lang="cs-CZ" sz="1200" b="1" i="0" u="none" strike="noStrike" dirty="0">
                          <a:solidFill>
                            <a:schemeClr val="accent1"/>
                          </a:solidFill>
                          <a:effectLst/>
                          <a:latin typeface="Calibri" panose="020F0502020204030204" pitchFamily="34" charset="0"/>
                        </a:rPr>
                        <a:t>86%</a:t>
                      </a:r>
                    </a:p>
                  </a:txBody>
                  <a:tcPr marL="9525" marR="9525" marT="9525" marB="0" anchor="ctr">
                    <a:noFill/>
                  </a:tcPr>
                </a:tc>
                <a:extLst>
                  <a:ext uri="{0D108BD9-81ED-4DB2-BD59-A6C34878D82A}">
                    <a16:rowId xmlns:a16="http://schemas.microsoft.com/office/drawing/2014/main" xmlns="" val="155908530"/>
                  </a:ext>
                </a:extLst>
              </a:tr>
              <a:tr h="346888">
                <a:tc>
                  <a:txBody>
                    <a:bodyPr/>
                    <a:lstStyle/>
                    <a:p>
                      <a:pPr algn="ctr" fontAlgn="ctr"/>
                      <a:r>
                        <a:rPr lang="cs-CZ" sz="1200" b="1" i="0" u="none" strike="noStrike" dirty="0">
                          <a:solidFill>
                            <a:schemeClr val="accent1"/>
                          </a:solidFill>
                          <a:effectLst/>
                          <a:latin typeface="Calibri" panose="020F0502020204030204" pitchFamily="34" charset="0"/>
                        </a:rPr>
                        <a:t>85%</a:t>
                      </a:r>
                    </a:p>
                  </a:txBody>
                  <a:tcPr marL="9525" marR="9525" marT="9525" marB="0" anchor="ctr">
                    <a:noFill/>
                  </a:tcPr>
                </a:tc>
                <a:extLst>
                  <a:ext uri="{0D108BD9-81ED-4DB2-BD59-A6C34878D82A}">
                    <a16:rowId xmlns:a16="http://schemas.microsoft.com/office/drawing/2014/main" xmlns="" val="2213827906"/>
                  </a:ext>
                </a:extLst>
              </a:tr>
              <a:tr h="346888">
                <a:tc>
                  <a:txBody>
                    <a:bodyPr/>
                    <a:lstStyle/>
                    <a:p>
                      <a:pPr algn="ctr" fontAlgn="ctr"/>
                      <a:r>
                        <a:rPr lang="cs-CZ" sz="1200" b="1" i="0" u="none" strike="noStrike" dirty="0">
                          <a:solidFill>
                            <a:schemeClr val="accent1"/>
                          </a:solidFill>
                          <a:effectLst/>
                          <a:latin typeface="Calibri" panose="020F0502020204030204" pitchFamily="34" charset="0"/>
                        </a:rPr>
                        <a:t>77%</a:t>
                      </a:r>
                    </a:p>
                  </a:txBody>
                  <a:tcPr marL="9525" marR="9525" marT="9525" marB="0" anchor="ctr">
                    <a:noFill/>
                  </a:tcPr>
                </a:tc>
                <a:extLst>
                  <a:ext uri="{0D108BD9-81ED-4DB2-BD59-A6C34878D82A}">
                    <a16:rowId xmlns:a16="http://schemas.microsoft.com/office/drawing/2014/main" xmlns="" val="3001769016"/>
                  </a:ext>
                </a:extLst>
              </a:tr>
              <a:tr h="346888">
                <a:tc>
                  <a:txBody>
                    <a:bodyPr/>
                    <a:lstStyle/>
                    <a:p>
                      <a:pPr algn="ctr" fontAlgn="ctr"/>
                      <a:r>
                        <a:rPr lang="cs-CZ" sz="1200" b="1" i="0" u="none" strike="noStrike" dirty="0">
                          <a:solidFill>
                            <a:schemeClr val="accent1"/>
                          </a:solidFill>
                          <a:effectLst/>
                          <a:latin typeface="Calibri" panose="020F0502020204030204" pitchFamily="34" charset="0"/>
                        </a:rPr>
                        <a:t>75%</a:t>
                      </a:r>
                    </a:p>
                  </a:txBody>
                  <a:tcPr marL="9525" marR="9525" marT="9525" marB="0" anchor="ctr">
                    <a:noFill/>
                  </a:tcPr>
                </a:tc>
                <a:extLst>
                  <a:ext uri="{0D108BD9-81ED-4DB2-BD59-A6C34878D82A}">
                    <a16:rowId xmlns:a16="http://schemas.microsoft.com/office/drawing/2014/main" xmlns="" val="3824335820"/>
                  </a:ext>
                </a:extLst>
              </a:tr>
              <a:tr h="289355">
                <a:tc>
                  <a:txBody>
                    <a:bodyPr/>
                    <a:lstStyle/>
                    <a:p>
                      <a:pPr algn="ctr" fontAlgn="ctr"/>
                      <a:r>
                        <a:rPr lang="cs-CZ" sz="1200" b="1" i="0" u="none" strike="noStrike" dirty="0">
                          <a:solidFill>
                            <a:schemeClr val="accent1"/>
                          </a:solidFill>
                          <a:effectLst/>
                          <a:latin typeface="Calibri" panose="020F0502020204030204" pitchFamily="34" charset="0"/>
                        </a:rPr>
                        <a:t>68%</a:t>
                      </a:r>
                    </a:p>
                  </a:txBody>
                  <a:tcPr marL="9525" marR="9525" marT="9525" marB="0" anchor="ctr">
                    <a:noFill/>
                  </a:tcPr>
                </a:tc>
                <a:extLst>
                  <a:ext uri="{0D108BD9-81ED-4DB2-BD59-A6C34878D82A}">
                    <a16:rowId xmlns:a16="http://schemas.microsoft.com/office/drawing/2014/main" xmlns="" val="3266513252"/>
                  </a:ext>
                </a:extLst>
              </a:tr>
              <a:tr h="370602">
                <a:tc>
                  <a:txBody>
                    <a:bodyPr/>
                    <a:lstStyle/>
                    <a:p>
                      <a:pPr algn="ctr" fontAlgn="ctr"/>
                      <a:r>
                        <a:rPr lang="cs-CZ" sz="1200" b="1" i="0" u="none" strike="noStrike" dirty="0">
                          <a:solidFill>
                            <a:schemeClr val="accent1"/>
                          </a:solidFill>
                          <a:effectLst/>
                          <a:latin typeface="Calibri" panose="020F0502020204030204" pitchFamily="34" charset="0"/>
                        </a:rPr>
                        <a:t>50%</a:t>
                      </a:r>
                    </a:p>
                  </a:txBody>
                  <a:tcPr marL="9525" marR="9525" marT="9525" marB="0" anchor="ctr">
                    <a:noFill/>
                  </a:tcPr>
                </a:tc>
                <a:extLst>
                  <a:ext uri="{0D108BD9-81ED-4DB2-BD59-A6C34878D82A}">
                    <a16:rowId xmlns:a16="http://schemas.microsoft.com/office/drawing/2014/main" xmlns="" val="928413336"/>
                  </a:ext>
                </a:extLst>
              </a:tr>
            </a:tbl>
          </a:graphicData>
        </a:graphic>
      </p:graphicFrame>
      <p:graphicFrame>
        <p:nvGraphicFramePr>
          <p:cNvPr id="13" name="Graf 12">
            <a:extLst>
              <a:ext uri="{FF2B5EF4-FFF2-40B4-BE49-F238E27FC236}">
                <a16:creationId xmlns:a16="http://schemas.microsoft.com/office/drawing/2014/main" xmlns="" id="{E31315E2-1F98-4D87-8CAB-DF59E287DD10}"/>
              </a:ext>
            </a:extLst>
          </p:cNvPr>
          <p:cNvGraphicFramePr/>
          <p:nvPr>
            <p:extLst>
              <p:ext uri="{D42A27DB-BD31-4B8C-83A1-F6EECF244321}">
                <p14:modId xmlns:p14="http://schemas.microsoft.com/office/powerpoint/2010/main" val="2521339218"/>
              </p:ext>
            </p:extLst>
          </p:nvPr>
        </p:nvGraphicFramePr>
        <p:xfrm>
          <a:off x="7527811" y="2698626"/>
          <a:ext cx="3695292" cy="3300072"/>
        </p:xfrm>
        <a:graphic>
          <a:graphicData uri="http://schemas.openxmlformats.org/drawingml/2006/chart">
            <c:chart xmlns:c="http://schemas.openxmlformats.org/drawingml/2006/chart" xmlns:r="http://schemas.openxmlformats.org/officeDocument/2006/relationships" r:id="rId4"/>
          </a:graphicData>
        </a:graphic>
      </p:graphicFrame>
      <p:cxnSp>
        <p:nvCxnSpPr>
          <p:cNvPr id="3" name="Přímá spojnice 2">
            <a:extLst>
              <a:ext uri="{FF2B5EF4-FFF2-40B4-BE49-F238E27FC236}">
                <a16:creationId xmlns:a16="http://schemas.microsoft.com/office/drawing/2014/main" xmlns="" id="{90D505B7-796E-4836-AD0B-9F69DFF4147F}"/>
              </a:ext>
            </a:extLst>
          </p:cNvPr>
          <p:cNvCxnSpPr>
            <a:cxnSpLocks/>
          </p:cNvCxnSpPr>
          <p:nvPr/>
        </p:nvCxnSpPr>
        <p:spPr>
          <a:xfrm>
            <a:off x="7087416" y="3163119"/>
            <a:ext cx="0" cy="2684687"/>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xmlns="" id="{DCC8A102-676F-4424-88DE-65963442BB1B}"/>
              </a:ext>
            </a:extLst>
          </p:cNvPr>
          <p:cNvCxnSpPr>
            <a:cxnSpLocks/>
          </p:cNvCxnSpPr>
          <p:nvPr/>
        </p:nvCxnSpPr>
        <p:spPr>
          <a:xfrm>
            <a:off x="7087416" y="2727690"/>
            <a:ext cx="1" cy="169603"/>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TextovéPole 15">
            <a:extLst>
              <a:ext uri="{FF2B5EF4-FFF2-40B4-BE49-F238E27FC236}">
                <a16:creationId xmlns:a16="http://schemas.microsoft.com/office/drawing/2014/main" xmlns="" id="{F511AAB7-8355-4C6D-BC87-031457F30DC2}"/>
              </a:ext>
            </a:extLst>
          </p:cNvPr>
          <p:cNvSpPr txBox="1"/>
          <p:nvPr/>
        </p:nvSpPr>
        <p:spPr>
          <a:xfrm>
            <a:off x="876300" y="2446484"/>
            <a:ext cx="5411291" cy="369332"/>
          </a:xfrm>
          <a:prstGeom prst="rect">
            <a:avLst/>
          </a:prstGeom>
          <a:noFill/>
        </p:spPr>
        <p:txBody>
          <a:bodyPr wrap="square" rtlCol="0">
            <a:spAutoFit/>
          </a:bodyPr>
          <a:lstStyle/>
          <a:p>
            <a:pPr algn="ctr"/>
            <a:r>
              <a:rPr lang="cs-CZ" b="1" dirty="0">
                <a:solidFill>
                  <a:schemeClr val="accent6"/>
                </a:solidFill>
              </a:rPr>
              <a:t>Celkem:</a:t>
            </a:r>
          </a:p>
        </p:txBody>
      </p:sp>
      <p:sp>
        <p:nvSpPr>
          <p:cNvPr id="21" name="TextovéPole 20">
            <a:extLst>
              <a:ext uri="{FF2B5EF4-FFF2-40B4-BE49-F238E27FC236}">
                <a16:creationId xmlns:a16="http://schemas.microsoft.com/office/drawing/2014/main" xmlns="" id="{EC0E68E9-DCB1-46C7-9B99-DE5B7B394FE7}"/>
              </a:ext>
            </a:extLst>
          </p:cNvPr>
          <p:cNvSpPr txBox="1"/>
          <p:nvPr/>
        </p:nvSpPr>
        <p:spPr>
          <a:xfrm>
            <a:off x="7248091" y="2446484"/>
            <a:ext cx="3952458" cy="369332"/>
          </a:xfrm>
          <a:prstGeom prst="rect">
            <a:avLst/>
          </a:prstGeom>
          <a:noFill/>
        </p:spPr>
        <p:txBody>
          <a:bodyPr wrap="square" rtlCol="0">
            <a:spAutoFit/>
          </a:bodyPr>
          <a:lstStyle/>
          <a:p>
            <a:pPr algn="ctr"/>
            <a:r>
              <a:rPr lang="cs-CZ" b="1" dirty="0">
                <a:solidFill>
                  <a:schemeClr val="accent6"/>
                </a:solidFill>
              </a:rPr>
              <a:t>Osobní zkušenost s exekucí:</a:t>
            </a:r>
          </a:p>
        </p:txBody>
      </p:sp>
      <p:sp>
        <p:nvSpPr>
          <p:cNvPr id="23" name="TextovéPole 22">
            <a:extLst>
              <a:ext uri="{FF2B5EF4-FFF2-40B4-BE49-F238E27FC236}">
                <a16:creationId xmlns:a16="http://schemas.microsoft.com/office/drawing/2014/main" xmlns="" id="{F31172B6-0F11-4566-AF4D-225E8432DA33}"/>
              </a:ext>
            </a:extLst>
          </p:cNvPr>
          <p:cNvSpPr txBox="1"/>
          <p:nvPr/>
        </p:nvSpPr>
        <p:spPr>
          <a:xfrm>
            <a:off x="6096000" y="2455941"/>
            <a:ext cx="1763485" cy="52322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prstClr val="black"/>
                </a:solidFill>
                <a:effectLst/>
                <a:uLnTx/>
                <a:uFillTx/>
                <a:latin typeface="Calibri"/>
                <a:ea typeface="+mn-ea"/>
                <a:cs typeface="+mn-cs"/>
              </a:rPr>
              <a:t>T2B = velmi + spíše dobrý</a:t>
            </a:r>
          </a:p>
        </p:txBody>
      </p:sp>
      <p:sp>
        <p:nvSpPr>
          <p:cNvPr id="8" name="Obdélník 7">
            <a:extLst>
              <a:ext uri="{FF2B5EF4-FFF2-40B4-BE49-F238E27FC236}">
                <a16:creationId xmlns:a16="http://schemas.microsoft.com/office/drawing/2014/main" xmlns="" id="{9F99CF2C-F4E5-459A-A6B6-3237ACF8F232}"/>
              </a:ext>
            </a:extLst>
          </p:cNvPr>
          <p:cNvSpPr/>
          <p:nvPr/>
        </p:nvSpPr>
        <p:spPr>
          <a:xfrm>
            <a:off x="809720" y="1851048"/>
            <a:ext cx="6916381" cy="400110"/>
          </a:xfrm>
          <a:prstGeom prst="rect">
            <a:avLst/>
          </a:prstGeom>
        </p:spPr>
        <p:txBody>
          <a:bodyPr wrap="none">
            <a:spAutoFit/>
          </a:bodyPr>
          <a:lstStyle/>
          <a:p>
            <a:r>
              <a:rPr lang="cs-CZ" sz="2000" b="1" dirty="0">
                <a:cs typeface="Arial" charset="0"/>
              </a:rPr>
              <a:t>Ohodnoťte prosím následující oblasti týkající se Vašeho života: </a:t>
            </a:r>
            <a:endParaRPr lang="cs-CZ" sz="2000" b="1" dirty="0"/>
          </a:p>
        </p:txBody>
      </p:sp>
      <p:sp>
        <p:nvSpPr>
          <p:cNvPr id="15" name="Obdélník 14">
            <a:extLst>
              <a:ext uri="{FF2B5EF4-FFF2-40B4-BE49-F238E27FC236}">
                <a16:creationId xmlns:a16="http://schemas.microsoft.com/office/drawing/2014/main" xmlns="" id="{70A49F39-6E12-4318-B545-CC6AD75D5B47}"/>
              </a:ext>
            </a:extLst>
          </p:cNvPr>
          <p:cNvSpPr/>
          <p:nvPr/>
        </p:nvSpPr>
        <p:spPr>
          <a:xfrm>
            <a:off x="6379019" y="3183944"/>
            <a:ext cx="1365823" cy="26638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8" name="Obdélník 17">
            <a:extLst>
              <a:ext uri="{FF2B5EF4-FFF2-40B4-BE49-F238E27FC236}">
                <a16:creationId xmlns:a16="http://schemas.microsoft.com/office/drawing/2014/main" xmlns="" id="{4D91D2C5-0213-4BFA-9EF4-21DAA2F33B9C}"/>
              </a:ext>
            </a:extLst>
          </p:cNvPr>
          <p:cNvSpPr/>
          <p:nvPr/>
        </p:nvSpPr>
        <p:spPr>
          <a:xfrm>
            <a:off x="6374674" y="4541212"/>
            <a:ext cx="1365823" cy="3691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0" name="Obdélník 19">
            <a:extLst>
              <a:ext uri="{FF2B5EF4-FFF2-40B4-BE49-F238E27FC236}">
                <a16:creationId xmlns:a16="http://schemas.microsoft.com/office/drawing/2014/main" xmlns="" id="{08FD4C2C-3EDC-4CD3-B48B-4DB8F0FF1316}"/>
              </a:ext>
            </a:extLst>
          </p:cNvPr>
          <p:cNvSpPr/>
          <p:nvPr/>
        </p:nvSpPr>
        <p:spPr>
          <a:xfrm>
            <a:off x="6374674" y="5196381"/>
            <a:ext cx="1365823" cy="3691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pic>
        <p:nvPicPr>
          <p:cNvPr id="5" name="Obrázek 4">
            <a:extLst>
              <a:ext uri="{FF2B5EF4-FFF2-40B4-BE49-F238E27FC236}">
                <a16:creationId xmlns:a16="http://schemas.microsoft.com/office/drawing/2014/main" xmlns="" id="{EA627C1E-74F5-465D-9FC6-4D20E9D9B2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8641" y="4541212"/>
            <a:ext cx="400111" cy="400111"/>
          </a:xfrm>
          <a:prstGeom prst="rect">
            <a:avLst/>
          </a:prstGeom>
        </p:spPr>
      </p:pic>
      <p:pic>
        <p:nvPicPr>
          <p:cNvPr id="10" name="Obrázek 9">
            <a:extLst>
              <a:ext uri="{FF2B5EF4-FFF2-40B4-BE49-F238E27FC236}">
                <a16:creationId xmlns:a16="http://schemas.microsoft.com/office/drawing/2014/main" xmlns="" id="{D696CFC4-D927-472E-B60B-7A93A6C895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54255" y="5130116"/>
            <a:ext cx="435408" cy="435408"/>
          </a:xfrm>
          <a:prstGeom prst="rect">
            <a:avLst/>
          </a:prstGeom>
        </p:spPr>
      </p:pic>
    </p:spTree>
    <p:extLst>
      <p:ext uri="{BB962C8B-B14F-4D97-AF65-F5344CB8AC3E}">
        <p14:creationId xmlns:p14="http://schemas.microsoft.com/office/powerpoint/2010/main" val="140770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fill="hold"/>
                                        <p:tgtEl>
                                          <p:spTgt spid="18"/>
                                        </p:tgtEl>
                                        <p:attrNameLst>
                                          <p:attrName>ppt_x</p:attrName>
                                        </p:attrNameLst>
                                      </p:cBhvr>
                                      <p:tavLst>
                                        <p:tav tm="0">
                                          <p:val>
                                            <p:strVal val="#ppt_x"/>
                                          </p:val>
                                        </p:tav>
                                        <p:tav tm="100000">
                                          <p:val>
                                            <p:strVal val="#ppt_x"/>
                                          </p:val>
                                        </p:tav>
                                      </p:tavLst>
                                    </p:anim>
                                    <p:anim calcmode="lin" valueType="num">
                                      <p:cBhvr additive="base">
                                        <p:cTn id="21" dur="500" fill="hold"/>
                                        <p:tgtEl>
                                          <p:spTgt spid="1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ulka 13">
            <a:extLst>
              <a:ext uri="{FF2B5EF4-FFF2-40B4-BE49-F238E27FC236}">
                <a16:creationId xmlns:a16="http://schemas.microsoft.com/office/drawing/2014/main" xmlns="" id="{B4B92822-E594-4491-BB0C-24CF81E00A75}"/>
              </a:ext>
            </a:extLst>
          </p:cNvPr>
          <p:cNvGraphicFramePr>
            <a:graphicFrameLocks noGrp="1"/>
          </p:cNvGraphicFramePr>
          <p:nvPr>
            <p:extLst>
              <p:ext uri="{D42A27DB-BD31-4B8C-83A1-F6EECF244321}">
                <p14:modId xmlns:p14="http://schemas.microsoft.com/office/powerpoint/2010/main" val="2925077914"/>
              </p:ext>
            </p:extLst>
          </p:nvPr>
        </p:nvGraphicFramePr>
        <p:xfrm>
          <a:off x="7106160" y="3043846"/>
          <a:ext cx="619941" cy="2830352"/>
        </p:xfrm>
        <a:graphic>
          <a:graphicData uri="http://schemas.openxmlformats.org/drawingml/2006/table">
            <a:tbl>
              <a:tblPr firstRow="1" bandRow="1">
                <a:tableStyleId>{5C22544A-7EE6-4342-B048-85BDC9FD1C3A}</a:tableStyleId>
              </a:tblPr>
              <a:tblGrid>
                <a:gridCol w="619941">
                  <a:extLst>
                    <a:ext uri="{9D8B030D-6E8A-4147-A177-3AD203B41FA5}">
                      <a16:colId xmlns:a16="http://schemas.microsoft.com/office/drawing/2014/main" xmlns="" val="2597980409"/>
                    </a:ext>
                  </a:extLst>
                </a:gridCol>
              </a:tblGrid>
              <a:tr h="371096">
                <a:tc>
                  <a:txBody>
                    <a:bodyPr/>
                    <a:lstStyle/>
                    <a:p>
                      <a:pPr algn="ctr" fontAlgn="ctr"/>
                      <a:r>
                        <a:rPr lang="cs-CZ" sz="1200" b="1" i="0" u="none" strike="noStrike" dirty="0">
                          <a:solidFill>
                            <a:srgbClr val="FF0000"/>
                          </a:solidFill>
                          <a:effectLst/>
                          <a:latin typeface="Calibri" panose="020F0502020204030204" pitchFamily="34" charset="0"/>
                        </a:rPr>
                        <a:t>70%</a:t>
                      </a:r>
                    </a:p>
                  </a:txBody>
                  <a:tcPr marL="9525" marR="9525" marT="9525" marB="0" anchor="ctr">
                    <a:noFill/>
                  </a:tcPr>
                </a:tc>
                <a:extLst>
                  <a:ext uri="{0D108BD9-81ED-4DB2-BD59-A6C34878D82A}">
                    <a16:rowId xmlns:a16="http://schemas.microsoft.com/office/drawing/2014/main" xmlns="" val="3303598218"/>
                  </a:ext>
                </a:extLst>
              </a:tr>
              <a:tr h="371096">
                <a:tc>
                  <a:txBody>
                    <a:bodyPr/>
                    <a:lstStyle/>
                    <a:p>
                      <a:pPr algn="ctr" fontAlgn="ctr"/>
                      <a:r>
                        <a:rPr lang="cs-CZ" sz="1200" b="1" i="0" u="none" strike="noStrike">
                          <a:solidFill>
                            <a:srgbClr val="FF0000"/>
                          </a:solidFill>
                          <a:effectLst/>
                          <a:latin typeface="Calibri" panose="020F0502020204030204" pitchFamily="34" charset="0"/>
                        </a:rPr>
                        <a:t>61%</a:t>
                      </a:r>
                    </a:p>
                  </a:txBody>
                  <a:tcPr marL="9525" marR="9525" marT="9525" marB="0" anchor="ctr">
                    <a:noFill/>
                  </a:tcPr>
                </a:tc>
                <a:extLst>
                  <a:ext uri="{0D108BD9-81ED-4DB2-BD59-A6C34878D82A}">
                    <a16:rowId xmlns:a16="http://schemas.microsoft.com/office/drawing/2014/main" xmlns="" val="4107463502"/>
                  </a:ext>
                </a:extLst>
              </a:tr>
              <a:tr h="371096">
                <a:tc>
                  <a:txBody>
                    <a:bodyPr/>
                    <a:lstStyle/>
                    <a:p>
                      <a:pPr algn="ctr" fontAlgn="ctr"/>
                      <a:r>
                        <a:rPr lang="cs-CZ" sz="1200" b="1" i="0" u="none" strike="noStrike">
                          <a:solidFill>
                            <a:srgbClr val="FF0000"/>
                          </a:solidFill>
                          <a:effectLst/>
                          <a:latin typeface="Calibri" panose="020F0502020204030204" pitchFamily="34" charset="0"/>
                        </a:rPr>
                        <a:t>56%</a:t>
                      </a:r>
                    </a:p>
                  </a:txBody>
                  <a:tcPr marL="9525" marR="9525" marT="9525" marB="0" anchor="ctr">
                    <a:noFill/>
                  </a:tcPr>
                </a:tc>
                <a:extLst>
                  <a:ext uri="{0D108BD9-81ED-4DB2-BD59-A6C34878D82A}">
                    <a16:rowId xmlns:a16="http://schemas.microsoft.com/office/drawing/2014/main" xmlns="" val="246659499"/>
                  </a:ext>
                </a:extLst>
              </a:tr>
              <a:tr h="371096">
                <a:tc>
                  <a:txBody>
                    <a:bodyPr/>
                    <a:lstStyle/>
                    <a:p>
                      <a:pPr algn="ctr" fontAlgn="ctr"/>
                      <a:r>
                        <a:rPr lang="cs-CZ" sz="1200" b="1" i="0" u="none" strike="noStrike">
                          <a:solidFill>
                            <a:srgbClr val="FF0000"/>
                          </a:solidFill>
                          <a:effectLst/>
                          <a:latin typeface="Calibri" panose="020F0502020204030204" pitchFamily="34" charset="0"/>
                        </a:rPr>
                        <a:t>50%</a:t>
                      </a:r>
                    </a:p>
                  </a:txBody>
                  <a:tcPr marL="9525" marR="9525" marT="9525" marB="0" anchor="ctr">
                    <a:noFill/>
                  </a:tcPr>
                </a:tc>
                <a:extLst>
                  <a:ext uri="{0D108BD9-81ED-4DB2-BD59-A6C34878D82A}">
                    <a16:rowId xmlns:a16="http://schemas.microsoft.com/office/drawing/2014/main" xmlns="" val="3160194372"/>
                  </a:ext>
                </a:extLst>
              </a:tr>
              <a:tr h="371096">
                <a:tc>
                  <a:txBody>
                    <a:bodyPr/>
                    <a:lstStyle/>
                    <a:p>
                      <a:pPr algn="ctr" fontAlgn="ctr"/>
                      <a:r>
                        <a:rPr lang="cs-CZ" sz="1200" b="1" i="0" u="none" strike="noStrike" dirty="0">
                          <a:solidFill>
                            <a:srgbClr val="FF0000"/>
                          </a:solidFill>
                          <a:effectLst/>
                          <a:latin typeface="Calibri" panose="020F0502020204030204" pitchFamily="34" charset="0"/>
                        </a:rPr>
                        <a:t>44%</a:t>
                      </a:r>
                    </a:p>
                  </a:txBody>
                  <a:tcPr marL="9525" marR="9525" marT="9525" marB="0" anchor="ctr">
                    <a:noFill/>
                  </a:tcPr>
                </a:tc>
                <a:extLst>
                  <a:ext uri="{0D108BD9-81ED-4DB2-BD59-A6C34878D82A}">
                    <a16:rowId xmlns:a16="http://schemas.microsoft.com/office/drawing/2014/main" xmlns="" val="388264361"/>
                  </a:ext>
                </a:extLst>
              </a:tr>
              <a:tr h="371096">
                <a:tc>
                  <a:txBody>
                    <a:bodyPr/>
                    <a:lstStyle/>
                    <a:p>
                      <a:pPr algn="ctr" fontAlgn="ctr"/>
                      <a:r>
                        <a:rPr lang="cs-CZ" sz="1200" b="1" i="0" u="none" strike="noStrike">
                          <a:solidFill>
                            <a:srgbClr val="FF0000"/>
                          </a:solidFill>
                          <a:effectLst/>
                          <a:latin typeface="Calibri" panose="020F0502020204030204" pitchFamily="34" charset="0"/>
                        </a:rPr>
                        <a:t>42%</a:t>
                      </a:r>
                    </a:p>
                  </a:txBody>
                  <a:tcPr marL="9525" marR="9525" marT="9525" marB="0" anchor="ctr">
                    <a:noFill/>
                  </a:tcPr>
                </a:tc>
                <a:extLst>
                  <a:ext uri="{0D108BD9-81ED-4DB2-BD59-A6C34878D82A}">
                    <a16:rowId xmlns:a16="http://schemas.microsoft.com/office/drawing/2014/main" xmlns="" val="2239228106"/>
                  </a:ext>
                </a:extLst>
              </a:tr>
              <a:tr h="207310">
                <a:tc>
                  <a:txBody>
                    <a:bodyPr/>
                    <a:lstStyle/>
                    <a:p>
                      <a:pPr algn="ctr" fontAlgn="ctr"/>
                      <a:r>
                        <a:rPr lang="cs-CZ" sz="1200" b="1" i="0" u="none" strike="noStrike">
                          <a:solidFill>
                            <a:srgbClr val="FF0000"/>
                          </a:solidFill>
                          <a:effectLst/>
                          <a:latin typeface="Calibri" panose="020F0502020204030204" pitchFamily="34" charset="0"/>
                        </a:rPr>
                        <a:t>37%</a:t>
                      </a:r>
                    </a:p>
                  </a:txBody>
                  <a:tcPr marL="9525" marR="9525" marT="9525" marB="0" anchor="ctr">
                    <a:noFill/>
                  </a:tcPr>
                </a:tc>
                <a:extLst>
                  <a:ext uri="{0D108BD9-81ED-4DB2-BD59-A6C34878D82A}">
                    <a16:rowId xmlns:a16="http://schemas.microsoft.com/office/drawing/2014/main" xmlns="" val="3266513252"/>
                  </a:ext>
                </a:extLst>
              </a:tr>
              <a:tr h="396466">
                <a:tc>
                  <a:txBody>
                    <a:bodyPr/>
                    <a:lstStyle/>
                    <a:p>
                      <a:pPr algn="ctr" fontAlgn="ctr"/>
                      <a:r>
                        <a:rPr lang="cs-CZ" sz="1200" b="1" i="0" u="none" strike="noStrike" dirty="0">
                          <a:solidFill>
                            <a:srgbClr val="FF0000"/>
                          </a:solidFill>
                          <a:effectLst/>
                          <a:latin typeface="Calibri" panose="020F0502020204030204" pitchFamily="34" charset="0"/>
                        </a:rPr>
                        <a:t>34%</a:t>
                      </a:r>
                    </a:p>
                  </a:txBody>
                  <a:tcPr marL="9525" marR="9525" marT="9525" marB="0" anchor="ctr">
                    <a:noFill/>
                  </a:tcPr>
                </a:tc>
                <a:extLst>
                  <a:ext uri="{0D108BD9-81ED-4DB2-BD59-A6C34878D82A}">
                    <a16:rowId xmlns:a16="http://schemas.microsoft.com/office/drawing/2014/main" xmlns="" val="928413336"/>
                  </a:ext>
                </a:extLst>
              </a:tr>
            </a:tbl>
          </a:graphicData>
        </a:graphic>
      </p:graphicFrame>
      <p:sp>
        <p:nvSpPr>
          <p:cNvPr id="4" name="Zástupný symbol pro číslo snímku 3"/>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6262B2E-B0CB-4DBB-8C61-F612C05A0A37}" type="slidenum">
              <a:rPr kumimoji="0" lang="cs-CZ" sz="1400" b="0" i="0" u="none" strike="noStrike" kern="1200" cap="none" spc="0" normalizeH="0" baseline="0" noProof="0" smtClean="0">
                <a:ln>
                  <a:noFill/>
                </a:ln>
                <a:solidFill>
                  <a:prstClr val="white">
                    <a:lumMod val="65000"/>
                  </a:prstClr>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cs-CZ" sz="14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7" name="Nadpis 1"/>
          <p:cNvSpPr>
            <a:spLocks noGrp="1"/>
          </p:cNvSpPr>
          <p:nvPr>
            <p:ph type="ctrTitle" idx="4294967295"/>
          </p:nvPr>
        </p:nvSpPr>
        <p:spPr>
          <a:xfrm>
            <a:off x="41095" y="533864"/>
            <a:ext cx="10790238" cy="650875"/>
          </a:xfrm>
          <a:prstGeom prst="rect">
            <a:avLst/>
          </a:prstGeom>
          <a:noFill/>
        </p:spPr>
        <p:txBody>
          <a:bodyPr wrap="square" lIns="900000" tIns="0" rIns="0" bIns="0" anchor="ctr">
            <a:noAutofit/>
          </a:bodyPr>
          <a:lstStyle/>
          <a:p>
            <a:pPr lvl="0" algn="l">
              <a:spcBef>
                <a:spcPts val="0"/>
              </a:spcBef>
            </a:pPr>
            <a:r>
              <a:rPr lang="cs-CZ" sz="3000" dirty="0">
                <a:solidFill>
                  <a:srgbClr val="00B0F0"/>
                </a:solidFill>
              </a:rPr>
              <a:t>S exekucí přišel u 2/3 lidí menší zájem o politiku a veřejné dění. </a:t>
            </a:r>
            <a:r>
              <a:rPr lang="cs-CZ" sz="3000" dirty="0">
                <a:solidFill>
                  <a:srgbClr val="00B0F0"/>
                </a:solidFill>
                <a:ea typeface="+mn-ea"/>
                <a:cs typeface="+mn-cs"/>
              </a:rPr>
              <a:t>V 58 % případů se paradoxně zlepšil vztah s rodinou.</a:t>
            </a:r>
            <a:r>
              <a:rPr lang="cs-CZ" sz="1200" dirty="0">
                <a:solidFill>
                  <a:prstClr val="black"/>
                </a:solidFill>
                <a:ea typeface="+mn-ea"/>
                <a:cs typeface="+mn-cs"/>
              </a:rPr>
              <a:t/>
            </a:r>
            <a:br>
              <a:rPr lang="cs-CZ" sz="1200" dirty="0">
                <a:solidFill>
                  <a:prstClr val="black"/>
                </a:solidFill>
                <a:ea typeface="+mn-ea"/>
                <a:cs typeface="+mn-cs"/>
              </a:rPr>
            </a:br>
            <a:endParaRPr lang="en-GB" sz="3000" dirty="0">
              <a:solidFill>
                <a:srgbClr val="009FE3"/>
              </a:solidFill>
            </a:endParaRPr>
          </a:p>
        </p:txBody>
      </p:sp>
      <p:graphicFrame>
        <p:nvGraphicFramePr>
          <p:cNvPr id="9" name="Graf 8"/>
          <p:cNvGraphicFramePr/>
          <p:nvPr>
            <p:extLst>
              <p:ext uri="{D42A27DB-BD31-4B8C-83A1-F6EECF244321}">
                <p14:modId xmlns:p14="http://schemas.microsoft.com/office/powerpoint/2010/main" val="855699871"/>
              </p:ext>
            </p:extLst>
          </p:nvPr>
        </p:nvGraphicFramePr>
        <p:xfrm>
          <a:off x="505097" y="2717551"/>
          <a:ext cx="5869577" cy="330007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2" name="Tabulka 21">
            <a:extLst>
              <a:ext uri="{FF2B5EF4-FFF2-40B4-BE49-F238E27FC236}">
                <a16:creationId xmlns:a16="http://schemas.microsoft.com/office/drawing/2014/main" xmlns="" id="{2ECAF9DB-6907-4913-8BF5-1E0DE719C73B}"/>
              </a:ext>
            </a:extLst>
          </p:cNvPr>
          <p:cNvGraphicFramePr>
            <a:graphicFrameLocks noGrp="1"/>
          </p:cNvGraphicFramePr>
          <p:nvPr>
            <p:extLst>
              <p:ext uri="{D42A27DB-BD31-4B8C-83A1-F6EECF244321}">
                <p14:modId xmlns:p14="http://schemas.microsoft.com/office/powerpoint/2010/main" val="3284709523"/>
              </p:ext>
            </p:extLst>
          </p:nvPr>
        </p:nvGraphicFramePr>
        <p:xfrm>
          <a:off x="6467476" y="3048336"/>
          <a:ext cx="619941" cy="2830355"/>
        </p:xfrm>
        <a:graphic>
          <a:graphicData uri="http://schemas.openxmlformats.org/drawingml/2006/table">
            <a:tbl>
              <a:tblPr firstRow="1" bandRow="1">
                <a:tableStyleId>{5C22544A-7EE6-4342-B048-85BDC9FD1C3A}</a:tableStyleId>
              </a:tblPr>
              <a:tblGrid>
                <a:gridCol w="619941">
                  <a:extLst>
                    <a:ext uri="{9D8B030D-6E8A-4147-A177-3AD203B41FA5}">
                      <a16:colId xmlns:a16="http://schemas.microsoft.com/office/drawing/2014/main" xmlns="" val="2597980409"/>
                    </a:ext>
                  </a:extLst>
                </a:gridCol>
              </a:tblGrid>
              <a:tr h="371251">
                <a:tc>
                  <a:txBody>
                    <a:bodyPr/>
                    <a:lstStyle/>
                    <a:p>
                      <a:pPr algn="ctr" fontAlgn="ctr"/>
                      <a:r>
                        <a:rPr lang="cs-CZ" sz="1200" b="1" i="0" u="none" strike="noStrike" dirty="0">
                          <a:solidFill>
                            <a:srgbClr val="FF0000"/>
                          </a:solidFill>
                          <a:effectLst/>
                          <a:latin typeface="Calibri" panose="020F0502020204030204" pitchFamily="34" charset="0"/>
                        </a:rPr>
                        <a:t>72%</a:t>
                      </a:r>
                    </a:p>
                  </a:txBody>
                  <a:tcPr marL="9525" marR="9525" marT="9525" marB="0" anchor="ctr">
                    <a:noFill/>
                  </a:tcPr>
                </a:tc>
                <a:extLst>
                  <a:ext uri="{0D108BD9-81ED-4DB2-BD59-A6C34878D82A}">
                    <a16:rowId xmlns:a16="http://schemas.microsoft.com/office/drawing/2014/main" xmlns="" val="3303598218"/>
                  </a:ext>
                </a:extLst>
              </a:tr>
              <a:tr h="375849">
                <a:tc>
                  <a:txBody>
                    <a:bodyPr/>
                    <a:lstStyle/>
                    <a:p>
                      <a:pPr algn="ctr" fontAlgn="ctr"/>
                      <a:r>
                        <a:rPr lang="cs-CZ" sz="1200" b="1" i="0" u="none" strike="noStrike">
                          <a:solidFill>
                            <a:srgbClr val="FF0000"/>
                          </a:solidFill>
                          <a:effectLst/>
                          <a:latin typeface="Calibri" panose="020F0502020204030204" pitchFamily="34" charset="0"/>
                        </a:rPr>
                        <a:t>66%</a:t>
                      </a:r>
                    </a:p>
                  </a:txBody>
                  <a:tcPr marL="9525" marR="9525" marT="9525" marB="0" anchor="ctr">
                    <a:noFill/>
                  </a:tcPr>
                </a:tc>
                <a:extLst>
                  <a:ext uri="{0D108BD9-81ED-4DB2-BD59-A6C34878D82A}">
                    <a16:rowId xmlns:a16="http://schemas.microsoft.com/office/drawing/2014/main" xmlns="" val="2587533611"/>
                  </a:ext>
                </a:extLst>
              </a:tr>
              <a:tr h="371251">
                <a:tc>
                  <a:txBody>
                    <a:bodyPr/>
                    <a:lstStyle/>
                    <a:p>
                      <a:pPr algn="ctr" fontAlgn="ctr"/>
                      <a:r>
                        <a:rPr lang="cs-CZ" sz="1200" b="1" i="0" u="none" strike="noStrike">
                          <a:solidFill>
                            <a:srgbClr val="FF0000"/>
                          </a:solidFill>
                          <a:effectLst/>
                          <a:latin typeface="Calibri" panose="020F0502020204030204" pitchFamily="34" charset="0"/>
                        </a:rPr>
                        <a:t>63%</a:t>
                      </a:r>
                    </a:p>
                  </a:txBody>
                  <a:tcPr marL="9525" marR="9525" marT="9525" marB="0" anchor="ctr">
                    <a:noFill/>
                  </a:tcPr>
                </a:tc>
                <a:extLst>
                  <a:ext uri="{0D108BD9-81ED-4DB2-BD59-A6C34878D82A}">
                    <a16:rowId xmlns:a16="http://schemas.microsoft.com/office/drawing/2014/main" xmlns="" val="155908530"/>
                  </a:ext>
                </a:extLst>
              </a:tr>
              <a:tr h="371251">
                <a:tc>
                  <a:txBody>
                    <a:bodyPr/>
                    <a:lstStyle/>
                    <a:p>
                      <a:pPr algn="ctr" fontAlgn="ctr"/>
                      <a:r>
                        <a:rPr lang="cs-CZ" sz="1200" b="1" i="0" u="none" strike="noStrike">
                          <a:solidFill>
                            <a:srgbClr val="FF0000"/>
                          </a:solidFill>
                          <a:effectLst/>
                          <a:latin typeface="Calibri" panose="020F0502020204030204" pitchFamily="34" charset="0"/>
                        </a:rPr>
                        <a:t>63%</a:t>
                      </a:r>
                    </a:p>
                  </a:txBody>
                  <a:tcPr marL="9525" marR="9525" marT="9525" marB="0" anchor="ctr">
                    <a:noFill/>
                  </a:tcPr>
                </a:tc>
                <a:extLst>
                  <a:ext uri="{0D108BD9-81ED-4DB2-BD59-A6C34878D82A}">
                    <a16:rowId xmlns:a16="http://schemas.microsoft.com/office/drawing/2014/main" xmlns="" val="2213827906"/>
                  </a:ext>
                </a:extLst>
              </a:tr>
              <a:tr h="371251">
                <a:tc>
                  <a:txBody>
                    <a:bodyPr/>
                    <a:lstStyle/>
                    <a:p>
                      <a:pPr algn="ctr" fontAlgn="ctr"/>
                      <a:r>
                        <a:rPr lang="cs-CZ" sz="1200" b="1" i="0" u="none" strike="noStrike">
                          <a:solidFill>
                            <a:srgbClr val="FF0000"/>
                          </a:solidFill>
                          <a:effectLst/>
                          <a:latin typeface="Calibri" panose="020F0502020204030204" pitchFamily="34" charset="0"/>
                        </a:rPr>
                        <a:t>53%</a:t>
                      </a:r>
                    </a:p>
                  </a:txBody>
                  <a:tcPr marL="9525" marR="9525" marT="9525" marB="0" anchor="ctr">
                    <a:noFill/>
                  </a:tcPr>
                </a:tc>
                <a:extLst>
                  <a:ext uri="{0D108BD9-81ED-4DB2-BD59-A6C34878D82A}">
                    <a16:rowId xmlns:a16="http://schemas.microsoft.com/office/drawing/2014/main" xmlns="" val="3001769016"/>
                  </a:ext>
                </a:extLst>
              </a:tr>
              <a:tr h="371251">
                <a:tc>
                  <a:txBody>
                    <a:bodyPr/>
                    <a:lstStyle/>
                    <a:p>
                      <a:pPr algn="ctr" fontAlgn="ctr"/>
                      <a:r>
                        <a:rPr lang="cs-CZ" sz="1200" b="1" i="0" u="none" strike="noStrike">
                          <a:solidFill>
                            <a:srgbClr val="FF0000"/>
                          </a:solidFill>
                          <a:effectLst/>
                          <a:latin typeface="Calibri" panose="020F0502020204030204" pitchFamily="34" charset="0"/>
                        </a:rPr>
                        <a:t>52%</a:t>
                      </a:r>
                    </a:p>
                  </a:txBody>
                  <a:tcPr marL="9525" marR="9525" marT="9525" marB="0" anchor="ctr">
                    <a:noFill/>
                  </a:tcPr>
                </a:tc>
                <a:extLst>
                  <a:ext uri="{0D108BD9-81ED-4DB2-BD59-A6C34878D82A}">
                    <a16:rowId xmlns:a16="http://schemas.microsoft.com/office/drawing/2014/main" xmlns="" val="3824335820"/>
                  </a:ext>
                </a:extLst>
              </a:tr>
              <a:tr h="201620">
                <a:tc>
                  <a:txBody>
                    <a:bodyPr/>
                    <a:lstStyle/>
                    <a:p>
                      <a:pPr algn="ctr" fontAlgn="ctr"/>
                      <a:r>
                        <a:rPr lang="cs-CZ" sz="1200" b="1" i="0" u="none" strike="noStrike">
                          <a:solidFill>
                            <a:srgbClr val="FF0000"/>
                          </a:solidFill>
                          <a:effectLst/>
                          <a:latin typeface="Calibri" panose="020F0502020204030204" pitchFamily="34" charset="0"/>
                        </a:rPr>
                        <a:t>47%</a:t>
                      </a:r>
                    </a:p>
                  </a:txBody>
                  <a:tcPr marL="9525" marR="9525" marT="9525" marB="0" anchor="ctr">
                    <a:noFill/>
                  </a:tcPr>
                </a:tc>
                <a:extLst>
                  <a:ext uri="{0D108BD9-81ED-4DB2-BD59-A6C34878D82A}">
                    <a16:rowId xmlns:a16="http://schemas.microsoft.com/office/drawing/2014/main" xmlns="" val="3266513252"/>
                  </a:ext>
                </a:extLst>
              </a:tr>
              <a:tr h="396631">
                <a:tc>
                  <a:txBody>
                    <a:bodyPr/>
                    <a:lstStyle/>
                    <a:p>
                      <a:pPr algn="ctr" fontAlgn="ctr"/>
                      <a:r>
                        <a:rPr lang="cs-CZ" sz="1200" b="1" i="0" u="none" strike="noStrike" dirty="0">
                          <a:solidFill>
                            <a:srgbClr val="FF0000"/>
                          </a:solidFill>
                          <a:effectLst/>
                          <a:latin typeface="Calibri" panose="020F0502020204030204" pitchFamily="34" charset="0"/>
                        </a:rPr>
                        <a:t>42%</a:t>
                      </a:r>
                    </a:p>
                  </a:txBody>
                  <a:tcPr marL="9525" marR="9525" marT="9525" marB="0" anchor="ctr">
                    <a:noFill/>
                  </a:tcPr>
                </a:tc>
                <a:extLst>
                  <a:ext uri="{0D108BD9-81ED-4DB2-BD59-A6C34878D82A}">
                    <a16:rowId xmlns:a16="http://schemas.microsoft.com/office/drawing/2014/main" xmlns="" val="928413336"/>
                  </a:ext>
                </a:extLst>
              </a:tr>
            </a:tbl>
          </a:graphicData>
        </a:graphic>
      </p:graphicFrame>
      <p:graphicFrame>
        <p:nvGraphicFramePr>
          <p:cNvPr id="13" name="Graf 12">
            <a:extLst>
              <a:ext uri="{FF2B5EF4-FFF2-40B4-BE49-F238E27FC236}">
                <a16:creationId xmlns:a16="http://schemas.microsoft.com/office/drawing/2014/main" xmlns="" id="{E31315E2-1F98-4D87-8CAB-DF59E287DD10}"/>
              </a:ext>
            </a:extLst>
          </p:cNvPr>
          <p:cNvGraphicFramePr/>
          <p:nvPr>
            <p:extLst>
              <p:ext uri="{D42A27DB-BD31-4B8C-83A1-F6EECF244321}">
                <p14:modId xmlns:p14="http://schemas.microsoft.com/office/powerpoint/2010/main" val="3887680616"/>
              </p:ext>
            </p:extLst>
          </p:nvPr>
        </p:nvGraphicFramePr>
        <p:xfrm>
          <a:off x="7527811" y="2698626"/>
          <a:ext cx="3695292" cy="3300072"/>
        </p:xfrm>
        <a:graphic>
          <a:graphicData uri="http://schemas.openxmlformats.org/drawingml/2006/chart">
            <c:chart xmlns:c="http://schemas.openxmlformats.org/drawingml/2006/chart" xmlns:r="http://schemas.openxmlformats.org/officeDocument/2006/relationships" r:id="rId4"/>
          </a:graphicData>
        </a:graphic>
      </p:graphicFrame>
      <p:cxnSp>
        <p:nvCxnSpPr>
          <p:cNvPr id="3" name="Přímá spojnice 2">
            <a:extLst>
              <a:ext uri="{FF2B5EF4-FFF2-40B4-BE49-F238E27FC236}">
                <a16:creationId xmlns:a16="http://schemas.microsoft.com/office/drawing/2014/main" xmlns="" id="{90D505B7-796E-4836-AD0B-9F69DFF4147F}"/>
              </a:ext>
            </a:extLst>
          </p:cNvPr>
          <p:cNvCxnSpPr>
            <a:cxnSpLocks/>
          </p:cNvCxnSpPr>
          <p:nvPr/>
        </p:nvCxnSpPr>
        <p:spPr>
          <a:xfrm>
            <a:off x="7087416" y="3163119"/>
            <a:ext cx="0" cy="2684687"/>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Přímá spojnice 16">
            <a:extLst>
              <a:ext uri="{FF2B5EF4-FFF2-40B4-BE49-F238E27FC236}">
                <a16:creationId xmlns:a16="http://schemas.microsoft.com/office/drawing/2014/main" xmlns="" id="{DCC8A102-676F-4424-88DE-65963442BB1B}"/>
              </a:ext>
            </a:extLst>
          </p:cNvPr>
          <p:cNvCxnSpPr>
            <a:cxnSpLocks/>
          </p:cNvCxnSpPr>
          <p:nvPr/>
        </p:nvCxnSpPr>
        <p:spPr>
          <a:xfrm>
            <a:off x="7087416" y="2727690"/>
            <a:ext cx="1" cy="169603"/>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TextovéPole 15">
            <a:extLst>
              <a:ext uri="{FF2B5EF4-FFF2-40B4-BE49-F238E27FC236}">
                <a16:creationId xmlns:a16="http://schemas.microsoft.com/office/drawing/2014/main" xmlns="" id="{F511AAB7-8355-4C6D-BC87-031457F30DC2}"/>
              </a:ext>
            </a:extLst>
          </p:cNvPr>
          <p:cNvSpPr txBox="1"/>
          <p:nvPr/>
        </p:nvSpPr>
        <p:spPr>
          <a:xfrm>
            <a:off x="2778037" y="2446484"/>
            <a:ext cx="3509554" cy="369332"/>
          </a:xfrm>
          <a:prstGeom prst="rect">
            <a:avLst/>
          </a:prstGeom>
          <a:noFill/>
        </p:spPr>
        <p:txBody>
          <a:bodyPr wrap="square" rtlCol="0">
            <a:spAutoFit/>
          </a:bodyPr>
          <a:lstStyle/>
          <a:p>
            <a:pPr algn="ctr"/>
            <a:r>
              <a:rPr lang="cs-CZ" b="1" dirty="0">
                <a:solidFill>
                  <a:schemeClr val="accent6"/>
                </a:solidFill>
              </a:rPr>
              <a:t>Osobní zkušenost:</a:t>
            </a:r>
          </a:p>
        </p:txBody>
      </p:sp>
      <p:sp>
        <p:nvSpPr>
          <p:cNvPr id="21" name="TextovéPole 20">
            <a:extLst>
              <a:ext uri="{FF2B5EF4-FFF2-40B4-BE49-F238E27FC236}">
                <a16:creationId xmlns:a16="http://schemas.microsoft.com/office/drawing/2014/main" xmlns="" id="{EC0E68E9-DCB1-46C7-9B99-DE5B7B394FE7}"/>
              </a:ext>
            </a:extLst>
          </p:cNvPr>
          <p:cNvSpPr txBox="1"/>
          <p:nvPr/>
        </p:nvSpPr>
        <p:spPr>
          <a:xfrm>
            <a:off x="7690995" y="2446484"/>
            <a:ext cx="3509554" cy="369332"/>
          </a:xfrm>
          <a:prstGeom prst="rect">
            <a:avLst/>
          </a:prstGeom>
          <a:noFill/>
        </p:spPr>
        <p:txBody>
          <a:bodyPr wrap="square" rtlCol="0">
            <a:spAutoFit/>
          </a:bodyPr>
          <a:lstStyle/>
          <a:p>
            <a:pPr algn="ctr"/>
            <a:r>
              <a:rPr lang="cs-CZ" b="1" dirty="0">
                <a:solidFill>
                  <a:schemeClr val="accent6"/>
                </a:solidFill>
              </a:rPr>
              <a:t>Zprostředkovaná zkušenost:</a:t>
            </a:r>
          </a:p>
        </p:txBody>
      </p:sp>
      <p:sp>
        <p:nvSpPr>
          <p:cNvPr id="23" name="TextovéPole 22">
            <a:extLst>
              <a:ext uri="{FF2B5EF4-FFF2-40B4-BE49-F238E27FC236}">
                <a16:creationId xmlns:a16="http://schemas.microsoft.com/office/drawing/2014/main" xmlns="" id="{F31172B6-0F11-4566-AF4D-225E8432DA33}"/>
              </a:ext>
            </a:extLst>
          </p:cNvPr>
          <p:cNvSpPr txBox="1"/>
          <p:nvPr/>
        </p:nvSpPr>
        <p:spPr>
          <a:xfrm>
            <a:off x="6303921" y="2468883"/>
            <a:ext cx="1474157" cy="52322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cs-CZ" sz="1400" b="1" i="0" u="none" strike="noStrike" kern="1200" cap="none" spc="0" normalizeH="0" baseline="0" noProof="0" dirty="0">
                <a:ln>
                  <a:noFill/>
                </a:ln>
                <a:solidFill>
                  <a:prstClr val="black"/>
                </a:solidFill>
                <a:effectLst/>
                <a:uLnTx/>
                <a:uFillTx/>
                <a:latin typeface="Calibri"/>
                <a:ea typeface="+mn-ea"/>
                <a:cs typeface="+mn-cs"/>
              </a:rPr>
              <a:t>T2B = rozhodně + spíše </a:t>
            </a:r>
            <a:r>
              <a:rPr lang="cs-CZ" sz="1400" b="1" dirty="0">
                <a:solidFill>
                  <a:prstClr val="black"/>
                </a:solidFill>
                <a:latin typeface="Calibri"/>
              </a:rPr>
              <a:t>zhoršil</a:t>
            </a:r>
            <a:endParaRPr kumimoji="0" lang="cs-CZ" sz="1400" b="1" i="0" u="none" strike="noStrike" kern="1200" cap="none" spc="0" normalizeH="0" baseline="0" noProof="0" dirty="0">
              <a:ln>
                <a:noFill/>
              </a:ln>
              <a:solidFill>
                <a:prstClr val="black"/>
              </a:solidFill>
              <a:effectLst/>
              <a:uLnTx/>
              <a:uFillTx/>
              <a:latin typeface="Calibri"/>
              <a:ea typeface="+mn-ea"/>
              <a:cs typeface="+mn-cs"/>
            </a:endParaRPr>
          </a:p>
        </p:txBody>
      </p:sp>
      <p:sp>
        <p:nvSpPr>
          <p:cNvPr id="6" name="Obdélník 5">
            <a:extLst>
              <a:ext uri="{FF2B5EF4-FFF2-40B4-BE49-F238E27FC236}">
                <a16:creationId xmlns:a16="http://schemas.microsoft.com/office/drawing/2014/main" xmlns="" id="{48435E79-069B-4610-B443-662A91A31C95}"/>
              </a:ext>
            </a:extLst>
          </p:cNvPr>
          <p:cNvSpPr/>
          <p:nvPr/>
        </p:nvSpPr>
        <p:spPr>
          <a:xfrm>
            <a:off x="876300" y="1731448"/>
            <a:ext cx="9955033" cy="400110"/>
          </a:xfrm>
          <a:prstGeom prst="rect">
            <a:avLst/>
          </a:prstGeom>
        </p:spPr>
        <p:txBody>
          <a:bodyPr wrap="none">
            <a:spAutoFit/>
          </a:bodyPr>
          <a:lstStyle/>
          <a:p>
            <a:r>
              <a:rPr lang="cs-CZ" sz="2000" b="1" dirty="0">
                <a:cs typeface="Arial" charset="0"/>
              </a:rPr>
              <a:t>Zlepšil nebo zhoršil se Váš život v některé z těchto oblastí poté, co jste začal/a řešit exekuci? </a:t>
            </a:r>
          </a:p>
        </p:txBody>
      </p:sp>
      <p:sp>
        <p:nvSpPr>
          <p:cNvPr id="15" name="Obdélník 14">
            <a:extLst>
              <a:ext uri="{FF2B5EF4-FFF2-40B4-BE49-F238E27FC236}">
                <a16:creationId xmlns:a16="http://schemas.microsoft.com/office/drawing/2014/main" xmlns="" id="{87F0ED12-550B-40DB-81F0-C75AFCCD6236}"/>
              </a:ext>
            </a:extLst>
          </p:cNvPr>
          <p:cNvSpPr/>
          <p:nvPr/>
        </p:nvSpPr>
        <p:spPr>
          <a:xfrm>
            <a:off x="6379019" y="3086883"/>
            <a:ext cx="1365823" cy="27609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8" name="Obdélník 17">
            <a:extLst>
              <a:ext uri="{FF2B5EF4-FFF2-40B4-BE49-F238E27FC236}">
                <a16:creationId xmlns:a16="http://schemas.microsoft.com/office/drawing/2014/main" xmlns="" id="{2EC78F1B-7C85-4E4E-95DC-874336C3B121}"/>
              </a:ext>
            </a:extLst>
          </p:cNvPr>
          <p:cNvSpPr/>
          <p:nvPr/>
        </p:nvSpPr>
        <p:spPr>
          <a:xfrm>
            <a:off x="6374024" y="3086883"/>
            <a:ext cx="1365823" cy="143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9" name="Obdélník 18">
            <a:extLst>
              <a:ext uri="{FF2B5EF4-FFF2-40B4-BE49-F238E27FC236}">
                <a16:creationId xmlns:a16="http://schemas.microsoft.com/office/drawing/2014/main" xmlns="" id="{576014F3-24F1-405D-ABD6-032387A0422D}"/>
              </a:ext>
            </a:extLst>
          </p:cNvPr>
          <p:cNvSpPr/>
          <p:nvPr/>
        </p:nvSpPr>
        <p:spPr>
          <a:xfrm>
            <a:off x="6374674" y="5486687"/>
            <a:ext cx="1365823" cy="36914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pic>
        <p:nvPicPr>
          <p:cNvPr id="5" name="Obrázek 4">
            <a:extLst>
              <a:ext uri="{FF2B5EF4-FFF2-40B4-BE49-F238E27FC236}">
                <a16:creationId xmlns:a16="http://schemas.microsoft.com/office/drawing/2014/main" xmlns="" id="{1D61BBBC-6456-41DC-AFF2-60DC5C52E9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2695" y="3447277"/>
            <a:ext cx="400459" cy="400459"/>
          </a:xfrm>
          <a:prstGeom prst="rect">
            <a:avLst/>
          </a:prstGeom>
        </p:spPr>
      </p:pic>
      <p:pic>
        <p:nvPicPr>
          <p:cNvPr id="10" name="Obrázek 9">
            <a:extLst>
              <a:ext uri="{FF2B5EF4-FFF2-40B4-BE49-F238E27FC236}">
                <a16:creationId xmlns:a16="http://schemas.microsoft.com/office/drawing/2014/main" xmlns="" id="{603CBA90-BE35-4D4A-911A-902A69D61EB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2934" y="5491960"/>
            <a:ext cx="386731" cy="386731"/>
          </a:xfrm>
          <a:prstGeom prst="rect">
            <a:avLst/>
          </a:prstGeom>
        </p:spPr>
      </p:pic>
      <p:pic>
        <p:nvPicPr>
          <p:cNvPr id="20" name="Obrázek 19">
            <a:extLst>
              <a:ext uri="{FF2B5EF4-FFF2-40B4-BE49-F238E27FC236}">
                <a16:creationId xmlns:a16="http://schemas.microsoft.com/office/drawing/2014/main" xmlns="" id="{9012603F-32E9-452E-8202-6EEC12DBAF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91636" y="3086883"/>
            <a:ext cx="435408" cy="435408"/>
          </a:xfrm>
          <a:prstGeom prst="rect">
            <a:avLst/>
          </a:prstGeom>
        </p:spPr>
      </p:pic>
      <p:pic>
        <p:nvPicPr>
          <p:cNvPr id="24" name="Obrázek 23">
            <a:extLst>
              <a:ext uri="{FF2B5EF4-FFF2-40B4-BE49-F238E27FC236}">
                <a16:creationId xmlns:a16="http://schemas.microsoft.com/office/drawing/2014/main" xmlns="" id="{4D2004EA-87D8-4921-AEAB-8554FCDA510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2994" y="3847736"/>
            <a:ext cx="369217" cy="369217"/>
          </a:xfrm>
          <a:prstGeom prst="rect">
            <a:avLst/>
          </a:prstGeom>
        </p:spPr>
      </p:pic>
      <p:pic>
        <p:nvPicPr>
          <p:cNvPr id="25" name="Obrázek 24">
            <a:extLst>
              <a:ext uri="{FF2B5EF4-FFF2-40B4-BE49-F238E27FC236}">
                <a16:creationId xmlns:a16="http://schemas.microsoft.com/office/drawing/2014/main" xmlns="" id="{807655A0-5F72-4593-B98C-049DC796367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688" y="4222558"/>
            <a:ext cx="311208" cy="311208"/>
          </a:xfrm>
          <a:prstGeom prst="rect">
            <a:avLst/>
          </a:prstGeom>
        </p:spPr>
      </p:pic>
    </p:spTree>
    <p:extLst>
      <p:ext uri="{BB962C8B-B14F-4D97-AF65-F5344CB8AC3E}">
        <p14:creationId xmlns:p14="http://schemas.microsoft.com/office/powerpoint/2010/main" val="363525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ppt_x"/>
                                          </p:val>
                                        </p:tav>
                                        <p:tav tm="100000">
                                          <p:val>
                                            <p:strVal val="#ppt_x"/>
                                          </p:val>
                                        </p:tav>
                                      </p:tavLst>
                                    </p:anim>
                                    <p:anim calcmode="lin" valueType="num">
                                      <p:cBhvr additive="base">
                                        <p:cTn id="17" dur="500" fill="hold"/>
                                        <p:tgtEl>
                                          <p:spTgt spid="19"/>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500" fill="hold"/>
                                        <p:tgtEl>
                                          <p:spTgt spid="24"/>
                                        </p:tgtEl>
                                        <p:attrNameLst>
                                          <p:attrName>ppt_x</p:attrName>
                                        </p:attrNameLst>
                                      </p:cBhvr>
                                      <p:tavLst>
                                        <p:tav tm="0">
                                          <p:val>
                                            <p:strVal val="#ppt_x"/>
                                          </p:val>
                                        </p:tav>
                                        <p:tav tm="100000">
                                          <p:val>
                                            <p:strVal val="#ppt_x"/>
                                          </p:val>
                                        </p:tav>
                                      </p:tavLst>
                                    </p:anim>
                                    <p:anim calcmode="lin" valueType="num">
                                      <p:cBhvr additive="base">
                                        <p:cTn id="29" dur="500" fill="hold"/>
                                        <p:tgtEl>
                                          <p:spTgt spid="24"/>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500" fill="hold"/>
                                        <p:tgtEl>
                                          <p:spTgt spid="25"/>
                                        </p:tgtEl>
                                        <p:attrNameLst>
                                          <p:attrName>ppt_x</p:attrName>
                                        </p:attrNameLst>
                                      </p:cBhvr>
                                      <p:tavLst>
                                        <p:tav tm="0">
                                          <p:val>
                                            <p:strVal val="#ppt_x"/>
                                          </p:val>
                                        </p:tav>
                                        <p:tav tm="100000">
                                          <p:val>
                                            <p:strVal val="#ppt_x"/>
                                          </p:val>
                                        </p:tav>
                                      </p:tavLst>
                                    </p:anim>
                                    <p:anim calcmode="lin" valueType="num">
                                      <p:cBhvr additive="base">
                                        <p:cTn id="33" dur="500" fill="hold"/>
                                        <p:tgtEl>
                                          <p:spTgt spid="2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symbol pro číslo snímku 2"/>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6262B2E-B0CB-4DBB-8C61-F612C05A0A37}" type="slidenum">
              <a:rPr kumimoji="0" lang="cs-CZ" sz="1400" b="0" i="0" u="none" strike="noStrike" kern="1200" cap="none" spc="0" normalizeH="0" baseline="0" noProof="0" smtClean="0">
                <a:ln>
                  <a:noFill/>
                </a:ln>
                <a:solidFill>
                  <a:prstClr val="white">
                    <a:lumMod val="65000"/>
                  </a:prstClr>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cs-CZ" sz="14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7" name="Nadpis 6"/>
          <p:cNvSpPr>
            <a:spLocks noGrp="1"/>
          </p:cNvSpPr>
          <p:nvPr>
            <p:ph type="ctrTitle" idx="4294967295"/>
          </p:nvPr>
        </p:nvSpPr>
        <p:spPr>
          <a:xfrm>
            <a:off x="0" y="298450"/>
            <a:ext cx="12192000" cy="615950"/>
          </a:xfrm>
          <a:prstGeom prst="rect">
            <a:avLst/>
          </a:prstGeom>
          <a:noFill/>
        </p:spPr>
        <p:txBody>
          <a:bodyPr wrap="square" lIns="900000" tIns="0" rIns="0" bIns="0" anchor="t">
            <a:noAutofit/>
          </a:bodyPr>
          <a:lstStyle/>
          <a:p>
            <a:pPr algn="l"/>
            <a:r>
              <a:rPr lang="cs-CZ" sz="3000" dirty="0">
                <a:solidFill>
                  <a:srgbClr val="009FE3"/>
                </a:solidFill>
              </a:rPr>
              <a:t>Exekuce se dětí dotkla v 70 % případech.</a:t>
            </a:r>
          </a:p>
        </p:txBody>
      </p:sp>
      <p:graphicFrame>
        <p:nvGraphicFramePr>
          <p:cNvPr id="10" name="Graf 9">
            <a:extLst>
              <a:ext uri="{FF2B5EF4-FFF2-40B4-BE49-F238E27FC236}">
                <a16:creationId xmlns:a16="http://schemas.microsoft.com/office/drawing/2014/main" xmlns="" id="{C02C25A5-D3A7-4832-82EA-E30425AFBCF6}"/>
              </a:ext>
            </a:extLst>
          </p:cNvPr>
          <p:cNvGraphicFramePr/>
          <p:nvPr>
            <p:extLst>
              <p:ext uri="{D42A27DB-BD31-4B8C-83A1-F6EECF244321}">
                <p14:modId xmlns:p14="http://schemas.microsoft.com/office/powerpoint/2010/main" val="1107774059"/>
              </p:ext>
            </p:extLst>
          </p:nvPr>
        </p:nvGraphicFramePr>
        <p:xfrm>
          <a:off x="1063125" y="2112596"/>
          <a:ext cx="9344297" cy="4133086"/>
        </p:xfrm>
        <a:graphic>
          <a:graphicData uri="http://schemas.openxmlformats.org/drawingml/2006/chart">
            <c:chart xmlns:c="http://schemas.openxmlformats.org/drawingml/2006/chart" xmlns:r="http://schemas.openxmlformats.org/officeDocument/2006/relationships" r:id="rId3"/>
          </a:graphicData>
        </a:graphic>
      </p:graphicFrame>
      <p:sp>
        <p:nvSpPr>
          <p:cNvPr id="17" name="Obdélník 16">
            <a:extLst>
              <a:ext uri="{FF2B5EF4-FFF2-40B4-BE49-F238E27FC236}">
                <a16:creationId xmlns:a16="http://schemas.microsoft.com/office/drawing/2014/main" xmlns="" id="{F6CA55A6-E160-4B62-8D2C-2E71750A17A6}"/>
              </a:ext>
            </a:extLst>
          </p:cNvPr>
          <p:cNvSpPr/>
          <p:nvPr/>
        </p:nvSpPr>
        <p:spPr>
          <a:xfrm>
            <a:off x="9675560" y="5765697"/>
            <a:ext cx="348343" cy="95795"/>
          </a:xfrm>
          <a:prstGeom prst="rect">
            <a:avLst/>
          </a:prstGeom>
          <a:solidFill>
            <a:srgbClr val="196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2" name="Obdélník 21">
            <a:extLst>
              <a:ext uri="{FF2B5EF4-FFF2-40B4-BE49-F238E27FC236}">
                <a16:creationId xmlns:a16="http://schemas.microsoft.com/office/drawing/2014/main" xmlns="" id="{68C8B2B8-4161-4185-8284-00246AFBD2AB}"/>
              </a:ext>
            </a:extLst>
          </p:cNvPr>
          <p:cNvSpPr/>
          <p:nvPr/>
        </p:nvSpPr>
        <p:spPr>
          <a:xfrm>
            <a:off x="9675560" y="5918097"/>
            <a:ext cx="348343" cy="9579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3" name="TextovéPole 22">
            <a:extLst>
              <a:ext uri="{FF2B5EF4-FFF2-40B4-BE49-F238E27FC236}">
                <a16:creationId xmlns:a16="http://schemas.microsoft.com/office/drawing/2014/main" xmlns="" id="{BBEE050F-38D6-4052-A62E-8C5DF548E83B}"/>
              </a:ext>
            </a:extLst>
          </p:cNvPr>
          <p:cNvSpPr txBox="1"/>
          <p:nvPr/>
        </p:nvSpPr>
        <p:spPr>
          <a:xfrm>
            <a:off x="9968865" y="5672929"/>
            <a:ext cx="2124892" cy="430887"/>
          </a:xfrm>
          <a:prstGeom prst="rect">
            <a:avLst/>
          </a:prstGeom>
          <a:noFill/>
        </p:spPr>
        <p:txBody>
          <a:bodyPr wrap="square" rtlCol="0">
            <a:spAutoFit/>
          </a:bodyPr>
          <a:lstStyle/>
          <a:p>
            <a:r>
              <a:rPr lang="cs-CZ" sz="1100" dirty="0"/>
              <a:t>Osobní zkušenost s exekucí</a:t>
            </a:r>
          </a:p>
          <a:p>
            <a:r>
              <a:rPr lang="cs-CZ" sz="1100" dirty="0"/>
              <a:t>Exekuci měl někdo z rodiny</a:t>
            </a:r>
          </a:p>
        </p:txBody>
      </p:sp>
      <p:sp>
        <p:nvSpPr>
          <p:cNvPr id="2" name="Obdélník 1">
            <a:extLst>
              <a:ext uri="{FF2B5EF4-FFF2-40B4-BE49-F238E27FC236}">
                <a16:creationId xmlns:a16="http://schemas.microsoft.com/office/drawing/2014/main" xmlns="" id="{8FE9D7A7-20E7-404D-B840-09C0EF4AC31E}"/>
              </a:ext>
            </a:extLst>
          </p:cNvPr>
          <p:cNvSpPr/>
          <p:nvPr/>
        </p:nvSpPr>
        <p:spPr>
          <a:xfrm>
            <a:off x="876300" y="1404710"/>
            <a:ext cx="8034020" cy="707886"/>
          </a:xfrm>
          <a:prstGeom prst="rect">
            <a:avLst/>
          </a:prstGeom>
        </p:spPr>
        <p:txBody>
          <a:bodyPr wrap="square">
            <a:spAutoFit/>
          </a:bodyPr>
          <a:lstStyle/>
          <a:p>
            <a:r>
              <a:rPr lang="cs-CZ" sz="2000" b="1" dirty="0">
                <a:cs typeface="Arial" charset="0"/>
              </a:rPr>
              <a:t>Dopady exekuce může pocítit nejen dlužník, ale i děti v jeho rodině. Dotkla se exekuce nějakým způsobem také dětí ve Vaší rodině? V čem konkrétně? </a:t>
            </a:r>
          </a:p>
        </p:txBody>
      </p:sp>
    </p:spTree>
    <p:extLst>
      <p:ext uri="{BB962C8B-B14F-4D97-AF65-F5344CB8AC3E}">
        <p14:creationId xmlns:p14="http://schemas.microsoft.com/office/powerpoint/2010/main" val="2605197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symbol pro číslo snímku 2"/>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6262B2E-B0CB-4DBB-8C61-F612C05A0A37}" type="slidenum">
              <a:rPr kumimoji="0" lang="cs-CZ" sz="1400" b="0" i="0" u="none" strike="noStrike" kern="1200" cap="none" spc="0" normalizeH="0" baseline="0" noProof="0" smtClean="0">
                <a:ln>
                  <a:noFill/>
                </a:ln>
                <a:solidFill>
                  <a:prstClr val="white">
                    <a:lumMod val="65000"/>
                  </a:prstClr>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cs-CZ" sz="14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7" name="Nadpis 6"/>
          <p:cNvSpPr>
            <a:spLocks noGrp="1"/>
          </p:cNvSpPr>
          <p:nvPr>
            <p:ph type="ctrTitle" idx="4294967295"/>
          </p:nvPr>
        </p:nvSpPr>
        <p:spPr>
          <a:xfrm>
            <a:off x="0" y="298450"/>
            <a:ext cx="12192000" cy="615950"/>
          </a:xfrm>
          <a:prstGeom prst="rect">
            <a:avLst/>
          </a:prstGeom>
          <a:noFill/>
        </p:spPr>
        <p:txBody>
          <a:bodyPr wrap="square" lIns="900000" tIns="0" rIns="0" bIns="0" anchor="ctr">
            <a:noAutofit/>
          </a:bodyPr>
          <a:lstStyle/>
          <a:p>
            <a:pPr algn="l"/>
            <a:r>
              <a:rPr lang="cs-CZ" sz="3000" dirty="0">
                <a:solidFill>
                  <a:srgbClr val="009FE3"/>
                </a:solidFill>
              </a:rPr>
              <a:t>Jen 6 % Čechů by vyšlo s částkou 1 607 Kč/měsíc na 1 dítě</a:t>
            </a:r>
          </a:p>
        </p:txBody>
      </p:sp>
      <p:graphicFrame>
        <p:nvGraphicFramePr>
          <p:cNvPr id="12" name="Graf 11">
            <a:extLst>
              <a:ext uri="{FF2B5EF4-FFF2-40B4-BE49-F238E27FC236}">
                <a16:creationId xmlns:a16="http://schemas.microsoft.com/office/drawing/2014/main" xmlns="" id="{0D0E0378-B6BC-4C8A-9D7F-4E047D410EFF}"/>
              </a:ext>
            </a:extLst>
          </p:cNvPr>
          <p:cNvGraphicFramePr/>
          <p:nvPr>
            <p:extLst>
              <p:ext uri="{D42A27DB-BD31-4B8C-83A1-F6EECF244321}">
                <p14:modId xmlns:p14="http://schemas.microsoft.com/office/powerpoint/2010/main" val="3326345197"/>
              </p:ext>
            </p:extLst>
          </p:nvPr>
        </p:nvGraphicFramePr>
        <p:xfrm>
          <a:off x="176947" y="2734151"/>
          <a:ext cx="5516099" cy="9183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Graf 13">
            <a:extLst>
              <a:ext uri="{FF2B5EF4-FFF2-40B4-BE49-F238E27FC236}">
                <a16:creationId xmlns:a16="http://schemas.microsoft.com/office/drawing/2014/main" xmlns="" id="{AEF3A19B-7887-49D3-8F6C-1A74E1441656}"/>
              </a:ext>
            </a:extLst>
          </p:cNvPr>
          <p:cNvGraphicFramePr/>
          <p:nvPr>
            <p:extLst>
              <p:ext uri="{D42A27DB-BD31-4B8C-83A1-F6EECF244321}">
                <p14:modId xmlns:p14="http://schemas.microsoft.com/office/powerpoint/2010/main" val="1221098251"/>
              </p:ext>
            </p:extLst>
          </p:nvPr>
        </p:nvGraphicFramePr>
        <p:xfrm>
          <a:off x="6409508" y="1822888"/>
          <a:ext cx="5374829" cy="1419499"/>
        </p:xfrm>
        <a:graphic>
          <a:graphicData uri="http://schemas.openxmlformats.org/drawingml/2006/chart">
            <c:chart xmlns:c="http://schemas.openxmlformats.org/drawingml/2006/chart" xmlns:r="http://schemas.openxmlformats.org/officeDocument/2006/relationships" r:id="rId4"/>
          </a:graphicData>
        </a:graphic>
      </p:graphicFrame>
      <p:pic>
        <p:nvPicPr>
          <p:cNvPr id="20" name="Obrázek 19">
            <a:extLst>
              <a:ext uri="{FF2B5EF4-FFF2-40B4-BE49-F238E27FC236}">
                <a16:creationId xmlns:a16="http://schemas.microsoft.com/office/drawing/2014/main" xmlns="" id="{241F1496-C632-427B-8F49-8C837574AE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44706" y="3368200"/>
            <a:ext cx="399358" cy="399358"/>
          </a:xfrm>
          <a:prstGeom prst="rect">
            <a:avLst/>
          </a:prstGeom>
        </p:spPr>
      </p:pic>
      <p:pic>
        <p:nvPicPr>
          <p:cNvPr id="21" name="Obrázek 20">
            <a:extLst>
              <a:ext uri="{FF2B5EF4-FFF2-40B4-BE49-F238E27FC236}">
                <a16:creationId xmlns:a16="http://schemas.microsoft.com/office/drawing/2014/main" xmlns="" id="{0DEB6D64-F699-42B2-A414-4C49138A09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9955" y="3408743"/>
            <a:ext cx="399358" cy="399358"/>
          </a:xfrm>
          <a:prstGeom prst="rect">
            <a:avLst/>
          </a:prstGeom>
        </p:spPr>
      </p:pic>
      <p:pic>
        <p:nvPicPr>
          <p:cNvPr id="22" name="Obrázek 21">
            <a:extLst>
              <a:ext uri="{FF2B5EF4-FFF2-40B4-BE49-F238E27FC236}">
                <a16:creationId xmlns:a16="http://schemas.microsoft.com/office/drawing/2014/main" xmlns="" id="{9AABD365-D56C-448A-95E4-CE92266F16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69955" y="3303187"/>
            <a:ext cx="399358" cy="399358"/>
          </a:xfrm>
          <a:prstGeom prst="rect">
            <a:avLst/>
          </a:prstGeom>
        </p:spPr>
      </p:pic>
      <p:pic>
        <p:nvPicPr>
          <p:cNvPr id="23" name="Obrázek 22">
            <a:extLst>
              <a:ext uri="{FF2B5EF4-FFF2-40B4-BE49-F238E27FC236}">
                <a16:creationId xmlns:a16="http://schemas.microsoft.com/office/drawing/2014/main" xmlns="" id="{9D5D283D-4D38-41F5-B998-A20D2BBFAE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07104" y="3355450"/>
            <a:ext cx="515780" cy="515780"/>
          </a:xfrm>
          <a:prstGeom prst="rect">
            <a:avLst/>
          </a:prstGeom>
        </p:spPr>
      </p:pic>
      <p:pic>
        <p:nvPicPr>
          <p:cNvPr id="24" name="Obrázek 23">
            <a:extLst>
              <a:ext uri="{FF2B5EF4-FFF2-40B4-BE49-F238E27FC236}">
                <a16:creationId xmlns:a16="http://schemas.microsoft.com/office/drawing/2014/main" xmlns="" id="{DC5ADB8D-20CE-4DCA-AAEA-EEADEC717C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3301" y="3298332"/>
            <a:ext cx="515780" cy="515780"/>
          </a:xfrm>
          <a:prstGeom prst="rect">
            <a:avLst/>
          </a:prstGeom>
        </p:spPr>
      </p:pic>
      <p:pic>
        <p:nvPicPr>
          <p:cNvPr id="25" name="Obrázek 24">
            <a:extLst>
              <a:ext uri="{FF2B5EF4-FFF2-40B4-BE49-F238E27FC236}">
                <a16:creationId xmlns:a16="http://schemas.microsoft.com/office/drawing/2014/main" xmlns="" id="{804D852B-D266-42DE-A444-D983F60DCE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48957" y="3260990"/>
            <a:ext cx="515780" cy="515780"/>
          </a:xfrm>
          <a:prstGeom prst="rect">
            <a:avLst/>
          </a:prstGeom>
        </p:spPr>
      </p:pic>
      <p:pic>
        <p:nvPicPr>
          <p:cNvPr id="28" name="Obrázek 27">
            <a:extLst>
              <a:ext uri="{FF2B5EF4-FFF2-40B4-BE49-F238E27FC236}">
                <a16:creationId xmlns:a16="http://schemas.microsoft.com/office/drawing/2014/main" xmlns="" id="{1BE41A30-0B00-4D2E-BA45-01D0F6D1897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59156" y="3457550"/>
            <a:ext cx="399358" cy="363090"/>
          </a:xfrm>
          <a:prstGeom prst="rect">
            <a:avLst/>
          </a:prstGeom>
        </p:spPr>
      </p:pic>
      <p:pic>
        <p:nvPicPr>
          <p:cNvPr id="29" name="Obrázek 28">
            <a:extLst>
              <a:ext uri="{FF2B5EF4-FFF2-40B4-BE49-F238E27FC236}">
                <a16:creationId xmlns:a16="http://schemas.microsoft.com/office/drawing/2014/main" xmlns="" id="{BE116218-70E5-4A54-8346-0F66D13C266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59156" y="3361526"/>
            <a:ext cx="399358" cy="363090"/>
          </a:xfrm>
          <a:prstGeom prst="rect">
            <a:avLst/>
          </a:prstGeom>
        </p:spPr>
      </p:pic>
      <p:pic>
        <p:nvPicPr>
          <p:cNvPr id="30" name="Obrázek 29">
            <a:extLst>
              <a:ext uri="{FF2B5EF4-FFF2-40B4-BE49-F238E27FC236}">
                <a16:creationId xmlns:a16="http://schemas.microsoft.com/office/drawing/2014/main" xmlns="" id="{03129822-7920-4420-BA3C-61B3C2D031C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76781" y="3270647"/>
            <a:ext cx="399358" cy="363090"/>
          </a:xfrm>
          <a:prstGeom prst="rect">
            <a:avLst/>
          </a:prstGeom>
        </p:spPr>
      </p:pic>
      <p:pic>
        <p:nvPicPr>
          <p:cNvPr id="31" name="Obrázek 30">
            <a:extLst>
              <a:ext uri="{FF2B5EF4-FFF2-40B4-BE49-F238E27FC236}">
                <a16:creationId xmlns:a16="http://schemas.microsoft.com/office/drawing/2014/main" xmlns="" id="{1F8A1131-B082-4BB8-AD22-28A2DBF07F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98891" y="3354138"/>
            <a:ext cx="515780" cy="515780"/>
          </a:xfrm>
          <a:prstGeom prst="rect">
            <a:avLst/>
          </a:prstGeom>
        </p:spPr>
      </p:pic>
      <p:pic>
        <p:nvPicPr>
          <p:cNvPr id="32" name="Obrázek 31">
            <a:extLst>
              <a:ext uri="{FF2B5EF4-FFF2-40B4-BE49-F238E27FC236}">
                <a16:creationId xmlns:a16="http://schemas.microsoft.com/office/drawing/2014/main" xmlns="" id="{116F8399-2D11-4F99-BA73-A5D124C7168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59191" y="3354138"/>
            <a:ext cx="515780" cy="515780"/>
          </a:xfrm>
          <a:prstGeom prst="rect">
            <a:avLst/>
          </a:prstGeom>
        </p:spPr>
      </p:pic>
      <p:pic>
        <p:nvPicPr>
          <p:cNvPr id="33" name="Obrázek 32">
            <a:extLst>
              <a:ext uri="{FF2B5EF4-FFF2-40B4-BE49-F238E27FC236}">
                <a16:creationId xmlns:a16="http://schemas.microsoft.com/office/drawing/2014/main" xmlns="" id="{C39C625C-561E-426E-AEBD-27D53A73D5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39952" y="3301367"/>
            <a:ext cx="515780" cy="515780"/>
          </a:xfrm>
          <a:prstGeom prst="rect">
            <a:avLst/>
          </a:prstGeom>
        </p:spPr>
      </p:pic>
      <p:sp>
        <p:nvSpPr>
          <p:cNvPr id="2" name="Šipka: doprava 1">
            <a:extLst>
              <a:ext uri="{FF2B5EF4-FFF2-40B4-BE49-F238E27FC236}">
                <a16:creationId xmlns:a16="http://schemas.microsoft.com/office/drawing/2014/main" xmlns="" id="{D0272B32-8182-416C-868E-9A72603FF126}"/>
              </a:ext>
            </a:extLst>
          </p:cNvPr>
          <p:cNvSpPr/>
          <p:nvPr/>
        </p:nvSpPr>
        <p:spPr>
          <a:xfrm>
            <a:off x="5964935" y="2968842"/>
            <a:ext cx="593243" cy="399358"/>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 name="TextovéPole 3">
            <a:extLst>
              <a:ext uri="{FF2B5EF4-FFF2-40B4-BE49-F238E27FC236}">
                <a16:creationId xmlns:a16="http://schemas.microsoft.com/office/drawing/2014/main" xmlns="" id="{EFBC2139-886E-4223-BF48-71C3ECA592CE}"/>
              </a:ext>
            </a:extLst>
          </p:cNvPr>
          <p:cNvSpPr txBox="1"/>
          <p:nvPr/>
        </p:nvSpPr>
        <p:spPr>
          <a:xfrm>
            <a:off x="6601644" y="2231979"/>
            <a:ext cx="811648" cy="430887"/>
          </a:xfrm>
          <a:prstGeom prst="rect">
            <a:avLst/>
          </a:prstGeom>
          <a:noFill/>
        </p:spPr>
        <p:txBody>
          <a:bodyPr wrap="square" rtlCol="0">
            <a:spAutoFit/>
          </a:bodyPr>
          <a:lstStyle/>
          <a:p>
            <a:pPr algn="ctr"/>
            <a:r>
              <a:rPr lang="cs-CZ" sz="1100" b="1" dirty="0"/>
              <a:t>Méně než 1607 Kč</a:t>
            </a:r>
          </a:p>
        </p:txBody>
      </p:sp>
      <p:sp>
        <p:nvSpPr>
          <p:cNvPr id="34" name="TextovéPole 33">
            <a:extLst>
              <a:ext uri="{FF2B5EF4-FFF2-40B4-BE49-F238E27FC236}">
                <a16:creationId xmlns:a16="http://schemas.microsoft.com/office/drawing/2014/main" xmlns="" id="{8835FF49-7E17-4AFB-BAB3-DEAF9A6703D8}"/>
              </a:ext>
            </a:extLst>
          </p:cNvPr>
          <p:cNvSpPr txBox="1"/>
          <p:nvPr/>
        </p:nvSpPr>
        <p:spPr>
          <a:xfrm>
            <a:off x="7320038" y="2267667"/>
            <a:ext cx="1047324" cy="261610"/>
          </a:xfrm>
          <a:prstGeom prst="rect">
            <a:avLst/>
          </a:prstGeom>
          <a:noFill/>
        </p:spPr>
        <p:txBody>
          <a:bodyPr wrap="square" rtlCol="0">
            <a:spAutoFit/>
          </a:bodyPr>
          <a:lstStyle/>
          <a:p>
            <a:pPr algn="ctr"/>
            <a:r>
              <a:rPr lang="cs-CZ" sz="1100" b="1" dirty="0"/>
              <a:t>1607-2500 Kč</a:t>
            </a:r>
          </a:p>
        </p:txBody>
      </p:sp>
      <p:sp>
        <p:nvSpPr>
          <p:cNvPr id="35" name="TextovéPole 34">
            <a:extLst>
              <a:ext uri="{FF2B5EF4-FFF2-40B4-BE49-F238E27FC236}">
                <a16:creationId xmlns:a16="http://schemas.microsoft.com/office/drawing/2014/main" xmlns="" id="{26CE555D-1611-4092-A961-1B32DDFF0030}"/>
              </a:ext>
            </a:extLst>
          </p:cNvPr>
          <p:cNvSpPr txBox="1"/>
          <p:nvPr/>
        </p:nvSpPr>
        <p:spPr>
          <a:xfrm>
            <a:off x="8205064" y="2267667"/>
            <a:ext cx="1067077" cy="261610"/>
          </a:xfrm>
          <a:prstGeom prst="rect">
            <a:avLst/>
          </a:prstGeom>
          <a:noFill/>
        </p:spPr>
        <p:txBody>
          <a:bodyPr wrap="square" rtlCol="0">
            <a:spAutoFit/>
          </a:bodyPr>
          <a:lstStyle/>
          <a:p>
            <a:pPr algn="ctr"/>
            <a:r>
              <a:rPr lang="cs-CZ" sz="1100" b="1" dirty="0">
                <a:solidFill>
                  <a:schemeClr val="accent1"/>
                </a:solidFill>
              </a:rPr>
              <a:t>2501-3500 Kč</a:t>
            </a:r>
          </a:p>
        </p:txBody>
      </p:sp>
      <p:sp>
        <p:nvSpPr>
          <p:cNvPr id="36" name="TextovéPole 35">
            <a:extLst>
              <a:ext uri="{FF2B5EF4-FFF2-40B4-BE49-F238E27FC236}">
                <a16:creationId xmlns:a16="http://schemas.microsoft.com/office/drawing/2014/main" xmlns="" id="{92525163-B9F4-4621-920D-0ACCCCDF68DF}"/>
              </a:ext>
            </a:extLst>
          </p:cNvPr>
          <p:cNvSpPr txBox="1"/>
          <p:nvPr/>
        </p:nvSpPr>
        <p:spPr>
          <a:xfrm>
            <a:off x="9064327" y="2267667"/>
            <a:ext cx="1024684" cy="261610"/>
          </a:xfrm>
          <a:prstGeom prst="rect">
            <a:avLst/>
          </a:prstGeom>
          <a:noFill/>
        </p:spPr>
        <p:txBody>
          <a:bodyPr wrap="square" rtlCol="0">
            <a:spAutoFit/>
          </a:bodyPr>
          <a:lstStyle/>
          <a:p>
            <a:pPr algn="ctr"/>
            <a:r>
              <a:rPr lang="cs-CZ" sz="1100" b="1" dirty="0">
                <a:solidFill>
                  <a:schemeClr val="accent1"/>
                </a:solidFill>
              </a:rPr>
              <a:t>3501-4500 Kč</a:t>
            </a:r>
          </a:p>
        </p:txBody>
      </p:sp>
      <p:sp>
        <p:nvSpPr>
          <p:cNvPr id="37" name="TextovéPole 36">
            <a:extLst>
              <a:ext uri="{FF2B5EF4-FFF2-40B4-BE49-F238E27FC236}">
                <a16:creationId xmlns:a16="http://schemas.microsoft.com/office/drawing/2014/main" xmlns="" id="{11ECB210-037A-4C83-9B81-15EAC19B1AD5}"/>
              </a:ext>
            </a:extLst>
          </p:cNvPr>
          <p:cNvSpPr txBox="1"/>
          <p:nvPr/>
        </p:nvSpPr>
        <p:spPr>
          <a:xfrm>
            <a:off x="9954745" y="2267667"/>
            <a:ext cx="1029497" cy="261610"/>
          </a:xfrm>
          <a:prstGeom prst="rect">
            <a:avLst/>
          </a:prstGeom>
          <a:noFill/>
        </p:spPr>
        <p:txBody>
          <a:bodyPr wrap="square" rtlCol="0">
            <a:spAutoFit/>
          </a:bodyPr>
          <a:lstStyle/>
          <a:p>
            <a:pPr algn="ctr"/>
            <a:r>
              <a:rPr lang="cs-CZ" sz="1100" b="1" dirty="0"/>
              <a:t>4501-5500 Kč</a:t>
            </a:r>
          </a:p>
        </p:txBody>
      </p:sp>
      <p:sp>
        <p:nvSpPr>
          <p:cNvPr id="38" name="TextovéPole 37">
            <a:extLst>
              <a:ext uri="{FF2B5EF4-FFF2-40B4-BE49-F238E27FC236}">
                <a16:creationId xmlns:a16="http://schemas.microsoft.com/office/drawing/2014/main" xmlns="" id="{FF9DFC9B-10D5-48A4-A784-54462309F27A}"/>
              </a:ext>
            </a:extLst>
          </p:cNvPr>
          <p:cNvSpPr txBox="1"/>
          <p:nvPr/>
        </p:nvSpPr>
        <p:spPr>
          <a:xfrm>
            <a:off x="10848953" y="2190025"/>
            <a:ext cx="937098" cy="430887"/>
          </a:xfrm>
          <a:prstGeom prst="rect">
            <a:avLst/>
          </a:prstGeom>
          <a:noFill/>
        </p:spPr>
        <p:txBody>
          <a:bodyPr wrap="square" rtlCol="0">
            <a:spAutoFit/>
          </a:bodyPr>
          <a:lstStyle/>
          <a:p>
            <a:pPr algn="ctr"/>
            <a:r>
              <a:rPr lang="cs-CZ" sz="1100" b="1" dirty="0"/>
              <a:t>Více než </a:t>
            </a:r>
            <a:br>
              <a:rPr lang="cs-CZ" sz="1100" b="1" dirty="0"/>
            </a:br>
            <a:r>
              <a:rPr lang="cs-CZ" sz="1100" b="1" dirty="0"/>
              <a:t>5 500 Kč</a:t>
            </a:r>
          </a:p>
        </p:txBody>
      </p:sp>
      <p:sp>
        <p:nvSpPr>
          <p:cNvPr id="5" name="Obdélník 4">
            <a:extLst>
              <a:ext uri="{FF2B5EF4-FFF2-40B4-BE49-F238E27FC236}">
                <a16:creationId xmlns:a16="http://schemas.microsoft.com/office/drawing/2014/main" xmlns="" id="{789DDE57-C9DB-4116-AA01-C5BA3187DF61}"/>
              </a:ext>
            </a:extLst>
          </p:cNvPr>
          <p:cNvSpPr/>
          <p:nvPr/>
        </p:nvSpPr>
        <p:spPr>
          <a:xfrm>
            <a:off x="11236581" y="2200830"/>
            <a:ext cx="156785" cy="6083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9" name="Obdélník 38">
            <a:extLst>
              <a:ext uri="{FF2B5EF4-FFF2-40B4-BE49-F238E27FC236}">
                <a16:creationId xmlns:a16="http://schemas.microsoft.com/office/drawing/2014/main" xmlns="" id="{45CC9D3C-30AD-40E5-9B55-F03EB9F829AE}"/>
              </a:ext>
            </a:extLst>
          </p:cNvPr>
          <p:cNvSpPr/>
          <p:nvPr/>
        </p:nvSpPr>
        <p:spPr>
          <a:xfrm>
            <a:off x="10354918" y="2200830"/>
            <a:ext cx="156785" cy="6083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0" name="Obdélník 39">
            <a:extLst>
              <a:ext uri="{FF2B5EF4-FFF2-40B4-BE49-F238E27FC236}">
                <a16:creationId xmlns:a16="http://schemas.microsoft.com/office/drawing/2014/main" xmlns="" id="{C417A094-4C9E-44E5-8C45-E558B0C419B2}"/>
              </a:ext>
            </a:extLst>
          </p:cNvPr>
          <p:cNvSpPr/>
          <p:nvPr/>
        </p:nvSpPr>
        <p:spPr>
          <a:xfrm>
            <a:off x="9498277" y="2200830"/>
            <a:ext cx="156785" cy="6083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1" name="Obdélník 40">
            <a:extLst>
              <a:ext uri="{FF2B5EF4-FFF2-40B4-BE49-F238E27FC236}">
                <a16:creationId xmlns:a16="http://schemas.microsoft.com/office/drawing/2014/main" xmlns="" id="{6E22C7B0-78B8-4E09-9619-888537959378}"/>
              </a:ext>
            </a:extLst>
          </p:cNvPr>
          <p:cNvSpPr/>
          <p:nvPr/>
        </p:nvSpPr>
        <p:spPr>
          <a:xfrm>
            <a:off x="8749877" y="2200830"/>
            <a:ext cx="156785" cy="6083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2" name="Obdélník 41">
            <a:extLst>
              <a:ext uri="{FF2B5EF4-FFF2-40B4-BE49-F238E27FC236}">
                <a16:creationId xmlns:a16="http://schemas.microsoft.com/office/drawing/2014/main" xmlns="" id="{C0BACB8C-FE57-4A8A-9A98-99CB2639914F}"/>
              </a:ext>
            </a:extLst>
          </p:cNvPr>
          <p:cNvSpPr/>
          <p:nvPr/>
        </p:nvSpPr>
        <p:spPr>
          <a:xfrm>
            <a:off x="7795535" y="2200830"/>
            <a:ext cx="156785" cy="6083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3" name="Obdélník 42">
            <a:extLst>
              <a:ext uri="{FF2B5EF4-FFF2-40B4-BE49-F238E27FC236}">
                <a16:creationId xmlns:a16="http://schemas.microsoft.com/office/drawing/2014/main" xmlns="" id="{E3856FD2-90C2-4183-8DA0-39813F4EF979}"/>
              </a:ext>
            </a:extLst>
          </p:cNvPr>
          <p:cNvSpPr/>
          <p:nvPr/>
        </p:nvSpPr>
        <p:spPr>
          <a:xfrm>
            <a:off x="6980627" y="2200830"/>
            <a:ext cx="156785" cy="6083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45" name="TextovéPole 44">
            <a:extLst>
              <a:ext uri="{FF2B5EF4-FFF2-40B4-BE49-F238E27FC236}">
                <a16:creationId xmlns:a16="http://schemas.microsoft.com/office/drawing/2014/main" xmlns="" id="{7127F180-56D9-4E6D-8E77-50D8533BE734}"/>
              </a:ext>
            </a:extLst>
          </p:cNvPr>
          <p:cNvSpPr txBox="1"/>
          <p:nvPr/>
        </p:nvSpPr>
        <p:spPr>
          <a:xfrm>
            <a:off x="1097280" y="1768966"/>
            <a:ext cx="4563292" cy="369332"/>
          </a:xfrm>
          <a:prstGeom prst="rect">
            <a:avLst/>
          </a:prstGeom>
          <a:noFill/>
        </p:spPr>
        <p:txBody>
          <a:bodyPr wrap="square" rtlCol="0">
            <a:spAutoFit/>
          </a:bodyPr>
          <a:lstStyle/>
          <a:p>
            <a:pPr algn="ctr"/>
            <a:r>
              <a:rPr lang="cs-CZ" b="1" dirty="0"/>
              <a:t>Vyšel/a byste s částkou 1 607 Kč na 1 dítě?</a:t>
            </a:r>
          </a:p>
        </p:txBody>
      </p:sp>
      <p:sp>
        <p:nvSpPr>
          <p:cNvPr id="46" name="TextovéPole 45">
            <a:extLst>
              <a:ext uri="{FF2B5EF4-FFF2-40B4-BE49-F238E27FC236}">
                <a16:creationId xmlns:a16="http://schemas.microsoft.com/office/drawing/2014/main" xmlns="" id="{963E4144-5F11-4AAD-A3AB-92B5BB18BFB8}"/>
              </a:ext>
            </a:extLst>
          </p:cNvPr>
          <p:cNvSpPr txBox="1"/>
          <p:nvPr/>
        </p:nvSpPr>
        <p:spPr>
          <a:xfrm>
            <a:off x="6894050" y="1768966"/>
            <a:ext cx="4563292" cy="369332"/>
          </a:xfrm>
          <a:prstGeom prst="rect">
            <a:avLst/>
          </a:prstGeom>
          <a:noFill/>
        </p:spPr>
        <p:txBody>
          <a:bodyPr wrap="square" rtlCol="0">
            <a:spAutoFit/>
          </a:bodyPr>
          <a:lstStyle/>
          <a:p>
            <a:pPr algn="ctr"/>
            <a:r>
              <a:rPr lang="cs-CZ" b="1" dirty="0"/>
              <a:t>Jaká částka by byla odpovídající?</a:t>
            </a:r>
          </a:p>
        </p:txBody>
      </p:sp>
      <p:sp>
        <p:nvSpPr>
          <p:cNvPr id="52" name="Obdélník 51">
            <a:extLst>
              <a:ext uri="{FF2B5EF4-FFF2-40B4-BE49-F238E27FC236}">
                <a16:creationId xmlns:a16="http://schemas.microsoft.com/office/drawing/2014/main" xmlns="" id="{CEBC2B4A-49FA-48F0-AE4A-6E472314D42F}"/>
              </a:ext>
            </a:extLst>
          </p:cNvPr>
          <p:cNvSpPr/>
          <p:nvPr/>
        </p:nvSpPr>
        <p:spPr>
          <a:xfrm>
            <a:off x="8303711" y="2097750"/>
            <a:ext cx="1713958" cy="113703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264042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ástupný symbol pro číslo snímku 3"/>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6262B2E-B0CB-4DBB-8C61-F612C05A0A37}" type="slidenum">
              <a:rPr kumimoji="0" lang="cs-CZ" sz="1400" b="0" i="0" u="none" strike="noStrike" kern="1200" cap="none" spc="0" normalizeH="0" baseline="0" noProof="0" smtClean="0">
                <a:ln>
                  <a:noFill/>
                </a:ln>
                <a:solidFill>
                  <a:prstClr val="white">
                    <a:lumMod val="65000"/>
                  </a:prstClr>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cs-CZ" sz="14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2" name="TextovéPole 1">
            <a:extLst>
              <a:ext uri="{FF2B5EF4-FFF2-40B4-BE49-F238E27FC236}">
                <a16:creationId xmlns:a16="http://schemas.microsoft.com/office/drawing/2014/main" xmlns="" id="{01FF7D5E-2E3D-4EBA-9EFD-B0A2072F9FE1}"/>
              </a:ext>
            </a:extLst>
          </p:cNvPr>
          <p:cNvSpPr txBox="1"/>
          <p:nvPr/>
        </p:nvSpPr>
        <p:spPr>
          <a:xfrm>
            <a:off x="0" y="810629"/>
            <a:ext cx="12192000" cy="1323439"/>
          </a:xfrm>
          <a:prstGeom prst="rect">
            <a:avLst/>
          </a:prstGeom>
          <a:solidFill>
            <a:schemeClr val="accent3">
              <a:lumMod val="20000"/>
              <a:lumOff val="80000"/>
            </a:schemeClr>
          </a:solidFill>
        </p:spPr>
        <p:txBody>
          <a:bodyPr wrap="square" rtlCol="0">
            <a:spAutoFit/>
          </a:bodyPr>
          <a:lstStyle>
            <a:defPPr>
              <a:defRPr lang="cs-CZ"/>
            </a:defPPr>
            <a:lvl1pPr>
              <a:defRPr sz="2000" i="1">
                <a:solidFill>
                  <a:schemeClr val="bg1">
                    <a:lumMod val="50000"/>
                  </a:schemeClr>
                </a:solidFill>
              </a:defRPr>
            </a:lvl1pPr>
          </a:lstStyle>
          <a:p>
            <a:r>
              <a:rPr lang="cs-CZ" dirty="0"/>
              <a:t>„Na pana Nováka byla uvalena přednostní exekuce, kterou nemá prakticky šanci splatit. Z jeho čistého příjmu ve výši 16 100 Kč mu zůstává nezabavitelná částka ve výši 9 642 Kč.</a:t>
            </a:r>
          </a:p>
          <a:p>
            <a:r>
              <a:rPr lang="cs-CZ" dirty="0"/>
              <a:t>Panu Novákovi nyní jeho zaměstnavatel navrhl zvýšení platu o 4 000 Kč, ale po exekuční srážce ze mzdy mu zůstane stejná část jako před zvýšením, navíc přijde o nárok na příspěvek na bydlení a jeho čistý příjem tak klesne.“</a:t>
            </a:r>
          </a:p>
        </p:txBody>
      </p:sp>
      <p:graphicFrame>
        <p:nvGraphicFramePr>
          <p:cNvPr id="13" name="Graf 12">
            <a:extLst>
              <a:ext uri="{FF2B5EF4-FFF2-40B4-BE49-F238E27FC236}">
                <a16:creationId xmlns:a16="http://schemas.microsoft.com/office/drawing/2014/main" xmlns="" id="{DD6AAA6E-01D6-4F2F-AC28-07D2989D034D}"/>
              </a:ext>
            </a:extLst>
          </p:cNvPr>
          <p:cNvGraphicFramePr/>
          <p:nvPr>
            <p:extLst>
              <p:ext uri="{D42A27DB-BD31-4B8C-83A1-F6EECF244321}">
                <p14:modId xmlns:p14="http://schemas.microsoft.com/office/powerpoint/2010/main" val="12960651"/>
              </p:ext>
            </p:extLst>
          </p:nvPr>
        </p:nvGraphicFramePr>
        <p:xfrm>
          <a:off x="1904231" y="3006121"/>
          <a:ext cx="9166440" cy="3441586"/>
        </p:xfrm>
        <a:graphic>
          <a:graphicData uri="http://schemas.openxmlformats.org/drawingml/2006/chart">
            <c:chart xmlns:c="http://schemas.openxmlformats.org/drawingml/2006/chart" xmlns:r="http://schemas.openxmlformats.org/officeDocument/2006/relationships" r:id="rId3"/>
          </a:graphicData>
        </a:graphic>
      </p:graphicFrame>
      <p:sp>
        <p:nvSpPr>
          <p:cNvPr id="14" name="Obdélník 13">
            <a:extLst>
              <a:ext uri="{FF2B5EF4-FFF2-40B4-BE49-F238E27FC236}">
                <a16:creationId xmlns:a16="http://schemas.microsoft.com/office/drawing/2014/main" xmlns="" id="{F59DA8AC-4860-470E-A883-462F097B5164}"/>
              </a:ext>
            </a:extLst>
          </p:cNvPr>
          <p:cNvSpPr/>
          <p:nvPr/>
        </p:nvSpPr>
        <p:spPr>
          <a:xfrm>
            <a:off x="9421666" y="3006121"/>
            <a:ext cx="348343" cy="95795"/>
          </a:xfrm>
          <a:prstGeom prst="rect">
            <a:avLst/>
          </a:prstGeom>
          <a:solidFill>
            <a:srgbClr val="196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6" name="Obdélník 15">
            <a:extLst>
              <a:ext uri="{FF2B5EF4-FFF2-40B4-BE49-F238E27FC236}">
                <a16:creationId xmlns:a16="http://schemas.microsoft.com/office/drawing/2014/main" xmlns="" id="{F2354780-9AE0-4F2F-B96C-486200440970}"/>
              </a:ext>
            </a:extLst>
          </p:cNvPr>
          <p:cNvSpPr/>
          <p:nvPr/>
        </p:nvSpPr>
        <p:spPr>
          <a:xfrm>
            <a:off x="9421666" y="3248698"/>
            <a:ext cx="348343" cy="9579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7" name="TextovéPole 16">
            <a:extLst>
              <a:ext uri="{FF2B5EF4-FFF2-40B4-BE49-F238E27FC236}">
                <a16:creationId xmlns:a16="http://schemas.microsoft.com/office/drawing/2014/main" xmlns="" id="{3978A3DB-49F3-411D-AE06-A24456F7F01E}"/>
              </a:ext>
            </a:extLst>
          </p:cNvPr>
          <p:cNvSpPr txBox="1"/>
          <p:nvPr/>
        </p:nvSpPr>
        <p:spPr>
          <a:xfrm>
            <a:off x="9714971" y="2913353"/>
            <a:ext cx="2124892" cy="738664"/>
          </a:xfrm>
          <a:prstGeom prst="rect">
            <a:avLst/>
          </a:prstGeom>
          <a:noFill/>
        </p:spPr>
        <p:txBody>
          <a:bodyPr wrap="square" rtlCol="0">
            <a:spAutoFit/>
          </a:bodyPr>
          <a:lstStyle/>
          <a:p>
            <a:r>
              <a:rPr lang="cs-CZ" sz="1400" dirty="0"/>
              <a:t>Celkem</a:t>
            </a:r>
          </a:p>
          <a:p>
            <a:r>
              <a:rPr lang="cs-CZ" sz="1400" dirty="0"/>
              <a:t>Osobní zkušenost s exekucí</a:t>
            </a:r>
          </a:p>
        </p:txBody>
      </p:sp>
    </p:spTree>
    <p:extLst>
      <p:ext uri="{BB962C8B-B14F-4D97-AF65-F5344CB8AC3E}">
        <p14:creationId xmlns:p14="http://schemas.microsoft.com/office/powerpoint/2010/main" val="54328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bdélník 53">
            <a:extLst>
              <a:ext uri="{FF2B5EF4-FFF2-40B4-BE49-F238E27FC236}">
                <a16:creationId xmlns:a16="http://schemas.microsoft.com/office/drawing/2014/main" xmlns="" id="{52263684-6950-424C-AF52-673841A10F89}"/>
              </a:ext>
            </a:extLst>
          </p:cNvPr>
          <p:cNvSpPr/>
          <p:nvPr/>
        </p:nvSpPr>
        <p:spPr>
          <a:xfrm>
            <a:off x="1573667" y="2953567"/>
            <a:ext cx="3959604" cy="2031325"/>
          </a:xfrm>
          <a:prstGeom prst="rect">
            <a:avLst/>
          </a:prstGeom>
        </p:spPr>
        <p:txBody>
          <a:bodyPr wrap="square">
            <a:spAutoFit/>
          </a:bodyPr>
          <a:lstStyle/>
          <a:p>
            <a:pPr algn="ctr"/>
            <a:endParaRPr lang="cs-CZ" b="1" dirty="0">
              <a:highlight>
                <a:srgbClr val="FFFF00"/>
              </a:highlight>
            </a:endParaRPr>
          </a:p>
          <a:p>
            <a:pPr algn="ctr"/>
            <a:r>
              <a:rPr lang="cs-CZ" b="1" dirty="0"/>
              <a:t>Metoda sběru: </a:t>
            </a:r>
          </a:p>
          <a:p>
            <a:pPr algn="ctr"/>
            <a:r>
              <a:rPr lang="cs-CZ" b="1" dirty="0"/>
              <a:t>Online dotazování (CAWI): </a:t>
            </a:r>
            <a:r>
              <a:rPr lang="cs-CZ" dirty="0"/>
              <a:t>N=1527 na reprezentativním vzorku populace ČR</a:t>
            </a:r>
          </a:p>
          <a:p>
            <a:pPr algn="ctr"/>
            <a:endParaRPr lang="cs-CZ" b="1" dirty="0"/>
          </a:p>
          <a:p>
            <a:pPr algn="ctr"/>
            <a:r>
              <a:rPr lang="cs-CZ" b="1" dirty="0"/>
              <a:t>Datum sběru:</a:t>
            </a:r>
          </a:p>
          <a:p>
            <a:pPr algn="ctr"/>
            <a:r>
              <a:rPr lang="cs-CZ" dirty="0">
                <a:solidFill>
                  <a:prstClr val="black">
                    <a:hueOff val="0"/>
                    <a:satOff val="0"/>
                    <a:lumOff val="0"/>
                    <a:alphaOff val="0"/>
                  </a:prstClr>
                </a:solidFill>
                <a:cs typeface="Calibri" pitchFamily="34" charset="0"/>
              </a:rPr>
              <a:t>25.-28.2.2019</a:t>
            </a:r>
            <a:endParaRPr lang="cs-CZ" dirty="0"/>
          </a:p>
        </p:txBody>
      </p:sp>
      <p:sp>
        <p:nvSpPr>
          <p:cNvPr id="42" name="Obdélník 41">
            <a:extLst>
              <a:ext uri="{FF2B5EF4-FFF2-40B4-BE49-F238E27FC236}">
                <a16:creationId xmlns:a16="http://schemas.microsoft.com/office/drawing/2014/main" xmlns="" id="{624B7D4A-D335-4993-AABA-1CED0CF4C7E6}"/>
              </a:ext>
            </a:extLst>
          </p:cNvPr>
          <p:cNvSpPr/>
          <p:nvPr/>
        </p:nvSpPr>
        <p:spPr>
          <a:xfrm>
            <a:off x="1733058" y="2552112"/>
            <a:ext cx="3640822" cy="5500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b="1" dirty="0"/>
              <a:t>ONLINE KVANTITATIVNÍ VÝZKUM </a:t>
            </a:r>
            <a:endParaRPr lang="en-GB" dirty="0"/>
          </a:p>
        </p:txBody>
      </p:sp>
      <p:sp>
        <p:nvSpPr>
          <p:cNvPr id="36" name="Nadpis 1">
            <a:extLst>
              <a:ext uri="{FF2B5EF4-FFF2-40B4-BE49-F238E27FC236}">
                <a16:creationId xmlns:a16="http://schemas.microsoft.com/office/drawing/2014/main" xmlns="" id="{6F8D7CFD-88FF-4426-86C8-7D66B381D6C2}"/>
              </a:ext>
            </a:extLst>
          </p:cNvPr>
          <p:cNvSpPr txBox="1">
            <a:spLocks/>
          </p:cNvSpPr>
          <p:nvPr/>
        </p:nvSpPr>
        <p:spPr>
          <a:xfrm>
            <a:off x="914400" y="144638"/>
            <a:ext cx="10024425" cy="572813"/>
          </a:xfrm>
          <a:prstGeom prst="rect">
            <a:avLst/>
          </a:prstGeom>
        </p:spPr>
        <p:txBody>
          <a:bodyPr wrap="square" lIns="90000" tIns="46800" rIns="90000" bIns="46800">
            <a:noAutofit/>
          </a:bodyPr>
          <a:lstStyle>
            <a:lvl1pPr algn="l" defTabSz="914400" rtl="0" eaLnBrk="1" latinLnBrk="0" hangingPunct="1">
              <a:spcBef>
                <a:spcPct val="0"/>
              </a:spcBef>
              <a:buNone/>
              <a:defRPr sz="4000" kern="1200">
                <a:solidFill>
                  <a:srgbClr val="009FE3"/>
                </a:solidFill>
                <a:latin typeface="+mj-lt"/>
                <a:ea typeface="+mj-ea"/>
                <a:cs typeface="+mj-cs"/>
              </a:defRPr>
            </a:lvl1pPr>
          </a:lstStyle>
          <a:p>
            <a:r>
              <a:rPr lang="cs-CZ" sz="3000" b="1" dirty="0"/>
              <a:t>Metodologie: </a:t>
            </a:r>
            <a:r>
              <a:rPr lang="cs-CZ" sz="3000" dirty="0"/>
              <a:t>Jak jsme sbírali data? </a:t>
            </a:r>
          </a:p>
        </p:txBody>
      </p:sp>
      <p:pic>
        <p:nvPicPr>
          <p:cNvPr id="15" name="Obrázek 14">
            <a:extLst>
              <a:ext uri="{FF2B5EF4-FFF2-40B4-BE49-F238E27FC236}">
                <a16:creationId xmlns:a16="http://schemas.microsoft.com/office/drawing/2014/main" xmlns="" id="{A5CEAE75-7AFA-4365-9703-AA3DC315C7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40162" y="1118906"/>
            <a:ext cx="2426614" cy="1433206"/>
          </a:xfrm>
          <a:prstGeom prst="ellipse">
            <a:avLst/>
          </a:prstGeom>
          <a:ln>
            <a:solidFill>
              <a:schemeClr val="tx1"/>
            </a:solidFill>
          </a:ln>
        </p:spPr>
      </p:pic>
      <p:pic>
        <p:nvPicPr>
          <p:cNvPr id="16" name="Picture 2" descr="http://www.nielsen-admosphere.cz/wp-content/uploads/2014/06/membership_CNP1.png">
            <a:extLst>
              <a:ext uri="{FF2B5EF4-FFF2-40B4-BE49-F238E27FC236}">
                <a16:creationId xmlns:a16="http://schemas.microsoft.com/office/drawing/2014/main" xmlns="" id="{3A72EA8B-8122-4F24-85AF-32848D7A00FE}"/>
              </a:ext>
            </a:extLst>
          </p:cNvPr>
          <p:cNvPicPr>
            <a:picLocks noChangeAspect="1" noChangeArrowheads="1"/>
          </p:cNvPicPr>
          <p:nvPr/>
        </p:nvPicPr>
        <p:blipFill>
          <a:blip r:embed="rId3" cstate="print"/>
          <a:srcRect l="12867" t="21741" r="11839" b="21218"/>
          <a:stretch>
            <a:fillRect/>
          </a:stretch>
        </p:blipFill>
        <p:spPr bwMode="auto">
          <a:xfrm>
            <a:off x="6559408" y="2693634"/>
            <a:ext cx="2251048" cy="970280"/>
          </a:xfrm>
          <a:prstGeom prst="rect">
            <a:avLst/>
          </a:prstGeom>
          <a:noFill/>
        </p:spPr>
      </p:pic>
      <p:sp>
        <p:nvSpPr>
          <p:cNvPr id="2" name="Řečová bublina: obdélníkový bublinový popisek 1">
            <a:extLst>
              <a:ext uri="{FF2B5EF4-FFF2-40B4-BE49-F238E27FC236}">
                <a16:creationId xmlns:a16="http://schemas.microsoft.com/office/drawing/2014/main" xmlns="" id="{0BFA07E4-1164-4A77-B3E5-BF34EA37B104}"/>
              </a:ext>
            </a:extLst>
          </p:cNvPr>
          <p:cNvSpPr/>
          <p:nvPr/>
        </p:nvSpPr>
        <p:spPr>
          <a:xfrm>
            <a:off x="6402536" y="3969229"/>
            <a:ext cx="4815840" cy="1168400"/>
          </a:xfrm>
          <a:prstGeom prst="wedgeRectCallout">
            <a:avLst>
              <a:gd name="adj1" fmla="val -56004"/>
              <a:gd name="adj2" fmla="val -3501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Blip>
                <a:blip r:embed="rId4"/>
              </a:buBlip>
            </a:pPr>
            <a:r>
              <a:rPr lang="cs-CZ" dirty="0">
                <a:solidFill>
                  <a:schemeClr val="tx1"/>
                </a:solidFill>
              </a:rPr>
              <a:t>Exekuce osobně v posledních 10 letech: </a:t>
            </a:r>
            <a:r>
              <a:rPr lang="cs-CZ" b="1" dirty="0">
                <a:solidFill>
                  <a:schemeClr val="tx1"/>
                </a:solidFill>
              </a:rPr>
              <a:t>193 </a:t>
            </a:r>
          </a:p>
          <a:p>
            <a:pPr marL="285750" indent="-285750">
              <a:buBlip>
                <a:blip r:embed="rId4"/>
              </a:buBlip>
            </a:pPr>
            <a:r>
              <a:rPr lang="cs-CZ" dirty="0">
                <a:solidFill>
                  <a:schemeClr val="tx1"/>
                </a:solidFill>
              </a:rPr>
              <a:t>Exekuce v rodině v posledních 10 letech: </a:t>
            </a:r>
            <a:r>
              <a:rPr lang="cs-CZ" b="1" dirty="0">
                <a:solidFill>
                  <a:schemeClr val="tx1"/>
                </a:solidFill>
              </a:rPr>
              <a:t>147</a:t>
            </a:r>
          </a:p>
          <a:p>
            <a:pPr marL="285750" indent="-285750">
              <a:buBlip>
                <a:blip r:embed="rId4"/>
              </a:buBlip>
            </a:pPr>
            <a:r>
              <a:rPr lang="cs-CZ" dirty="0">
                <a:solidFill>
                  <a:schemeClr val="tx1"/>
                </a:solidFill>
              </a:rPr>
              <a:t>Exekuce v blízkém okolí: </a:t>
            </a:r>
            <a:r>
              <a:rPr lang="cs-CZ" b="1" dirty="0">
                <a:solidFill>
                  <a:schemeClr val="tx1"/>
                </a:solidFill>
              </a:rPr>
              <a:t>169</a:t>
            </a:r>
          </a:p>
        </p:txBody>
      </p:sp>
    </p:spTree>
    <p:extLst>
      <p:ext uri="{BB962C8B-B14F-4D97-AF65-F5344CB8AC3E}">
        <p14:creationId xmlns:p14="http://schemas.microsoft.com/office/powerpoint/2010/main" val="264522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xmlns="" id="{C74487B6-E6A5-46D0-902D-632D04E06E46}"/>
              </a:ext>
            </a:extLst>
          </p:cNvPr>
          <p:cNvPicPr>
            <a:picLocks noChangeAspect="1"/>
          </p:cNvPicPr>
          <p:nvPr/>
        </p:nvPicPr>
        <p:blipFill>
          <a:blip r:embed="rId2"/>
          <a:stretch>
            <a:fillRect/>
          </a:stretch>
        </p:blipFill>
        <p:spPr>
          <a:xfrm>
            <a:off x="0" y="0"/>
            <a:ext cx="12192000" cy="6858000"/>
          </a:xfrm>
          <a:prstGeom prst="rect">
            <a:avLst/>
          </a:prstGeom>
        </p:spPr>
      </p:pic>
      <p:sp>
        <p:nvSpPr>
          <p:cNvPr id="2" name="Nadpis 1"/>
          <p:cNvSpPr>
            <a:spLocks noGrp="1"/>
          </p:cNvSpPr>
          <p:nvPr>
            <p:ph type="ctrTitle"/>
          </p:nvPr>
        </p:nvSpPr>
        <p:spPr>
          <a:xfrm>
            <a:off x="0" y="4826000"/>
            <a:ext cx="12192000" cy="1143176"/>
          </a:xfrm>
          <a:solidFill>
            <a:schemeClr val="bg1">
              <a:lumMod val="9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cs-CZ" sz="5500" b="1" dirty="0">
                <a:solidFill>
                  <a:srgbClr val="009FE3"/>
                </a:solidFill>
                <a:latin typeface="+mn-lt"/>
                <a:ea typeface="+mn-ea"/>
                <a:cs typeface="+mn-cs"/>
              </a:rPr>
              <a:t>Exekuce jako společenské téma</a:t>
            </a:r>
          </a:p>
        </p:txBody>
      </p:sp>
    </p:spTree>
    <p:extLst>
      <p:ext uri="{BB962C8B-B14F-4D97-AF65-F5344CB8AC3E}">
        <p14:creationId xmlns:p14="http://schemas.microsoft.com/office/powerpoint/2010/main" val="391020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af 8"/>
          <p:cNvGraphicFramePr/>
          <p:nvPr>
            <p:extLst>
              <p:ext uri="{D42A27DB-BD31-4B8C-83A1-F6EECF244321}">
                <p14:modId xmlns:p14="http://schemas.microsoft.com/office/powerpoint/2010/main" val="118440752"/>
              </p:ext>
            </p:extLst>
          </p:nvPr>
        </p:nvGraphicFramePr>
        <p:xfrm>
          <a:off x="150765" y="1752168"/>
          <a:ext cx="7206379" cy="4563468"/>
        </p:xfrm>
        <a:graphic>
          <a:graphicData uri="http://schemas.openxmlformats.org/drawingml/2006/chart">
            <c:chart xmlns:c="http://schemas.openxmlformats.org/drawingml/2006/chart" xmlns:r="http://schemas.openxmlformats.org/officeDocument/2006/relationships" r:id="rId3"/>
          </a:graphicData>
        </a:graphic>
      </p:graphicFrame>
      <p:sp>
        <p:nvSpPr>
          <p:cNvPr id="4" name="Zástupný symbol pro číslo snímku 3"/>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6262B2E-B0CB-4DBB-8C61-F612C05A0A37}" type="slidenum">
              <a:rPr kumimoji="0" lang="cs-CZ" sz="1400" b="0" i="0" u="none" strike="noStrike" kern="1200" cap="none" spc="0" normalizeH="0" baseline="0" noProof="0" smtClean="0">
                <a:ln>
                  <a:noFill/>
                </a:ln>
                <a:solidFill>
                  <a:prstClr val="white">
                    <a:lumMod val="65000"/>
                  </a:prstClr>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cs-CZ" sz="14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7" name="Nadpis 1"/>
          <p:cNvSpPr>
            <a:spLocks noGrp="1"/>
          </p:cNvSpPr>
          <p:nvPr>
            <p:ph type="ctrTitle" idx="4294967295"/>
          </p:nvPr>
        </p:nvSpPr>
        <p:spPr>
          <a:xfrm>
            <a:off x="781050" y="304599"/>
            <a:ext cx="11410950" cy="650875"/>
          </a:xfrm>
          <a:prstGeom prst="rect">
            <a:avLst/>
          </a:prstGeom>
        </p:spPr>
        <p:txBody>
          <a:bodyPr wrap="square" lIns="90000" tIns="46800" rIns="90000" bIns="46800">
            <a:noAutofit/>
          </a:bodyPr>
          <a:lstStyle/>
          <a:p>
            <a:pPr algn="l"/>
            <a:r>
              <a:rPr lang="cs-CZ" sz="3000" dirty="0">
                <a:solidFill>
                  <a:srgbClr val="009FE3"/>
                </a:solidFill>
              </a:rPr>
              <a:t>Jak důležitá jsou pro Vás následující témata a problémy? </a:t>
            </a:r>
            <a:endParaRPr lang="en-GB" sz="3000" dirty="0">
              <a:solidFill>
                <a:srgbClr val="009FE3"/>
              </a:solidFill>
            </a:endParaRPr>
          </a:p>
        </p:txBody>
      </p:sp>
      <p:graphicFrame>
        <p:nvGraphicFramePr>
          <p:cNvPr id="2" name="Tabulka 1">
            <a:extLst>
              <a:ext uri="{FF2B5EF4-FFF2-40B4-BE49-F238E27FC236}">
                <a16:creationId xmlns:a16="http://schemas.microsoft.com/office/drawing/2014/main" xmlns="" id="{44D5E67B-4B09-4508-A9D2-D48A1EB9EEB9}"/>
              </a:ext>
            </a:extLst>
          </p:cNvPr>
          <p:cNvGraphicFramePr>
            <a:graphicFrameLocks noGrp="1"/>
          </p:cNvGraphicFramePr>
          <p:nvPr>
            <p:extLst/>
          </p:nvPr>
        </p:nvGraphicFramePr>
        <p:xfrm>
          <a:off x="1574716" y="1806593"/>
          <a:ext cx="6251748" cy="276999"/>
        </p:xfrm>
        <a:graphic>
          <a:graphicData uri="http://schemas.openxmlformats.org/drawingml/2006/table">
            <a:tbl>
              <a:tblPr firstRow="1" bandRow="1">
                <a:tableStyleId>{5C22544A-7EE6-4342-B048-85BDC9FD1C3A}</a:tableStyleId>
              </a:tblPr>
              <a:tblGrid>
                <a:gridCol w="1562937">
                  <a:extLst>
                    <a:ext uri="{9D8B030D-6E8A-4147-A177-3AD203B41FA5}">
                      <a16:colId xmlns:a16="http://schemas.microsoft.com/office/drawing/2014/main" xmlns="" val="2963278324"/>
                    </a:ext>
                  </a:extLst>
                </a:gridCol>
                <a:gridCol w="1562937">
                  <a:extLst>
                    <a:ext uri="{9D8B030D-6E8A-4147-A177-3AD203B41FA5}">
                      <a16:colId xmlns:a16="http://schemas.microsoft.com/office/drawing/2014/main" xmlns="" val="2659643281"/>
                    </a:ext>
                  </a:extLst>
                </a:gridCol>
                <a:gridCol w="1562937">
                  <a:extLst>
                    <a:ext uri="{9D8B030D-6E8A-4147-A177-3AD203B41FA5}">
                      <a16:colId xmlns:a16="http://schemas.microsoft.com/office/drawing/2014/main" xmlns="" val="415965170"/>
                    </a:ext>
                  </a:extLst>
                </a:gridCol>
                <a:gridCol w="1562937">
                  <a:extLst>
                    <a:ext uri="{9D8B030D-6E8A-4147-A177-3AD203B41FA5}">
                      <a16:colId xmlns:a16="http://schemas.microsoft.com/office/drawing/2014/main" xmlns="" val="494841445"/>
                    </a:ext>
                  </a:extLst>
                </a:gridCol>
              </a:tblGrid>
              <a:tr h="276999">
                <a:tc>
                  <a:txBody>
                    <a:bodyPr/>
                    <a:lstStyle/>
                    <a:p>
                      <a:r>
                        <a:rPr lang="cs-CZ" sz="1200" b="0" dirty="0">
                          <a:solidFill>
                            <a:schemeClr val="tx1"/>
                          </a:solidFill>
                        </a:rPr>
                        <a:t>Nejdůležitější</a:t>
                      </a:r>
                    </a:p>
                  </a:txBody>
                  <a:tcPr>
                    <a:noFill/>
                  </a:tcPr>
                </a:tc>
                <a:tc>
                  <a:txBody>
                    <a:bodyPr/>
                    <a:lstStyle/>
                    <a:p>
                      <a:r>
                        <a:rPr lang="cs-CZ" sz="1200" b="0" dirty="0">
                          <a:solidFill>
                            <a:schemeClr val="tx1"/>
                          </a:solidFill>
                        </a:rPr>
                        <a:t>Velmi důležité</a:t>
                      </a:r>
                    </a:p>
                  </a:txBody>
                  <a:tcPr>
                    <a:noFill/>
                  </a:tcPr>
                </a:tc>
                <a:tc>
                  <a:txBody>
                    <a:bodyPr/>
                    <a:lstStyle/>
                    <a:p>
                      <a:r>
                        <a:rPr lang="cs-CZ" sz="1200" b="0" dirty="0">
                          <a:solidFill>
                            <a:schemeClr val="tx1"/>
                          </a:solidFill>
                        </a:rPr>
                        <a:t>Středně důležité</a:t>
                      </a:r>
                    </a:p>
                  </a:txBody>
                  <a:tcPr>
                    <a:noFill/>
                  </a:tcPr>
                </a:tc>
                <a:tc>
                  <a:txBody>
                    <a:bodyPr/>
                    <a:lstStyle/>
                    <a:p>
                      <a:r>
                        <a:rPr lang="cs-CZ" sz="1200" b="0" dirty="0">
                          <a:solidFill>
                            <a:schemeClr val="tx1"/>
                          </a:solidFill>
                        </a:rPr>
                        <a:t>Málo důležité</a:t>
                      </a:r>
                    </a:p>
                  </a:txBody>
                  <a:tcPr>
                    <a:noFill/>
                  </a:tcPr>
                </a:tc>
                <a:extLst>
                  <a:ext uri="{0D108BD9-81ED-4DB2-BD59-A6C34878D82A}">
                    <a16:rowId xmlns:a16="http://schemas.microsoft.com/office/drawing/2014/main" xmlns="" val="1986436372"/>
                  </a:ext>
                </a:extLst>
              </a:tr>
            </a:tbl>
          </a:graphicData>
        </a:graphic>
      </p:graphicFrame>
      <p:sp>
        <p:nvSpPr>
          <p:cNvPr id="15" name="Obdélník 14">
            <a:extLst>
              <a:ext uri="{FF2B5EF4-FFF2-40B4-BE49-F238E27FC236}">
                <a16:creationId xmlns:a16="http://schemas.microsoft.com/office/drawing/2014/main" xmlns="" id="{B2C36A02-CA83-4CCD-8BEF-876E4827F1BB}"/>
              </a:ext>
            </a:extLst>
          </p:cNvPr>
          <p:cNvSpPr/>
          <p:nvPr/>
        </p:nvSpPr>
        <p:spPr>
          <a:xfrm>
            <a:off x="1501949" y="1912555"/>
            <a:ext cx="103519" cy="86724"/>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4" name="TextovéPole 23">
            <a:extLst>
              <a:ext uri="{FF2B5EF4-FFF2-40B4-BE49-F238E27FC236}">
                <a16:creationId xmlns:a16="http://schemas.microsoft.com/office/drawing/2014/main" xmlns="" id="{58307344-9376-4C0E-99A2-22D67793F982}"/>
              </a:ext>
            </a:extLst>
          </p:cNvPr>
          <p:cNvSpPr txBox="1"/>
          <p:nvPr/>
        </p:nvSpPr>
        <p:spPr>
          <a:xfrm>
            <a:off x="7388773" y="1156561"/>
            <a:ext cx="3550472" cy="369332"/>
          </a:xfrm>
          <a:prstGeom prst="rect">
            <a:avLst/>
          </a:prstGeom>
          <a:noFill/>
        </p:spPr>
        <p:txBody>
          <a:bodyPr wrap="square" rtlCol="0">
            <a:spAutoFit/>
          </a:bodyPr>
          <a:lstStyle/>
          <a:p>
            <a:pPr algn="ctr"/>
            <a:r>
              <a:rPr lang="cs-CZ" b="1" dirty="0"/>
              <a:t>T2B = nejdůležitější + velmi důležité</a:t>
            </a:r>
          </a:p>
        </p:txBody>
      </p:sp>
      <p:sp>
        <p:nvSpPr>
          <p:cNvPr id="27" name="Obdélník 26">
            <a:extLst>
              <a:ext uri="{FF2B5EF4-FFF2-40B4-BE49-F238E27FC236}">
                <a16:creationId xmlns:a16="http://schemas.microsoft.com/office/drawing/2014/main" xmlns="" id="{27A83E4C-4620-4780-BAD9-0BE0F66B3505}"/>
              </a:ext>
            </a:extLst>
          </p:cNvPr>
          <p:cNvSpPr/>
          <p:nvPr/>
        </p:nvSpPr>
        <p:spPr>
          <a:xfrm>
            <a:off x="3047809" y="1912555"/>
            <a:ext cx="103519" cy="8672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8" name="Obdélník 27">
            <a:extLst>
              <a:ext uri="{FF2B5EF4-FFF2-40B4-BE49-F238E27FC236}">
                <a16:creationId xmlns:a16="http://schemas.microsoft.com/office/drawing/2014/main" xmlns="" id="{377668F4-8053-4824-862E-0027119ABB67}"/>
              </a:ext>
            </a:extLst>
          </p:cNvPr>
          <p:cNvSpPr/>
          <p:nvPr/>
        </p:nvSpPr>
        <p:spPr>
          <a:xfrm>
            <a:off x="4612453" y="1902749"/>
            <a:ext cx="103519" cy="86724"/>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9" name="Obdélník 28">
            <a:extLst>
              <a:ext uri="{FF2B5EF4-FFF2-40B4-BE49-F238E27FC236}">
                <a16:creationId xmlns:a16="http://schemas.microsoft.com/office/drawing/2014/main" xmlns="" id="{96038EF6-3EF8-4865-A197-7B41ABFF5C6E}"/>
              </a:ext>
            </a:extLst>
          </p:cNvPr>
          <p:cNvSpPr/>
          <p:nvPr/>
        </p:nvSpPr>
        <p:spPr>
          <a:xfrm>
            <a:off x="6145504" y="1912555"/>
            <a:ext cx="103519" cy="86724"/>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aphicFrame>
        <p:nvGraphicFramePr>
          <p:cNvPr id="5" name="Tabulka 4">
            <a:extLst>
              <a:ext uri="{FF2B5EF4-FFF2-40B4-BE49-F238E27FC236}">
                <a16:creationId xmlns:a16="http://schemas.microsoft.com/office/drawing/2014/main" xmlns="" id="{FBFCA42A-A2AE-4A81-8212-2EBE5CC29F41}"/>
              </a:ext>
            </a:extLst>
          </p:cNvPr>
          <p:cNvGraphicFramePr>
            <a:graphicFrameLocks noGrp="1"/>
          </p:cNvGraphicFramePr>
          <p:nvPr>
            <p:extLst/>
          </p:nvPr>
        </p:nvGraphicFramePr>
        <p:xfrm>
          <a:off x="7488180" y="1531728"/>
          <a:ext cx="3451065" cy="4665505"/>
        </p:xfrm>
        <a:graphic>
          <a:graphicData uri="http://schemas.openxmlformats.org/drawingml/2006/table">
            <a:tbl>
              <a:tblPr/>
              <a:tblGrid>
                <a:gridCol w="690213">
                  <a:extLst>
                    <a:ext uri="{9D8B030D-6E8A-4147-A177-3AD203B41FA5}">
                      <a16:colId xmlns:a16="http://schemas.microsoft.com/office/drawing/2014/main" xmlns="" val="385805402"/>
                    </a:ext>
                  </a:extLst>
                </a:gridCol>
                <a:gridCol w="690213">
                  <a:extLst>
                    <a:ext uri="{9D8B030D-6E8A-4147-A177-3AD203B41FA5}">
                      <a16:colId xmlns:a16="http://schemas.microsoft.com/office/drawing/2014/main" xmlns="" val="261879816"/>
                    </a:ext>
                  </a:extLst>
                </a:gridCol>
                <a:gridCol w="690213">
                  <a:extLst>
                    <a:ext uri="{9D8B030D-6E8A-4147-A177-3AD203B41FA5}">
                      <a16:colId xmlns:a16="http://schemas.microsoft.com/office/drawing/2014/main" xmlns="" val="3057016095"/>
                    </a:ext>
                  </a:extLst>
                </a:gridCol>
                <a:gridCol w="690213">
                  <a:extLst>
                    <a:ext uri="{9D8B030D-6E8A-4147-A177-3AD203B41FA5}">
                      <a16:colId xmlns:a16="http://schemas.microsoft.com/office/drawing/2014/main" xmlns="" val="1231168057"/>
                    </a:ext>
                  </a:extLst>
                </a:gridCol>
                <a:gridCol w="690213">
                  <a:extLst>
                    <a:ext uri="{9D8B030D-6E8A-4147-A177-3AD203B41FA5}">
                      <a16:colId xmlns:a16="http://schemas.microsoft.com/office/drawing/2014/main" xmlns="" val="2750832822"/>
                    </a:ext>
                  </a:extLst>
                </a:gridCol>
              </a:tblGrid>
              <a:tr h="519113">
                <a:tc>
                  <a:txBody>
                    <a:bodyPr/>
                    <a:lstStyle/>
                    <a:p>
                      <a:pPr algn="ctr" fontAlgn="ctr"/>
                      <a:r>
                        <a:rPr lang="cs-CZ" sz="1100" b="0" i="0" u="none" strike="noStrike" dirty="0">
                          <a:solidFill>
                            <a:schemeClr val="bg1"/>
                          </a:solidFill>
                          <a:effectLst/>
                          <a:latin typeface="Calibri" panose="020F0502020204030204" pitchFamily="34" charset="0"/>
                        </a:rPr>
                        <a:t>Celkem</a:t>
                      </a:r>
                    </a:p>
                  </a:txBody>
                  <a:tcPr marL="0" marR="0" marT="0" marB="0" anchor="ctr">
                    <a:lnL w="12700" cap="flat" cmpd="sng" algn="ctr">
                      <a:solidFill>
                        <a:schemeClr val="accent6"/>
                      </a:solidFill>
                      <a:prstDash val="solid"/>
                      <a:round/>
                      <a:headEnd type="none" w="med" len="med"/>
                      <a:tailEnd type="none" w="med" len="med"/>
                    </a:lnL>
                    <a:lnR>
                      <a:noFill/>
                    </a:lnR>
                    <a:lnT w="12700" cap="flat" cmpd="sng" algn="ctr">
                      <a:solidFill>
                        <a:schemeClr val="accent6"/>
                      </a:solidFill>
                      <a:prstDash val="solid"/>
                      <a:round/>
                      <a:headEnd type="none" w="med" len="med"/>
                      <a:tailEnd type="none" w="med" len="med"/>
                    </a:lnT>
                    <a:lnB>
                      <a:noFill/>
                    </a:lnB>
                    <a:solidFill>
                      <a:schemeClr val="accent6"/>
                    </a:solidFill>
                  </a:tcPr>
                </a:tc>
                <a:tc>
                  <a:txBody>
                    <a:bodyPr/>
                    <a:lstStyle/>
                    <a:p>
                      <a:pPr algn="ctr" fontAlgn="ctr"/>
                      <a:r>
                        <a:rPr lang="cs-CZ" sz="1100" b="0" i="0" u="none" strike="noStrike" dirty="0">
                          <a:solidFill>
                            <a:schemeClr val="bg1"/>
                          </a:solidFill>
                          <a:effectLst/>
                          <a:latin typeface="Calibri" panose="020F0502020204030204" pitchFamily="34" charset="0"/>
                        </a:rPr>
                        <a:t>Exekuce osobně</a:t>
                      </a:r>
                    </a:p>
                  </a:txBody>
                  <a:tcPr marL="0" marR="0" marT="0" marB="0" anchor="ctr">
                    <a:lnL>
                      <a:noFill/>
                    </a:lnL>
                    <a:lnR>
                      <a:noFill/>
                    </a:lnR>
                    <a:lnT w="12700" cap="flat" cmpd="sng" algn="ctr">
                      <a:solidFill>
                        <a:schemeClr val="accent6"/>
                      </a:solidFill>
                      <a:prstDash val="solid"/>
                      <a:round/>
                      <a:headEnd type="none" w="med" len="med"/>
                      <a:tailEnd type="none" w="med" len="med"/>
                    </a:lnT>
                    <a:lnB>
                      <a:noFill/>
                    </a:lnB>
                    <a:solidFill>
                      <a:schemeClr val="accent6"/>
                    </a:solidFill>
                  </a:tcPr>
                </a:tc>
                <a:tc>
                  <a:txBody>
                    <a:bodyPr/>
                    <a:lstStyle/>
                    <a:p>
                      <a:pPr algn="ctr" fontAlgn="ctr"/>
                      <a:r>
                        <a:rPr lang="cs-CZ" sz="1100" b="0" i="0" u="none" strike="noStrike" dirty="0">
                          <a:solidFill>
                            <a:schemeClr val="bg1"/>
                          </a:solidFill>
                          <a:effectLst/>
                          <a:latin typeface="Calibri" panose="020F0502020204030204" pitchFamily="34" charset="0"/>
                        </a:rPr>
                        <a:t>Exekuce </a:t>
                      </a:r>
                      <a:br>
                        <a:rPr lang="cs-CZ" sz="1100" b="0" i="0" u="none" strike="noStrike" dirty="0">
                          <a:solidFill>
                            <a:schemeClr val="bg1"/>
                          </a:solidFill>
                          <a:effectLst/>
                          <a:latin typeface="Calibri" panose="020F0502020204030204" pitchFamily="34" charset="0"/>
                        </a:rPr>
                      </a:br>
                      <a:r>
                        <a:rPr lang="cs-CZ" sz="1100" b="0" i="0" u="none" strike="noStrike" dirty="0">
                          <a:solidFill>
                            <a:schemeClr val="bg1"/>
                          </a:solidFill>
                          <a:effectLst/>
                          <a:latin typeface="Calibri" panose="020F0502020204030204" pitchFamily="34" charset="0"/>
                        </a:rPr>
                        <a:t>v rodině</a:t>
                      </a:r>
                    </a:p>
                  </a:txBody>
                  <a:tcPr marL="0" marR="0" marT="0" marB="0" anchor="ctr">
                    <a:lnL>
                      <a:noFill/>
                    </a:lnL>
                    <a:lnR>
                      <a:noFill/>
                    </a:lnR>
                    <a:lnT w="12700" cap="flat" cmpd="sng" algn="ctr">
                      <a:solidFill>
                        <a:schemeClr val="accent6"/>
                      </a:solidFill>
                      <a:prstDash val="solid"/>
                      <a:round/>
                      <a:headEnd type="none" w="med" len="med"/>
                      <a:tailEnd type="none" w="med" len="med"/>
                    </a:lnT>
                    <a:lnB>
                      <a:noFill/>
                    </a:lnB>
                    <a:solidFill>
                      <a:schemeClr val="accent6"/>
                    </a:solidFill>
                  </a:tcPr>
                </a:tc>
                <a:tc>
                  <a:txBody>
                    <a:bodyPr/>
                    <a:lstStyle/>
                    <a:p>
                      <a:pPr algn="ctr" fontAlgn="ctr"/>
                      <a:r>
                        <a:rPr lang="cs-CZ" sz="1100" b="0" i="0" u="none" strike="noStrike" dirty="0">
                          <a:solidFill>
                            <a:schemeClr val="bg1"/>
                          </a:solidFill>
                          <a:effectLst/>
                          <a:latin typeface="Calibri" panose="020F0502020204030204" pitchFamily="34" charset="0"/>
                        </a:rPr>
                        <a:t>Exekuce v blízkém okolí</a:t>
                      </a:r>
                    </a:p>
                  </a:txBody>
                  <a:tcPr marL="0" marR="0" marT="0" marB="0" anchor="ctr">
                    <a:lnL>
                      <a:noFill/>
                    </a:lnL>
                    <a:lnR>
                      <a:noFill/>
                    </a:lnR>
                    <a:lnT w="12700" cap="flat" cmpd="sng" algn="ctr">
                      <a:solidFill>
                        <a:schemeClr val="accent6"/>
                      </a:solidFill>
                      <a:prstDash val="solid"/>
                      <a:round/>
                      <a:headEnd type="none" w="med" len="med"/>
                      <a:tailEnd type="none" w="med" len="med"/>
                    </a:lnT>
                    <a:lnB>
                      <a:noFill/>
                    </a:lnB>
                    <a:solidFill>
                      <a:schemeClr val="accent6"/>
                    </a:solidFill>
                  </a:tcPr>
                </a:tc>
                <a:tc>
                  <a:txBody>
                    <a:bodyPr/>
                    <a:lstStyle/>
                    <a:p>
                      <a:pPr algn="ctr" fontAlgn="ctr"/>
                      <a:r>
                        <a:rPr lang="cs-CZ" sz="1100" b="0" i="0" u="none" strike="noStrike" dirty="0">
                          <a:solidFill>
                            <a:schemeClr val="bg1"/>
                          </a:solidFill>
                          <a:effectLst/>
                          <a:latin typeface="Calibri" panose="020F0502020204030204" pitchFamily="34" charset="0"/>
                        </a:rPr>
                        <a:t>Žádná exekuce</a:t>
                      </a:r>
                    </a:p>
                  </a:txBody>
                  <a:tcPr marL="0" marR="0" marT="0" marB="0" anchor="ctr">
                    <a:lnL>
                      <a:noFill/>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a:noFill/>
                    </a:lnB>
                    <a:solidFill>
                      <a:schemeClr val="accent6"/>
                    </a:solidFill>
                  </a:tcPr>
                </a:tc>
                <a:extLst>
                  <a:ext uri="{0D108BD9-81ED-4DB2-BD59-A6C34878D82A}">
                    <a16:rowId xmlns:a16="http://schemas.microsoft.com/office/drawing/2014/main" xmlns="" val="1065081774"/>
                  </a:ext>
                </a:extLst>
              </a:tr>
              <a:tr h="171112">
                <a:tc>
                  <a:txBody>
                    <a:bodyPr/>
                    <a:lstStyle/>
                    <a:p>
                      <a:pPr algn="ctr" fontAlgn="ctr"/>
                      <a:r>
                        <a:rPr lang="cs-CZ" sz="1100" b="0" i="1" u="none" strike="noStrike" dirty="0">
                          <a:solidFill>
                            <a:schemeClr val="bg1"/>
                          </a:solidFill>
                          <a:effectLst/>
                          <a:latin typeface="Calibri" panose="020F0502020204030204" pitchFamily="34" charset="0"/>
                        </a:rPr>
                        <a:t>(N=1527)</a:t>
                      </a:r>
                    </a:p>
                  </a:txBody>
                  <a:tcPr marL="0" marR="0" marT="0" marB="0" anchor="ctr">
                    <a:lnL w="12700" cap="flat" cmpd="sng" algn="ctr">
                      <a:solidFill>
                        <a:schemeClr val="accent6"/>
                      </a:solidFill>
                      <a:prstDash val="solid"/>
                      <a:round/>
                      <a:headEnd type="none" w="med" len="med"/>
                      <a:tailEnd type="none" w="med" len="med"/>
                    </a:lnL>
                    <a:lnR>
                      <a:noFill/>
                    </a:lnR>
                    <a:lnT w="12700" cap="flat" cmpd="sng" algn="ctr">
                      <a:noFill/>
                      <a:prstDash val="solid"/>
                      <a:round/>
                      <a:headEnd type="none" w="med" len="med"/>
                      <a:tailEnd type="none" w="med" len="med"/>
                    </a:lnT>
                    <a:lnB>
                      <a:noFill/>
                    </a:lnB>
                    <a:solidFill>
                      <a:schemeClr val="accent6"/>
                    </a:solidFill>
                  </a:tcPr>
                </a:tc>
                <a:tc>
                  <a:txBody>
                    <a:bodyPr/>
                    <a:lstStyle/>
                    <a:p>
                      <a:pPr algn="ctr" fontAlgn="ctr"/>
                      <a:r>
                        <a:rPr lang="cs-CZ" sz="1100" b="0" i="1" u="none" strike="noStrike" dirty="0">
                          <a:solidFill>
                            <a:schemeClr val="bg1"/>
                          </a:solidFill>
                          <a:effectLst/>
                          <a:latin typeface="Calibri" panose="020F0502020204030204" pitchFamily="34" charset="0"/>
                        </a:rPr>
                        <a:t>(N=193)</a:t>
                      </a:r>
                    </a:p>
                  </a:txBody>
                  <a:tcPr marL="0" marR="0" marT="0" marB="0" anchor="ctr">
                    <a:lnL>
                      <a:noFill/>
                    </a:lnL>
                    <a:lnR>
                      <a:noFill/>
                    </a:lnR>
                    <a:lnT w="12700" cap="flat" cmpd="sng" algn="ctr">
                      <a:noFill/>
                      <a:prstDash val="solid"/>
                      <a:round/>
                      <a:headEnd type="none" w="med" len="med"/>
                      <a:tailEnd type="none" w="med" len="med"/>
                    </a:lnT>
                    <a:lnB>
                      <a:noFill/>
                    </a:lnB>
                    <a:solidFill>
                      <a:schemeClr val="accent6"/>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cs-CZ" sz="1100" b="0" i="1" u="none" strike="noStrike" dirty="0">
                          <a:solidFill>
                            <a:schemeClr val="bg1"/>
                          </a:solidFill>
                          <a:effectLst/>
                          <a:latin typeface="Calibri" panose="020F0502020204030204" pitchFamily="34" charset="0"/>
                        </a:rPr>
                        <a:t>(N=147)</a:t>
                      </a:r>
                    </a:p>
                  </a:txBody>
                  <a:tcPr marL="0" marR="0" marT="0" marB="0" anchor="ctr">
                    <a:lnL>
                      <a:noFill/>
                    </a:lnL>
                    <a:lnR>
                      <a:noFill/>
                    </a:lnR>
                    <a:lnT w="12700" cap="flat" cmpd="sng" algn="ctr">
                      <a:noFill/>
                      <a:prstDash val="solid"/>
                      <a:round/>
                      <a:headEnd type="none" w="med" len="med"/>
                      <a:tailEnd type="none" w="med" len="med"/>
                    </a:lnT>
                    <a:lnB>
                      <a:noFill/>
                    </a:lnB>
                    <a:solidFill>
                      <a:schemeClr val="accent6"/>
                    </a:solidFill>
                  </a:tcPr>
                </a:tc>
                <a:tc>
                  <a:txBody>
                    <a:bodyPr/>
                    <a:lstStyle/>
                    <a:p>
                      <a:pPr algn="ctr" fontAlgn="ctr"/>
                      <a:r>
                        <a:rPr lang="cs-CZ" sz="1100" b="0" i="1" u="none" strike="noStrike" dirty="0">
                          <a:solidFill>
                            <a:schemeClr val="bg1"/>
                          </a:solidFill>
                          <a:effectLst/>
                          <a:latin typeface="Calibri" panose="020F0502020204030204" pitchFamily="34" charset="0"/>
                        </a:rPr>
                        <a:t>(N=169)</a:t>
                      </a:r>
                    </a:p>
                  </a:txBody>
                  <a:tcPr marL="0" marR="0" marT="0" marB="0" anchor="ctr">
                    <a:lnL>
                      <a:noFill/>
                    </a:lnL>
                    <a:lnR>
                      <a:noFill/>
                    </a:lnR>
                    <a:lnT w="12700" cap="flat" cmpd="sng" algn="ctr">
                      <a:noFill/>
                      <a:prstDash val="solid"/>
                      <a:round/>
                      <a:headEnd type="none" w="med" len="med"/>
                      <a:tailEnd type="none" w="med" len="med"/>
                    </a:lnT>
                    <a:lnB>
                      <a:noFill/>
                    </a:lnB>
                    <a:solidFill>
                      <a:schemeClr val="accent6"/>
                    </a:solidFill>
                  </a:tcPr>
                </a:tc>
                <a:tc>
                  <a:txBody>
                    <a:bodyPr/>
                    <a:lstStyle/>
                    <a:p>
                      <a:pPr algn="ctr" fontAlgn="ctr"/>
                      <a:r>
                        <a:rPr lang="cs-CZ" sz="1100" b="0" i="1" u="none" strike="noStrike" dirty="0">
                          <a:solidFill>
                            <a:schemeClr val="bg1"/>
                          </a:solidFill>
                          <a:effectLst/>
                          <a:latin typeface="Calibri" panose="020F0502020204030204" pitchFamily="34" charset="0"/>
                        </a:rPr>
                        <a:t>(N=1010)</a:t>
                      </a:r>
                    </a:p>
                  </a:txBody>
                  <a:tcPr marL="0" marR="0" marT="0" marB="0" anchor="ctr">
                    <a:lnL>
                      <a:noFill/>
                    </a:lnL>
                    <a:lnR w="1270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a:noFill/>
                    </a:lnB>
                    <a:solidFill>
                      <a:schemeClr val="accent6"/>
                    </a:solidFill>
                  </a:tcPr>
                </a:tc>
                <a:extLst>
                  <a:ext uri="{0D108BD9-81ED-4DB2-BD59-A6C34878D82A}">
                    <a16:rowId xmlns:a16="http://schemas.microsoft.com/office/drawing/2014/main" xmlns="" val="996130238"/>
                  </a:ext>
                </a:extLst>
              </a:tr>
              <a:tr h="397528">
                <a:tc>
                  <a:txBody>
                    <a:bodyPr/>
                    <a:lstStyle/>
                    <a:p>
                      <a:pPr algn="ctr" fontAlgn="ctr"/>
                      <a:r>
                        <a:rPr lang="cs-CZ" sz="1200" b="1" i="0" u="none" strike="noStrike" dirty="0">
                          <a:solidFill>
                            <a:srgbClr val="000000"/>
                          </a:solidFill>
                          <a:effectLst/>
                          <a:latin typeface="Calibri" panose="020F0502020204030204" pitchFamily="34" charset="0"/>
                        </a:rPr>
                        <a:t>83%</a:t>
                      </a:r>
                    </a:p>
                  </a:txBody>
                  <a:tcPr marL="0" marR="0" marT="0" marB="0" anchor="ctr">
                    <a:lnL w="12700" cap="flat" cmpd="sng" algn="ctr">
                      <a:solidFill>
                        <a:schemeClr val="accent6"/>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ctr" fontAlgn="ctr"/>
                      <a:r>
                        <a:rPr lang="cs-CZ" sz="1200" b="0" i="0" u="none" strike="noStrike" dirty="0">
                          <a:solidFill>
                            <a:srgbClr val="000000"/>
                          </a:solidFill>
                          <a:effectLst/>
                          <a:latin typeface="Calibri" panose="020F0502020204030204" pitchFamily="34" charset="0"/>
                        </a:rPr>
                        <a:t>79%</a:t>
                      </a:r>
                    </a:p>
                  </a:txBody>
                  <a:tcPr marL="0" marR="0" marT="0" marB="0" anchor="ctr">
                    <a:lnL>
                      <a:noFill/>
                    </a:lnL>
                    <a:lnR>
                      <a:noFill/>
                    </a:lnR>
                    <a:lnT>
                      <a:noFill/>
                    </a:lnT>
                    <a:lnB>
                      <a:noFill/>
                    </a:lnB>
                  </a:tcPr>
                </a:tc>
                <a:tc>
                  <a:txBody>
                    <a:bodyPr/>
                    <a:lstStyle/>
                    <a:p>
                      <a:pPr algn="ctr" fontAlgn="ctr"/>
                      <a:r>
                        <a:rPr lang="cs-CZ" sz="1200" b="0" i="0" u="none" strike="noStrike">
                          <a:solidFill>
                            <a:srgbClr val="000000"/>
                          </a:solidFill>
                          <a:effectLst/>
                          <a:latin typeface="Calibri" panose="020F0502020204030204" pitchFamily="34" charset="0"/>
                        </a:rPr>
                        <a:t>79%</a:t>
                      </a:r>
                    </a:p>
                  </a:txBody>
                  <a:tcPr marL="0" marR="0" marT="0" marB="0" anchor="ctr">
                    <a:lnL>
                      <a:noFill/>
                    </a:lnL>
                    <a:lnR>
                      <a:noFill/>
                    </a:lnR>
                    <a:lnT>
                      <a:noFill/>
                    </a:lnT>
                    <a:lnB>
                      <a:noFill/>
                    </a:lnB>
                  </a:tcPr>
                </a:tc>
                <a:tc>
                  <a:txBody>
                    <a:bodyPr/>
                    <a:lstStyle/>
                    <a:p>
                      <a:pPr algn="ctr" fontAlgn="ctr"/>
                      <a:r>
                        <a:rPr lang="cs-CZ" sz="1200" b="0" i="0" u="none" strike="noStrike">
                          <a:solidFill>
                            <a:srgbClr val="000000"/>
                          </a:solidFill>
                          <a:effectLst/>
                          <a:latin typeface="Calibri" panose="020F0502020204030204" pitchFamily="34" charset="0"/>
                        </a:rPr>
                        <a:t>80%</a:t>
                      </a:r>
                    </a:p>
                  </a:txBody>
                  <a:tcPr marL="0" marR="0" marT="0" marB="0" anchor="ctr">
                    <a:lnL>
                      <a:noFill/>
                    </a:lnL>
                    <a:lnR>
                      <a:noFill/>
                    </a:lnR>
                    <a:lnT>
                      <a:noFill/>
                    </a:lnT>
                    <a:lnB>
                      <a:noFill/>
                    </a:lnB>
                  </a:tcPr>
                </a:tc>
                <a:tc>
                  <a:txBody>
                    <a:bodyPr/>
                    <a:lstStyle/>
                    <a:p>
                      <a:pPr algn="ctr" fontAlgn="ctr"/>
                      <a:r>
                        <a:rPr lang="cs-CZ" sz="1200" b="1" i="0" u="none" strike="noStrike" kern="1200" dirty="0">
                          <a:solidFill>
                            <a:schemeClr val="accent2">
                              <a:lumMod val="75000"/>
                            </a:schemeClr>
                          </a:solidFill>
                          <a:effectLst/>
                          <a:latin typeface="Calibri" panose="020F0502020204030204" pitchFamily="34" charset="0"/>
                          <a:ea typeface="+mn-ea"/>
                          <a:cs typeface="+mn-cs"/>
                        </a:rPr>
                        <a:t>85%</a:t>
                      </a:r>
                    </a:p>
                  </a:txBody>
                  <a:tcPr marL="0" marR="0" marT="0" marB="0" anchor="ctr">
                    <a:lnL>
                      <a:noFill/>
                    </a:lnL>
                    <a:lnR w="12700" cap="flat" cmpd="sng" algn="ctr">
                      <a:solidFill>
                        <a:schemeClr val="accent6"/>
                      </a:solidFill>
                      <a:prstDash val="solid"/>
                      <a:round/>
                      <a:headEnd type="none" w="med" len="med"/>
                      <a:tailEnd type="none" w="med" len="med"/>
                    </a:lnR>
                    <a:lnT>
                      <a:noFill/>
                    </a:lnT>
                    <a:lnB>
                      <a:noFill/>
                    </a:lnB>
                    <a:solidFill>
                      <a:schemeClr val="accent2">
                        <a:lumMod val="20000"/>
                        <a:lumOff val="80000"/>
                      </a:schemeClr>
                    </a:solidFill>
                  </a:tcPr>
                </a:tc>
                <a:extLst>
                  <a:ext uri="{0D108BD9-81ED-4DB2-BD59-A6C34878D82A}">
                    <a16:rowId xmlns:a16="http://schemas.microsoft.com/office/drawing/2014/main" xmlns="" val="1455026596"/>
                  </a:ext>
                </a:extLst>
              </a:tr>
              <a:tr h="397528">
                <a:tc>
                  <a:txBody>
                    <a:bodyPr/>
                    <a:lstStyle/>
                    <a:p>
                      <a:pPr algn="ctr" fontAlgn="ctr"/>
                      <a:r>
                        <a:rPr lang="cs-CZ" sz="1200" b="1" i="0" u="none" strike="noStrike" dirty="0">
                          <a:solidFill>
                            <a:srgbClr val="000000"/>
                          </a:solidFill>
                          <a:effectLst/>
                          <a:latin typeface="Calibri" panose="020F0502020204030204" pitchFamily="34" charset="0"/>
                        </a:rPr>
                        <a:t>70%</a:t>
                      </a:r>
                    </a:p>
                  </a:txBody>
                  <a:tcPr marL="0" marR="0" marT="0" marB="0" anchor="ctr">
                    <a:lnL w="12700" cap="flat" cmpd="sng" algn="ctr">
                      <a:solidFill>
                        <a:schemeClr val="accent6"/>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ctr" fontAlgn="ctr"/>
                      <a:r>
                        <a:rPr lang="cs-CZ" sz="1200" b="1" i="0" u="none" strike="noStrike" kern="1200" dirty="0">
                          <a:solidFill>
                            <a:srgbClr val="FF0000"/>
                          </a:solidFill>
                          <a:effectLst/>
                          <a:latin typeface="Calibri" panose="020F0502020204030204" pitchFamily="34" charset="0"/>
                          <a:ea typeface="+mn-ea"/>
                          <a:cs typeface="+mn-cs"/>
                        </a:rPr>
                        <a:t>64%</a:t>
                      </a:r>
                    </a:p>
                  </a:txBody>
                  <a:tcPr marL="0" marR="0" marT="0" marB="0" anchor="ctr">
                    <a:lnL>
                      <a:noFill/>
                    </a:lnL>
                    <a:lnR>
                      <a:noFill/>
                    </a:lnR>
                    <a:lnT>
                      <a:noFill/>
                    </a:lnT>
                    <a:lnB>
                      <a:noFill/>
                    </a:lnB>
                    <a:solidFill>
                      <a:schemeClr val="accent5">
                        <a:lumMod val="20000"/>
                        <a:lumOff val="80000"/>
                      </a:schemeClr>
                    </a:solidFill>
                  </a:tcPr>
                </a:tc>
                <a:tc>
                  <a:txBody>
                    <a:bodyPr/>
                    <a:lstStyle/>
                    <a:p>
                      <a:pPr algn="ctr" fontAlgn="ctr"/>
                      <a:r>
                        <a:rPr lang="cs-CZ" sz="1200" b="0" i="0" u="none" strike="noStrike">
                          <a:solidFill>
                            <a:srgbClr val="000000"/>
                          </a:solidFill>
                          <a:effectLst/>
                          <a:latin typeface="Calibri" panose="020F0502020204030204" pitchFamily="34" charset="0"/>
                        </a:rPr>
                        <a:t>72%</a:t>
                      </a:r>
                    </a:p>
                  </a:txBody>
                  <a:tcPr marL="0" marR="0" marT="0" marB="0" anchor="ctr">
                    <a:lnL>
                      <a:noFill/>
                    </a:lnL>
                    <a:lnR>
                      <a:noFill/>
                    </a:lnR>
                    <a:lnT>
                      <a:noFill/>
                    </a:lnT>
                    <a:lnB>
                      <a:noFill/>
                    </a:lnB>
                  </a:tcPr>
                </a:tc>
                <a:tc>
                  <a:txBody>
                    <a:bodyPr/>
                    <a:lstStyle/>
                    <a:p>
                      <a:pPr algn="ctr" fontAlgn="ctr"/>
                      <a:r>
                        <a:rPr lang="cs-CZ" sz="1200" b="0" i="0" u="none" strike="noStrike">
                          <a:solidFill>
                            <a:srgbClr val="000000"/>
                          </a:solidFill>
                          <a:effectLst/>
                          <a:latin typeface="Calibri" panose="020F0502020204030204" pitchFamily="34" charset="0"/>
                        </a:rPr>
                        <a:t>75%</a:t>
                      </a:r>
                    </a:p>
                  </a:txBody>
                  <a:tcPr marL="0" marR="0" marT="0" marB="0" anchor="ctr">
                    <a:lnL>
                      <a:noFill/>
                    </a:lnL>
                    <a:lnR>
                      <a:noFill/>
                    </a:lnR>
                    <a:lnT>
                      <a:noFill/>
                    </a:lnT>
                    <a:lnB>
                      <a:noFill/>
                    </a:lnB>
                  </a:tcPr>
                </a:tc>
                <a:tc>
                  <a:txBody>
                    <a:bodyPr/>
                    <a:lstStyle/>
                    <a:p>
                      <a:pPr algn="ctr" fontAlgn="ctr"/>
                      <a:r>
                        <a:rPr lang="cs-CZ" sz="1200" b="0" i="0" u="none" strike="noStrike">
                          <a:solidFill>
                            <a:srgbClr val="000000"/>
                          </a:solidFill>
                          <a:effectLst/>
                          <a:latin typeface="Calibri" panose="020F0502020204030204" pitchFamily="34" charset="0"/>
                        </a:rPr>
                        <a:t>70%</a:t>
                      </a:r>
                    </a:p>
                  </a:txBody>
                  <a:tcPr marL="0" marR="0" marT="0" marB="0" anchor="ctr">
                    <a:lnL>
                      <a:noFill/>
                    </a:lnL>
                    <a:lnR w="12700" cap="flat" cmpd="sng" algn="ctr">
                      <a:solidFill>
                        <a:schemeClr val="accent6"/>
                      </a:solidFill>
                      <a:prstDash val="solid"/>
                      <a:round/>
                      <a:headEnd type="none" w="med" len="med"/>
                      <a:tailEnd type="none" w="med" len="med"/>
                    </a:lnR>
                    <a:lnT>
                      <a:noFill/>
                    </a:lnT>
                    <a:lnB>
                      <a:noFill/>
                    </a:lnB>
                  </a:tcPr>
                </a:tc>
                <a:extLst>
                  <a:ext uri="{0D108BD9-81ED-4DB2-BD59-A6C34878D82A}">
                    <a16:rowId xmlns:a16="http://schemas.microsoft.com/office/drawing/2014/main" xmlns="" val="2611588236"/>
                  </a:ext>
                </a:extLst>
              </a:tr>
              <a:tr h="397528">
                <a:tc>
                  <a:txBody>
                    <a:bodyPr/>
                    <a:lstStyle/>
                    <a:p>
                      <a:pPr algn="ctr" fontAlgn="ctr"/>
                      <a:r>
                        <a:rPr lang="cs-CZ" sz="1200" b="1" i="0" u="none" strike="noStrike" dirty="0">
                          <a:solidFill>
                            <a:srgbClr val="000000"/>
                          </a:solidFill>
                          <a:effectLst/>
                          <a:latin typeface="Calibri" panose="020F0502020204030204" pitchFamily="34" charset="0"/>
                        </a:rPr>
                        <a:t>69%</a:t>
                      </a:r>
                    </a:p>
                  </a:txBody>
                  <a:tcPr marL="0" marR="0" marT="0" marB="0" anchor="ctr">
                    <a:lnL w="12700" cap="flat" cmpd="sng" algn="ctr">
                      <a:solidFill>
                        <a:schemeClr val="accent6"/>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ctr" fontAlgn="ctr"/>
                      <a:r>
                        <a:rPr lang="cs-CZ" sz="1200" b="0" i="0" u="none" strike="noStrike">
                          <a:solidFill>
                            <a:srgbClr val="000000"/>
                          </a:solidFill>
                          <a:effectLst/>
                          <a:latin typeface="Calibri" panose="020F0502020204030204" pitchFamily="34" charset="0"/>
                        </a:rPr>
                        <a:t>74%</a:t>
                      </a:r>
                    </a:p>
                  </a:txBody>
                  <a:tcPr marL="0" marR="0" marT="0" marB="0" anchor="ctr">
                    <a:lnL>
                      <a:noFill/>
                    </a:lnL>
                    <a:lnR>
                      <a:noFill/>
                    </a:lnR>
                    <a:lnT>
                      <a:noFill/>
                    </a:lnT>
                    <a:lnB>
                      <a:noFill/>
                    </a:lnB>
                  </a:tcPr>
                </a:tc>
                <a:tc>
                  <a:txBody>
                    <a:bodyPr/>
                    <a:lstStyle/>
                    <a:p>
                      <a:pPr algn="ctr" fontAlgn="ctr"/>
                      <a:r>
                        <a:rPr lang="cs-CZ" sz="1200" b="0" i="0" u="none" strike="noStrike">
                          <a:solidFill>
                            <a:srgbClr val="000000"/>
                          </a:solidFill>
                          <a:effectLst/>
                          <a:latin typeface="Calibri" panose="020F0502020204030204" pitchFamily="34" charset="0"/>
                        </a:rPr>
                        <a:t>63%</a:t>
                      </a:r>
                    </a:p>
                  </a:txBody>
                  <a:tcPr marL="0" marR="0" marT="0" marB="0" anchor="ctr">
                    <a:lnL>
                      <a:noFill/>
                    </a:lnL>
                    <a:lnR>
                      <a:noFill/>
                    </a:lnR>
                    <a:lnT>
                      <a:noFill/>
                    </a:lnT>
                    <a:lnB>
                      <a:noFill/>
                    </a:lnB>
                  </a:tcPr>
                </a:tc>
                <a:tc>
                  <a:txBody>
                    <a:bodyPr/>
                    <a:lstStyle/>
                    <a:p>
                      <a:pPr algn="ctr" fontAlgn="ctr"/>
                      <a:r>
                        <a:rPr lang="cs-CZ" sz="1200" b="0" i="0" u="none" strike="noStrike">
                          <a:solidFill>
                            <a:srgbClr val="000000"/>
                          </a:solidFill>
                          <a:effectLst/>
                          <a:latin typeface="Calibri" panose="020F0502020204030204" pitchFamily="34" charset="0"/>
                        </a:rPr>
                        <a:t>69%</a:t>
                      </a:r>
                    </a:p>
                  </a:txBody>
                  <a:tcPr marL="0" marR="0" marT="0" marB="0" anchor="ctr">
                    <a:lnL>
                      <a:noFill/>
                    </a:lnL>
                    <a:lnR>
                      <a:noFill/>
                    </a:lnR>
                    <a:lnT>
                      <a:noFill/>
                    </a:lnT>
                    <a:lnB>
                      <a:noFill/>
                    </a:lnB>
                  </a:tcPr>
                </a:tc>
                <a:tc>
                  <a:txBody>
                    <a:bodyPr/>
                    <a:lstStyle/>
                    <a:p>
                      <a:pPr algn="ctr" fontAlgn="ctr"/>
                      <a:r>
                        <a:rPr lang="cs-CZ" sz="1200" b="0" i="0" u="none" strike="noStrike">
                          <a:solidFill>
                            <a:srgbClr val="000000"/>
                          </a:solidFill>
                          <a:effectLst/>
                          <a:latin typeface="Calibri" panose="020F0502020204030204" pitchFamily="34" charset="0"/>
                        </a:rPr>
                        <a:t>69%</a:t>
                      </a:r>
                    </a:p>
                  </a:txBody>
                  <a:tcPr marL="0" marR="0" marT="0" marB="0" anchor="ctr">
                    <a:lnL>
                      <a:noFill/>
                    </a:lnL>
                    <a:lnR w="12700" cap="flat" cmpd="sng" algn="ctr">
                      <a:solidFill>
                        <a:schemeClr val="accent6"/>
                      </a:solidFill>
                      <a:prstDash val="solid"/>
                      <a:round/>
                      <a:headEnd type="none" w="med" len="med"/>
                      <a:tailEnd type="none" w="med" len="med"/>
                    </a:lnR>
                    <a:lnT>
                      <a:noFill/>
                    </a:lnT>
                    <a:lnB>
                      <a:noFill/>
                    </a:lnB>
                  </a:tcPr>
                </a:tc>
                <a:extLst>
                  <a:ext uri="{0D108BD9-81ED-4DB2-BD59-A6C34878D82A}">
                    <a16:rowId xmlns:a16="http://schemas.microsoft.com/office/drawing/2014/main" xmlns="" val="3502704069"/>
                  </a:ext>
                </a:extLst>
              </a:tr>
              <a:tr h="397528">
                <a:tc>
                  <a:txBody>
                    <a:bodyPr/>
                    <a:lstStyle/>
                    <a:p>
                      <a:pPr algn="ctr" fontAlgn="ctr"/>
                      <a:r>
                        <a:rPr lang="cs-CZ" sz="1200" b="1" i="0" u="none" strike="noStrike" dirty="0">
                          <a:solidFill>
                            <a:srgbClr val="000000"/>
                          </a:solidFill>
                          <a:effectLst/>
                          <a:latin typeface="Calibri" panose="020F0502020204030204" pitchFamily="34" charset="0"/>
                        </a:rPr>
                        <a:t>65%</a:t>
                      </a:r>
                    </a:p>
                  </a:txBody>
                  <a:tcPr marL="0" marR="0" marT="0" marB="0" anchor="ctr">
                    <a:lnL w="12700" cap="flat" cmpd="sng" algn="ctr">
                      <a:solidFill>
                        <a:schemeClr val="accent6"/>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ctr" fontAlgn="ctr"/>
                      <a:r>
                        <a:rPr lang="cs-CZ" sz="1200" b="0" i="0" u="none" strike="noStrike">
                          <a:solidFill>
                            <a:srgbClr val="000000"/>
                          </a:solidFill>
                          <a:effectLst/>
                          <a:latin typeface="Calibri" panose="020F0502020204030204" pitchFamily="34" charset="0"/>
                        </a:rPr>
                        <a:t>69%</a:t>
                      </a:r>
                    </a:p>
                  </a:txBody>
                  <a:tcPr marL="0" marR="0" marT="0" marB="0" anchor="ctr">
                    <a:lnL>
                      <a:noFill/>
                    </a:lnL>
                    <a:lnR>
                      <a:noFill/>
                    </a:lnR>
                    <a:lnT>
                      <a:noFill/>
                    </a:lnT>
                    <a:lnB>
                      <a:noFill/>
                    </a:lnB>
                  </a:tcPr>
                </a:tc>
                <a:tc>
                  <a:txBody>
                    <a:bodyPr/>
                    <a:lstStyle/>
                    <a:p>
                      <a:pPr algn="ctr" fontAlgn="ctr"/>
                      <a:r>
                        <a:rPr lang="cs-CZ" sz="1200" b="0" i="0" u="none" strike="noStrike">
                          <a:solidFill>
                            <a:srgbClr val="000000"/>
                          </a:solidFill>
                          <a:effectLst/>
                          <a:latin typeface="Calibri" panose="020F0502020204030204" pitchFamily="34" charset="0"/>
                        </a:rPr>
                        <a:t>69%</a:t>
                      </a:r>
                    </a:p>
                  </a:txBody>
                  <a:tcPr marL="0" marR="0" marT="0" marB="0" anchor="ctr">
                    <a:lnL>
                      <a:noFill/>
                    </a:lnL>
                    <a:lnR>
                      <a:noFill/>
                    </a:lnR>
                    <a:lnT>
                      <a:noFill/>
                    </a:lnT>
                    <a:lnB>
                      <a:noFill/>
                    </a:lnB>
                  </a:tcPr>
                </a:tc>
                <a:tc>
                  <a:txBody>
                    <a:bodyPr/>
                    <a:lstStyle/>
                    <a:p>
                      <a:pPr algn="ctr" fontAlgn="ctr"/>
                      <a:r>
                        <a:rPr lang="cs-CZ" sz="1200" b="0" i="0" u="none" strike="noStrike">
                          <a:solidFill>
                            <a:srgbClr val="000000"/>
                          </a:solidFill>
                          <a:effectLst/>
                          <a:latin typeface="Calibri" panose="020F0502020204030204" pitchFamily="34" charset="0"/>
                        </a:rPr>
                        <a:t>70%</a:t>
                      </a:r>
                    </a:p>
                  </a:txBody>
                  <a:tcPr marL="0" marR="0" marT="0" marB="0" anchor="ctr">
                    <a:lnL>
                      <a:noFill/>
                    </a:lnL>
                    <a:lnR>
                      <a:noFill/>
                    </a:lnR>
                    <a:lnT>
                      <a:noFill/>
                    </a:lnT>
                    <a:lnB>
                      <a:noFill/>
                    </a:lnB>
                  </a:tcPr>
                </a:tc>
                <a:tc>
                  <a:txBody>
                    <a:bodyPr/>
                    <a:lstStyle/>
                    <a:p>
                      <a:pPr algn="ctr" fontAlgn="ctr"/>
                      <a:r>
                        <a:rPr lang="cs-CZ" sz="1200" b="1" i="0" u="none" strike="noStrike" kern="1200" dirty="0">
                          <a:solidFill>
                            <a:srgbClr val="FF0000"/>
                          </a:solidFill>
                          <a:effectLst/>
                          <a:latin typeface="Calibri" panose="020F0502020204030204" pitchFamily="34" charset="0"/>
                          <a:ea typeface="+mn-ea"/>
                          <a:cs typeface="+mn-cs"/>
                        </a:rPr>
                        <a:t>63%</a:t>
                      </a:r>
                    </a:p>
                  </a:txBody>
                  <a:tcPr marL="0" marR="0" marT="0" marB="0" anchor="ctr">
                    <a:lnL>
                      <a:noFill/>
                    </a:lnL>
                    <a:lnR w="12700" cap="flat" cmpd="sng" algn="ctr">
                      <a:solidFill>
                        <a:schemeClr val="accent6"/>
                      </a:solidFill>
                      <a:prstDash val="solid"/>
                      <a:round/>
                      <a:headEnd type="none" w="med" len="med"/>
                      <a:tailEnd type="none" w="med" len="med"/>
                    </a:lnR>
                    <a:lnT>
                      <a:noFill/>
                    </a:lnT>
                    <a:lnB>
                      <a:noFill/>
                    </a:lnB>
                    <a:solidFill>
                      <a:schemeClr val="accent5">
                        <a:lumMod val="20000"/>
                        <a:lumOff val="80000"/>
                      </a:schemeClr>
                    </a:solidFill>
                  </a:tcPr>
                </a:tc>
                <a:extLst>
                  <a:ext uri="{0D108BD9-81ED-4DB2-BD59-A6C34878D82A}">
                    <a16:rowId xmlns:a16="http://schemas.microsoft.com/office/drawing/2014/main" xmlns="" val="194720506"/>
                  </a:ext>
                </a:extLst>
              </a:tr>
              <a:tr h="397528">
                <a:tc>
                  <a:txBody>
                    <a:bodyPr/>
                    <a:lstStyle/>
                    <a:p>
                      <a:pPr algn="ctr" fontAlgn="ctr"/>
                      <a:r>
                        <a:rPr lang="cs-CZ" sz="1200" b="1" i="0" u="none" strike="noStrike" dirty="0">
                          <a:solidFill>
                            <a:srgbClr val="000000"/>
                          </a:solidFill>
                          <a:effectLst/>
                          <a:latin typeface="Calibri" panose="020F0502020204030204" pitchFamily="34" charset="0"/>
                        </a:rPr>
                        <a:t>60%</a:t>
                      </a:r>
                    </a:p>
                  </a:txBody>
                  <a:tcPr marL="0" marR="0" marT="0" marB="0" anchor="ctr">
                    <a:lnL w="12700" cap="flat" cmpd="sng" algn="ctr">
                      <a:solidFill>
                        <a:schemeClr val="accent6"/>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ctr" fontAlgn="ctr"/>
                      <a:r>
                        <a:rPr lang="cs-CZ" sz="1200" b="0" i="0" u="none" strike="noStrike">
                          <a:solidFill>
                            <a:srgbClr val="000000"/>
                          </a:solidFill>
                          <a:effectLst/>
                          <a:latin typeface="Calibri" panose="020F0502020204030204" pitchFamily="34" charset="0"/>
                        </a:rPr>
                        <a:t>65%</a:t>
                      </a:r>
                    </a:p>
                  </a:txBody>
                  <a:tcPr marL="0" marR="0" marT="0" marB="0" anchor="ctr">
                    <a:lnL>
                      <a:noFill/>
                    </a:lnL>
                    <a:lnR>
                      <a:noFill/>
                    </a:lnR>
                    <a:lnT>
                      <a:noFill/>
                    </a:lnT>
                    <a:lnB>
                      <a:noFill/>
                    </a:lnB>
                  </a:tcPr>
                </a:tc>
                <a:tc>
                  <a:txBody>
                    <a:bodyPr/>
                    <a:lstStyle/>
                    <a:p>
                      <a:pPr algn="ctr" fontAlgn="ctr"/>
                      <a:r>
                        <a:rPr lang="cs-CZ" sz="1200" b="0" i="0" u="none" strike="noStrike">
                          <a:solidFill>
                            <a:srgbClr val="000000"/>
                          </a:solidFill>
                          <a:effectLst/>
                          <a:latin typeface="Calibri" panose="020F0502020204030204" pitchFamily="34" charset="0"/>
                        </a:rPr>
                        <a:t>63%</a:t>
                      </a:r>
                    </a:p>
                  </a:txBody>
                  <a:tcPr marL="0" marR="0" marT="0" marB="0" anchor="ctr">
                    <a:lnL>
                      <a:noFill/>
                    </a:lnL>
                    <a:lnR>
                      <a:noFill/>
                    </a:lnR>
                    <a:lnT>
                      <a:noFill/>
                    </a:lnT>
                    <a:lnB>
                      <a:noFill/>
                    </a:lnB>
                  </a:tcPr>
                </a:tc>
                <a:tc>
                  <a:txBody>
                    <a:bodyPr/>
                    <a:lstStyle/>
                    <a:p>
                      <a:pPr algn="ctr" fontAlgn="ctr"/>
                      <a:r>
                        <a:rPr lang="cs-CZ" sz="1200" b="0" i="0" u="none" strike="noStrike">
                          <a:solidFill>
                            <a:srgbClr val="000000"/>
                          </a:solidFill>
                          <a:effectLst/>
                          <a:latin typeface="Calibri" panose="020F0502020204030204" pitchFamily="34" charset="0"/>
                        </a:rPr>
                        <a:t>60%</a:t>
                      </a:r>
                    </a:p>
                  </a:txBody>
                  <a:tcPr marL="0" marR="0" marT="0" marB="0" anchor="ctr">
                    <a:lnL>
                      <a:noFill/>
                    </a:lnL>
                    <a:lnR>
                      <a:noFill/>
                    </a:lnR>
                    <a:lnT>
                      <a:noFill/>
                    </a:lnT>
                    <a:lnB>
                      <a:noFill/>
                    </a:lnB>
                  </a:tcPr>
                </a:tc>
                <a:tc>
                  <a:txBody>
                    <a:bodyPr/>
                    <a:lstStyle/>
                    <a:p>
                      <a:pPr algn="ctr" fontAlgn="ctr"/>
                      <a:r>
                        <a:rPr lang="cs-CZ" sz="1200" b="0" i="0" u="none" strike="noStrike">
                          <a:solidFill>
                            <a:srgbClr val="000000"/>
                          </a:solidFill>
                          <a:effectLst/>
                          <a:latin typeface="Calibri" panose="020F0502020204030204" pitchFamily="34" charset="0"/>
                        </a:rPr>
                        <a:t>58%</a:t>
                      </a:r>
                    </a:p>
                  </a:txBody>
                  <a:tcPr marL="0" marR="0" marT="0" marB="0" anchor="ctr">
                    <a:lnL>
                      <a:noFill/>
                    </a:lnL>
                    <a:lnR w="12700" cap="flat" cmpd="sng" algn="ctr">
                      <a:solidFill>
                        <a:schemeClr val="accent6"/>
                      </a:solidFill>
                      <a:prstDash val="solid"/>
                      <a:round/>
                      <a:headEnd type="none" w="med" len="med"/>
                      <a:tailEnd type="none" w="med" len="med"/>
                    </a:lnR>
                    <a:lnT>
                      <a:noFill/>
                    </a:lnT>
                    <a:lnB>
                      <a:noFill/>
                    </a:lnB>
                  </a:tcPr>
                </a:tc>
                <a:extLst>
                  <a:ext uri="{0D108BD9-81ED-4DB2-BD59-A6C34878D82A}">
                    <a16:rowId xmlns:a16="http://schemas.microsoft.com/office/drawing/2014/main" xmlns="" val="272616929"/>
                  </a:ext>
                </a:extLst>
              </a:tr>
              <a:tr h="397528">
                <a:tc>
                  <a:txBody>
                    <a:bodyPr/>
                    <a:lstStyle/>
                    <a:p>
                      <a:pPr algn="ctr" fontAlgn="ctr"/>
                      <a:r>
                        <a:rPr lang="cs-CZ" sz="1200" b="1" i="0" u="none" strike="noStrike" dirty="0">
                          <a:solidFill>
                            <a:srgbClr val="000000"/>
                          </a:solidFill>
                          <a:effectLst/>
                          <a:latin typeface="Calibri" panose="020F0502020204030204" pitchFamily="34" charset="0"/>
                        </a:rPr>
                        <a:t>58%</a:t>
                      </a:r>
                    </a:p>
                  </a:txBody>
                  <a:tcPr marL="0" marR="0" marT="0" marB="0" anchor="ctr">
                    <a:lnL w="12700" cap="flat" cmpd="sng" algn="ctr">
                      <a:solidFill>
                        <a:schemeClr val="accent6"/>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ctr" fontAlgn="ctr"/>
                      <a:r>
                        <a:rPr lang="cs-CZ" sz="1200" b="0" i="0" u="none" strike="noStrike">
                          <a:solidFill>
                            <a:srgbClr val="000000"/>
                          </a:solidFill>
                          <a:effectLst/>
                          <a:latin typeface="Calibri" panose="020F0502020204030204" pitchFamily="34" charset="0"/>
                        </a:rPr>
                        <a:t>63%</a:t>
                      </a:r>
                    </a:p>
                  </a:txBody>
                  <a:tcPr marL="0" marR="0" marT="0" marB="0" anchor="ctr">
                    <a:lnL>
                      <a:noFill/>
                    </a:lnL>
                    <a:lnR>
                      <a:noFill/>
                    </a:lnR>
                    <a:lnT>
                      <a:noFill/>
                    </a:lnT>
                    <a:lnB>
                      <a:noFill/>
                    </a:lnB>
                  </a:tcPr>
                </a:tc>
                <a:tc>
                  <a:txBody>
                    <a:bodyPr/>
                    <a:lstStyle/>
                    <a:p>
                      <a:pPr algn="ctr" fontAlgn="ctr"/>
                      <a:r>
                        <a:rPr lang="cs-CZ" sz="1200" b="1" i="0" u="none" strike="noStrike" kern="1200" dirty="0">
                          <a:solidFill>
                            <a:srgbClr val="FF0000"/>
                          </a:solidFill>
                          <a:effectLst/>
                          <a:latin typeface="Calibri" panose="020F0502020204030204" pitchFamily="34" charset="0"/>
                          <a:ea typeface="+mn-ea"/>
                          <a:cs typeface="+mn-cs"/>
                        </a:rPr>
                        <a:t>47%</a:t>
                      </a:r>
                    </a:p>
                  </a:txBody>
                  <a:tcPr marL="0" marR="0" marT="0" marB="0" anchor="ctr">
                    <a:lnL>
                      <a:noFill/>
                    </a:lnL>
                    <a:lnR>
                      <a:noFill/>
                    </a:lnR>
                    <a:lnT>
                      <a:noFill/>
                    </a:lnT>
                    <a:lnB>
                      <a:noFill/>
                    </a:lnB>
                    <a:solidFill>
                      <a:schemeClr val="accent5">
                        <a:lumMod val="20000"/>
                        <a:lumOff val="80000"/>
                      </a:schemeClr>
                    </a:solidFill>
                  </a:tcPr>
                </a:tc>
                <a:tc>
                  <a:txBody>
                    <a:bodyPr/>
                    <a:lstStyle/>
                    <a:p>
                      <a:pPr algn="ctr" fontAlgn="ctr"/>
                      <a:r>
                        <a:rPr lang="cs-CZ" sz="1200" b="0" i="0" u="none" strike="noStrike">
                          <a:solidFill>
                            <a:srgbClr val="000000"/>
                          </a:solidFill>
                          <a:effectLst/>
                          <a:latin typeface="Calibri" panose="020F0502020204030204" pitchFamily="34" charset="0"/>
                        </a:rPr>
                        <a:t>58%</a:t>
                      </a:r>
                    </a:p>
                  </a:txBody>
                  <a:tcPr marL="0" marR="0" marT="0" marB="0" anchor="ctr">
                    <a:lnL>
                      <a:noFill/>
                    </a:lnL>
                    <a:lnR>
                      <a:noFill/>
                    </a:lnR>
                    <a:lnT>
                      <a:noFill/>
                    </a:lnT>
                    <a:lnB>
                      <a:noFill/>
                    </a:lnB>
                  </a:tcPr>
                </a:tc>
                <a:tc>
                  <a:txBody>
                    <a:bodyPr/>
                    <a:lstStyle/>
                    <a:p>
                      <a:pPr algn="ctr" fontAlgn="ctr"/>
                      <a:r>
                        <a:rPr lang="cs-CZ" sz="1200" b="0" i="0" u="none" strike="noStrike">
                          <a:solidFill>
                            <a:srgbClr val="000000"/>
                          </a:solidFill>
                          <a:effectLst/>
                          <a:latin typeface="Calibri" panose="020F0502020204030204" pitchFamily="34" charset="0"/>
                        </a:rPr>
                        <a:t>59%</a:t>
                      </a:r>
                    </a:p>
                  </a:txBody>
                  <a:tcPr marL="0" marR="0" marT="0" marB="0" anchor="ctr">
                    <a:lnL>
                      <a:noFill/>
                    </a:lnL>
                    <a:lnR w="12700" cap="flat" cmpd="sng" algn="ctr">
                      <a:solidFill>
                        <a:schemeClr val="accent6"/>
                      </a:solidFill>
                      <a:prstDash val="solid"/>
                      <a:round/>
                      <a:headEnd type="none" w="med" len="med"/>
                      <a:tailEnd type="none" w="med" len="med"/>
                    </a:lnR>
                    <a:lnT>
                      <a:noFill/>
                    </a:lnT>
                    <a:lnB>
                      <a:noFill/>
                    </a:lnB>
                  </a:tcPr>
                </a:tc>
                <a:extLst>
                  <a:ext uri="{0D108BD9-81ED-4DB2-BD59-A6C34878D82A}">
                    <a16:rowId xmlns:a16="http://schemas.microsoft.com/office/drawing/2014/main" xmlns="" val="3087756403"/>
                  </a:ext>
                </a:extLst>
              </a:tr>
              <a:tr h="397528">
                <a:tc>
                  <a:txBody>
                    <a:bodyPr/>
                    <a:lstStyle/>
                    <a:p>
                      <a:pPr algn="ctr" fontAlgn="ctr"/>
                      <a:r>
                        <a:rPr lang="cs-CZ" sz="1200" b="1" i="0" u="none" strike="noStrike" dirty="0">
                          <a:solidFill>
                            <a:srgbClr val="000000"/>
                          </a:solidFill>
                          <a:effectLst/>
                          <a:latin typeface="Calibri" panose="020F0502020204030204" pitchFamily="34" charset="0"/>
                        </a:rPr>
                        <a:t>42%</a:t>
                      </a:r>
                    </a:p>
                  </a:txBody>
                  <a:tcPr marL="0" marR="0" marT="0" marB="0" anchor="ctr">
                    <a:lnL w="12700" cap="flat" cmpd="sng" algn="ctr">
                      <a:solidFill>
                        <a:schemeClr val="accent6"/>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ctr" fontAlgn="ctr"/>
                      <a:r>
                        <a:rPr lang="cs-CZ" sz="1200" b="1" i="0" u="none" strike="noStrike" kern="1200" dirty="0">
                          <a:solidFill>
                            <a:schemeClr val="accent2">
                              <a:lumMod val="75000"/>
                            </a:schemeClr>
                          </a:solidFill>
                          <a:effectLst/>
                          <a:latin typeface="Calibri" panose="020F0502020204030204" pitchFamily="34" charset="0"/>
                          <a:ea typeface="+mn-ea"/>
                          <a:cs typeface="+mn-cs"/>
                        </a:rPr>
                        <a:t>54%</a:t>
                      </a:r>
                    </a:p>
                  </a:txBody>
                  <a:tcPr marL="0" marR="0" marT="0" marB="0" anchor="ctr">
                    <a:lnL>
                      <a:noFill/>
                    </a:lnL>
                    <a:lnR>
                      <a:noFill/>
                    </a:lnR>
                    <a:lnT>
                      <a:noFill/>
                    </a:lnT>
                    <a:lnB>
                      <a:noFill/>
                    </a:lnB>
                    <a:solidFill>
                      <a:schemeClr val="accent2">
                        <a:lumMod val="20000"/>
                        <a:lumOff val="80000"/>
                      </a:schemeClr>
                    </a:solidFill>
                  </a:tcPr>
                </a:tc>
                <a:tc>
                  <a:txBody>
                    <a:bodyPr/>
                    <a:lstStyle/>
                    <a:p>
                      <a:pPr algn="ctr" fontAlgn="ctr"/>
                      <a:r>
                        <a:rPr lang="cs-CZ" sz="1200" b="0" i="0" u="none" strike="noStrike">
                          <a:solidFill>
                            <a:srgbClr val="000000"/>
                          </a:solidFill>
                          <a:effectLst/>
                          <a:latin typeface="Calibri" panose="020F0502020204030204" pitchFamily="34" charset="0"/>
                        </a:rPr>
                        <a:t>41%</a:t>
                      </a:r>
                    </a:p>
                  </a:txBody>
                  <a:tcPr marL="0" marR="0" marT="0" marB="0" anchor="ctr">
                    <a:lnL>
                      <a:noFill/>
                    </a:lnL>
                    <a:lnR>
                      <a:noFill/>
                    </a:lnR>
                    <a:lnT>
                      <a:noFill/>
                    </a:lnT>
                    <a:lnB>
                      <a:noFill/>
                    </a:lnB>
                  </a:tcPr>
                </a:tc>
                <a:tc>
                  <a:txBody>
                    <a:bodyPr/>
                    <a:lstStyle/>
                    <a:p>
                      <a:pPr algn="ctr" fontAlgn="ctr"/>
                      <a:r>
                        <a:rPr lang="cs-CZ" sz="1200" b="0" i="0" u="none" strike="noStrike">
                          <a:solidFill>
                            <a:srgbClr val="000000"/>
                          </a:solidFill>
                          <a:effectLst/>
                          <a:latin typeface="Calibri" panose="020F0502020204030204" pitchFamily="34" charset="0"/>
                        </a:rPr>
                        <a:t>42%</a:t>
                      </a:r>
                    </a:p>
                  </a:txBody>
                  <a:tcPr marL="0" marR="0" marT="0" marB="0" anchor="ctr">
                    <a:lnL>
                      <a:noFill/>
                    </a:lnL>
                    <a:lnR>
                      <a:noFill/>
                    </a:lnR>
                    <a:lnT>
                      <a:noFill/>
                    </a:lnT>
                    <a:lnB>
                      <a:noFill/>
                    </a:lnB>
                  </a:tcPr>
                </a:tc>
                <a:tc>
                  <a:txBody>
                    <a:bodyPr/>
                    <a:lstStyle/>
                    <a:p>
                      <a:pPr algn="ctr" fontAlgn="ctr"/>
                      <a:r>
                        <a:rPr lang="cs-CZ" sz="1200" b="1" i="0" u="none" strike="noStrike" kern="1200" dirty="0">
                          <a:solidFill>
                            <a:srgbClr val="FF0000"/>
                          </a:solidFill>
                          <a:effectLst/>
                          <a:latin typeface="Calibri" panose="020F0502020204030204" pitchFamily="34" charset="0"/>
                          <a:ea typeface="+mn-ea"/>
                          <a:cs typeface="+mn-cs"/>
                        </a:rPr>
                        <a:t>39%</a:t>
                      </a:r>
                    </a:p>
                  </a:txBody>
                  <a:tcPr marL="0" marR="0" marT="0" marB="0" anchor="ctr">
                    <a:lnL>
                      <a:noFill/>
                    </a:lnL>
                    <a:lnR w="12700" cap="flat" cmpd="sng" algn="ctr">
                      <a:solidFill>
                        <a:schemeClr val="accent6"/>
                      </a:solidFill>
                      <a:prstDash val="solid"/>
                      <a:round/>
                      <a:headEnd type="none" w="med" len="med"/>
                      <a:tailEnd type="none" w="med" len="med"/>
                    </a:lnR>
                    <a:lnT>
                      <a:noFill/>
                    </a:lnT>
                    <a:lnB>
                      <a:noFill/>
                    </a:lnB>
                    <a:solidFill>
                      <a:schemeClr val="accent5">
                        <a:lumMod val="20000"/>
                        <a:lumOff val="80000"/>
                      </a:schemeClr>
                    </a:solidFill>
                  </a:tcPr>
                </a:tc>
                <a:extLst>
                  <a:ext uri="{0D108BD9-81ED-4DB2-BD59-A6C34878D82A}">
                    <a16:rowId xmlns:a16="http://schemas.microsoft.com/office/drawing/2014/main" xmlns="" val="1331144462"/>
                  </a:ext>
                </a:extLst>
              </a:tr>
              <a:tr h="397528">
                <a:tc>
                  <a:txBody>
                    <a:bodyPr/>
                    <a:lstStyle/>
                    <a:p>
                      <a:pPr algn="ctr" fontAlgn="ctr"/>
                      <a:r>
                        <a:rPr lang="cs-CZ" sz="1200" b="1" i="0" u="none" strike="noStrike" dirty="0">
                          <a:solidFill>
                            <a:srgbClr val="000000"/>
                          </a:solidFill>
                          <a:effectLst/>
                          <a:latin typeface="Calibri" panose="020F0502020204030204" pitchFamily="34" charset="0"/>
                        </a:rPr>
                        <a:t>40%</a:t>
                      </a:r>
                    </a:p>
                  </a:txBody>
                  <a:tcPr marL="0" marR="0" marT="0" marB="0" anchor="ctr">
                    <a:lnL w="12700" cap="flat" cmpd="sng" algn="ctr">
                      <a:solidFill>
                        <a:schemeClr val="accent6"/>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ctr" fontAlgn="ctr"/>
                      <a:r>
                        <a:rPr lang="cs-CZ" sz="1200" b="1" i="0" u="none" strike="noStrike" kern="1200" dirty="0">
                          <a:solidFill>
                            <a:schemeClr val="accent2">
                              <a:lumMod val="75000"/>
                            </a:schemeClr>
                          </a:solidFill>
                          <a:effectLst/>
                          <a:latin typeface="Calibri" panose="020F0502020204030204" pitchFamily="34" charset="0"/>
                          <a:ea typeface="+mn-ea"/>
                          <a:cs typeface="+mn-cs"/>
                        </a:rPr>
                        <a:t>60%</a:t>
                      </a:r>
                    </a:p>
                  </a:txBody>
                  <a:tcPr marL="0" marR="0" marT="0" marB="0" anchor="ctr">
                    <a:lnL>
                      <a:noFill/>
                    </a:lnL>
                    <a:lnR>
                      <a:noFill/>
                    </a:lnR>
                    <a:lnT>
                      <a:noFill/>
                    </a:lnT>
                    <a:lnB>
                      <a:noFill/>
                    </a:lnB>
                    <a:solidFill>
                      <a:schemeClr val="accent2">
                        <a:lumMod val="20000"/>
                        <a:lumOff val="80000"/>
                      </a:schemeClr>
                    </a:solidFill>
                  </a:tcPr>
                </a:tc>
                <a:tc>
                  <a:txBody>
                    <a:bodyPr/>
                    <a:lstStyle/>
                    <a:p>
                      <a:pPr algn="ctr" fontAlgn="ctr"/>
                      <a:r>
                        <a:rPr lang="cs-CZ" sz="1200" b="0" i="0" u="none" strike="noStrike">
                          <a:solidFill>
                            <a:srgbClr val="000000"/>
                          </a:solidFill>
                          <a:effectLst/>
                          <a:latin typeface="Calibri" panose="020F0502020204030204" pitchFamily="34" charset="0"/>
                        </a:rPr>
                        <a:t>46%</a:t>
                      </a:r>
                    </a:p>
                  </a:txBody>
                  <a:tcPr marL="0" marR="0" marT="0" marB="0" anchor="ctr">
                    <a:lnL>
                      <a:noFill/>
                    </a:lnL>
                    <a:lnR>
                      <a:noFill/>
                    </a:lnR>
                    <a:lnT>
                      <a:noFill/>
                    </a:lnT>
                    <a:lnB>
                      <a:noFill/>
                    </a:lnB>
                  </a:tcPr>
                </a:tc>
                <a:tc>
                  <a:txBody>
                    <a:bodyPr/>
                    <a:lstStyle/>
                    <a:p>
                      <a:pPr algn="ctr" fontAlgn="ctr"/>
                      <a:r>
                        <a:rPr lang="cs-CZ" sz="1200" b="0" i="0" u="none" strike="noStrike">
                          <a:solidFill>
                            <a:srgbClr val="000000"/>
                          </a:solidFill>
                          <a:effectLst/>
                          <a:latin typeface="Calibri" panose="020F0502020204030204" pitchFamily="34" charset="0"/>
                        </a:rPr>
                        <a:t>38%</a:t>
                      </a:r>
                    </a:p>
                  </a:txBody>
                  <a:tcPr marL="0" marR="0" marT="0" marB="0" anchor="ctr">
                    <a:lnL>
                      <a:noFill/>
                    </a:lnL>
                    <a:lnR>
                      <a:noFill/>
                    </a:lnR>
                    <a:lnT>
                      <a:noFill/>
                    </a:lnT>
                    <a:lnB>
                      <a:noFill/>
                    </a:lnB>
                  </a:tcPr>
                </a:tc>
                <a:tc>
                  <a:txBody>
                    <a:bodyPr/>
                    <a:lstStyle/>
                    <a:p>
                      <a:pPr marL="0" algn="ctr" defTabSz="914400" rtl="0" eaLnBrk="1" fontAlgn="ctr" latinLnBrk="0" hangingPunct="1"/>
                      <a:r>
                        <a:rPr lang="cs-CZ" sz="1200" b="1" i="0" u="none" strike="noStrike" kern="1200" dirty="0">
                          <a:solidFill>
                            <a:srgbClr val="FF0000"/>
                          </a:solidFill>
                          <a:effectLst/>
                          <a:latin typeface="Calibri" panose="020F0502020204030204" pitchFamily="34" charset="0"/>
                          <a:ea typeface="+mn-ea"/>
                          <a:cs typeface="+mn-cs"/>
                        </a:rPr>
                        <a:t>35%</a:t>
                      </a:r>
                    </a:p>
                  </a:txBody>
                  <a:tcPr marL="0" marR="0" marT="0" marB="0" anchor="ctr">
                    <a:lnL>
                      <a:noFill/>
                    </a:lnL>
                    <a:lnR w="12700" cap="flat" cmpd="sng" algn="ctr">
                      <a:solidFill>
                        <a:schemeClr val="accent6"/>
                      </a:solidFill>
                      <a:prstDash val="solid"/>
                      <a:round/>
                      <a:headEnd type="none" w="med" len="med"/>
                      <a:tailEnd type="none" w="med" len="med"/>
                    </a:lnR>
                    <a:lnT>
                      <a:noFill/>
                    </a:lnT>
                    <a:lnB>
                      <a:noFill/>
                    </a:lnB>
                    <a:solidFill>
                      <a:schemeClr val="accent5">
                        <a:lumMod val="20000"/>
                        <a:lumOff val="80000"/>
                      </a:schemeClr>
                    </a:solidFill>
                  </a:tcPr>
                </a:tc>
                <a:extLst>
                  <a:ext uri="{0D108BD9-81ED-4DB2-BD59-A6C34878D82A}">
                    <a16:rowId xmlns:a16="http://schemas.microsoft.com/office/drawing/2014/main" xmlns="" val="3411742268"/>
                  </a:ext>
                </a:extLst>
              </a:tr>
              <a:tr h="397528">
                <a:tc>
                  <a:txBody>
                    <a:bodyPr/>
                    <a:lstStyle/>
                    <a:p>
                      <a:pPr algn="ctr" fontAlgn="ctr"/>
                      <a:r>
                        <a:rPr lang="cs-CZ" sz="1200" b="1" i="0" u="none" strike="noStrike" dirty="0">
                          <a:solidFill>
                            <a:srgbClr val="000000"/>
                          </a:solidFill>
                          <a:effectLst/>
                          <a:latin typeface="Calibri" panose="020F0502020204030204" pitchFamily="34" charset="0"/>
                        </a:rPr>
                        <a:t>30%</a:t>
                      </a:r>
                    </a:p>
                  </a:txBody>
                  <a:tcPr marL="0" marR="0" marT="0" marB="0" anchor="ctr">
                    <a:lnL w="12700" cap="flat" cmpd="sng" algn="ctr">
                      <a:solidFill>
                        <a:schemeClr val="accent6"/>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ctr" fontAlgn="ctr"/>
                      <a:r>
                        <a:rPr lang="cs-CZ" sz="1200" b="1" i="0" u="none" strike="noStrike" kern="1200" dirty="0">
                          <a:solidFill>
                            <a:schemeClr val="accent2">
                              <a:lumMod val="75000"/>
                            </a:schemeClr>
                          </a:solidFill>
                          <a:effectLst/>
                          <a:latin typeface="Calibri" panose="020F0502020204030204" pitchFamily="34" charset="0"/>
                          <a:ea typeface="+mn-ea"/>
                          <a:cs typeface="+mn-cs"/>
                        </a:rPr>
                        <a:t>62%</a:t>
                      </a:r>
                    </a:p>
                  </a:txBody>
                  <a:tcPr marL="0" marR="0" marT="0" marB="0" anchor="ctr">
                    <a:lnL>
                      <a:noFill/>
                    </a:lnL>
                    <a:lnR>
                      <a:noFill/>
                    </a:lnR>
                    <a:lnT>
                      <a:noFill/>
                    </a:lnT>
                    <a:lnB>
                      <a:noFill/>
                    </a:lnB>
                    <a:solidFill>
                      <a:schemeClr val="accent2">
                        <a:lumMod val="20000"/>
                        <a:lumOff val="80000"/>
                      </a:schemeClr>
                    </a:solidFill>
                  </a:tcPr>
                </a:tc>
                <a:tc>
                  <a:txBody>
                    <a:bodyPr/>
                    <a:lstStyle/>
                    <a:p>
                      <a:pPr algn="ctr" fontAlgn="ctr"/>
                      <a:r>
                        <a:rPr lang="cs-CZ" sz="1200" b="1" i="0" u="none" strike="noStrike" kern="1200" dirty="0">
                          <a:solidFill>
                            <a:schemeClr val="accent2">
                              <a:lumMod val="75000"/>
                            </a:schemeClr>
                          </a:solidFill>
                          <a:effectLst/>
                          <a:latin typeface="Calibri" panose="020F0502020204030204" pitchFamily="34" charset="0"/>
                          <a:ea typeface="+mn-ea"/>
                          <a:cs typeface="+mn-cs"/>
                        </a:rPr>
                        <a:t>38%</a:t>
                      </a:r>
                    </a:p>
                  </a:txBody>
                  <a:tcPr marL="0" marR="0" marT="0" marB="0" anchor="ctr">
                    <a:lnL>
                      <a:noFill/>
                    </a:lnL>
                    <a:lnR>
                      <a:noFill/>
                    </a:lnR>
                    <a:lnT>
                      <a:noFill/>
                    </a:lnT>
                    <a:lnB>
                      <a:noFill/>
                    </a:lnB>
                    <a:solidFill>
                      <a:schemeClr val="accent2">
                        <a:lumMod val="20000"/>
                        <a:lumOff val="80000"/>
                      </a:schemeClr>
                    </a:solidFill>
                  </a:tcPr>
                </a:tc>
                <a:tc>
                  <a:txBody>
                    <a:bodyPr/>
                    <a:lstStyle/>
                    <a:p>
                      <a:pPr algn="ctr" fontAlgn="ctr"/>
                      <a:r>
                        <a:rPr lang="cs-CZ" sz="1200" b="0" i="0" u="none" strike="noStrike">
                          <a:solidFill>
                            <a:srgbClr val="000000"/>
                          </a:solidFill>
                          <a:effectLst/>
                          <a:latin typeface="Calibri" panose="020F0502020204030204" pitchFamily="34" charset="0"/>
                        </a:rPr>
                        <a:t>30%</a:t>
                      </a:r>
                    </a:p>
                  </a:txBody>
                  <a:tcPr marL="0" marR="0" marT="0" marB="0" anchor="ctr">
                    <a:lnL>
                      <a:noFill/>
                    </a:lnL>
                    <a:lnR>
                      <a:noFill/>
                    </a:lnR>
                    <a:lnT>
                      <a:noFill/>
                    </a:lnT>
                    <a:lnB>
                      <a:noFill/>
                    </a:lnB>
                  </a:tcPr>
                </a:tc>
                <a:tc>
                  <a:txBody>
                    <a:bodyPr/>
                    <a:lstStyle/>
                    <a:p>
                      <a:pPr algn="ctr" fontAlgn="ctr"/>
                      <a:r>
                        <a:rPr lang="cs-CZ" sz="1200" b="1" i="0" u="none" strike="noStrike" kern="1200" dirty="0">
                          <a:solidFill>
                            <a:srgbClr val="FF0000"/>
                          </a:solidFill>
                          <a:effectLst/>
                          <a:latin typeface="Calibri" panose="020F0502020204030204" pitchFamily="34" charset="0"/>
                          <a:ea typeface="+mn-ea"/>
                          <a:cs typeface="+mn-cs"/>
                        </a:rPr>
                        <a:t>23%</a:t>
                      </a:r>
                    </a:p>
                  </a:txBody>
                  <a:tcPr marL="0" marR="0" marT="0" marB="0" anchor="ctr">
                    <a:lnL>
                      <a:noFill/>
                    </a:lnL>
                    <a:lnR w="12700" cap="flat" cmpd="sng" algn="ctr">
                      <a:solidFill>
                        <a:schemeClr val="accent6"/>
                      </a:solidFill>
                      <a:prstDash val="solid"/>
                      <a:round/>
                      <a:headEnd type="none" w="med" len="med"/>
                      <a:tailEnd type="none" w="med" len="med"/>
                    </a:lnR>
                    <a:lnT>
                      <a:noFill/>
                    </a:lnT>
                    <a:lnB>
                      <a:noFill/>
                    </a:lnB>
                    <a:solidFill>
                      <a:schemeClr val="accent5">
                        <a:lumMod val="20000"/>
                        <a:lumOff val="80000"/>
                      </a:schemeClr>
                    </a:solidFill>
                  </a:tcPr>
                </a:tc>
                <a:extLst>
                  <a:ext uri="{0D108BD9-81ED-4DB2-BD59-A6C34878D82A}">
                    <a16:rowId xmlns:a16="http://schemas.microsoft.com/office/drawing/2014/main" xmlns="" val="3790687533"/>
                  </a:ext>
                </a:extLst>
              </a:tr>
              <a:tr h="397528">
                <a:tc>
                  <a:txBody>
                    <a:bodyPr/>
                    <a:lstStyle/>
                    <a:p>
                      <a:pPr algn="ctr" fontAlgn="ctr"/>
                      <a:r>
                        <a:rPr lang="cs-CZ" sz="1200" b="1" i="0" u="none" strike="noStrike" dirty="0">
                          <a:solidFill>
                            <a:srgbClr val="000000"/>
                          </a:solidFill>
                          <a:effectLst/>
                          <a:latin typeface="Calibri" panose="020F0502020204030204" pitchFamily="34" charset="0"/>
                        </a:rPr>
                        <a:t>25%</a:t>
                      </a:r>
                    </a:p>
                  </a:txBody>
                  <a:tcPr marL="0" marR="0" marT="0" marB="0" anchor="ctr">
                    <a:lnL w="12700" cap="flat" cmpd="sng" algn="ctr">
                      <a:solidFill>
                        <a:schemeClr val="accent6"/>
                      </a:solidFill>
                      <a:prstDash val="solid"/>
                      <a:round/>
                      <a:headEnd type="none" w="med" len="med"/>
                      <a:tailEnd type="none" w="med" len="med"/>
                    </a:lnL>
                    <a:lnR>
                      <a:noFill/>
                    </a:lnR>
                    <a:lnT>
                      <a:noFill/>
                    </a:lnT>
                    <a:lnB w="12700" cap="flat" cmpd="sng" algn="ctr">
                      <a:solidFill>
                        <a:schemeClr val="accent6"/>
                      </a:solidFill>
                      <a:prstDash val="solid"/>
                      <a:round/>
                      <a:headEnd type="none" w="med" len="med"/>
                      <a:tailEnd type="none" w="med" len="med"/>
                    </a:lnB>
                    <a:solidFill>
                      <a:schemeClr val="accent6">
                        <a:lumMod val="20000"/>
                        <a:lumOff val="80000"/>
                      </a:schemeClr>
                    </a:solidFill>
                  </a:tcPr>
                </a:tc>
                <a:tc>
                  <a:txBody>
                    <a:bodyPr/>
                    <a:lstStyle/>
                    <a:p>
                      <a:pPr marL="0" algn="ctr" defTabSz="914400" rtl="0" eaLnBrk="1" fontAlgn="ctr" latinLnBrk="0" hangingPunct="1"/>
                      <a:r>
                        <a:rPr lang="cs-CZ" sz="1200" b="1" i="0" u="none" strike="noStrike" kern="1200" dirty="0">
                          <a:solidFill>
                            <a:schemeClr val="accent2">
                              <a:lumMod val="75000"/>
                            </a:schemeClr>
                          </a:solidFill>
                          <a:effectLst/>
                          <a:latin typeface="Calibri" panose="020F0502020204030204" pitchFamily="34" charset="0"/>
                          <a:ea typeface="+mn-ea"/>
                          <a:cs typeface="+mn-cs"/>
                        </a:rPr>
                        <a:t>39%</a:t>
                      </a:r>
                    </a:p>
                  </a:txBody>
                  <a:tcPr marL="0" marR="0" marT="0" marB="0" anchor="ctr">
                    <a:lnL>
                      <a:noFill/>
                    </a:lnL>
                    <a:lnR>
                      <a:noFill/>
                    </a:lnR>
                    <a:lnT>
                      <a:noFill/>
                    </a:lnT>
                    <a:lnB w="12700" cap="flat" cmpd="sng" algn="ctr">
                      <a:solidFill>
                        <a:schemeClr val="accent6"/>
                      </a:solidFill>
                      <a:prstDash val="solid"/>
                      <a:round/>
                      <a:headEnd type="none" w="med" len="med"/>
                      <a:tailEnd type="none" w="med" len="med"/>
                    </a:lnB>
                    <a:solidFill>
                      <a:schemeClr val="accent2">
                        <a:lumMod val="20000"/>
                        <a:lumOff val="80000"/>
                      </a:schemeClr>
                    </a:solidFill>
                  </a:tcPr>
                </a:tc>
                <a:tc>
                  <a:txBody>
                    <a:bodyPr/>
                    <a:lstStyle/>
                    <a:p>
                      <a:pPr algn="ctr" fontAlgn="ctr"/>
                      <a:r>
                        <a:rPr lang="cs-CZ" sz="1200" b="0" i="0" u="none" strike="noStrike" dirty="0">
                          <a:solidFill>
                            <a:srgbClr val="000000"/>
                          </a:solidFill>
                          <a:effectLst/>
                          <a:latin typeface="Calibri" panose="020F0502020204030204" pitchFamily="34" charset="0"/>
                        </a:rPr>
                        <a:t>27%</a:t>
                      </a:r>
                    </a:p>
                  </a:txBody>
                  <a:tcPr marL="0" marR="0" marT="0" marB="0" anchor="ctr">
                    <a:lnL>
                      <a:noFill/>
                    </a:lnL>
                    <a:lnR>
                      <a:noFill/>
                    </a:lnR>
                    <a:lnT>
                      <a:noFill/>
                    </a:lnT>
                    <a:lnB w="12700" cap="flat" cmpd="sng" algn="ctr">
                      <a:solidFill>
                        <a:schemeClr val="accent6"/>
                      </a:solidFill>
                      <a:prstDash val="solid"/>
                      <a:round/>
                      <a:headEnd type="none" w="med" len="med"/>
                      <a:tailEnd type="none" w="med" len="med"/>
                    </a:lnB>
                  </a:tcPr>
                </a:tc>
                <a:tc>
                  <a:txBody>
                    <a:bodyPr/>
                    <a:lstStyle/>
                    <a:p>
                      <a:pPr algn="ctr" fontAlgn="ctr"/>
                      <a:r>
                        <a:rPr lang="cs-CZ" sz="1200" b="0" i="0" u="none" strike="noStrike" dirty="0">
                          <a:solidFill>
                            <a:srgbClr val="000000"/>
                          </a:solidFill>
                          <a:effectLst/>
                          <a:latin typeface="Calibri" panose="020F0502020204030204" pitchFamily="34" charset="0"/>
                        </a:rPr>
                        <a:t>24%</a:t>
                      </a:r>
                    </a:p>
                  </a:txBody>
                  <a:tcPr marL="0" marR="0" marT="0" marB="0" anchor="ctr">
                    <a:lnL>
                      <a:noFill/>
                    </a:lnL>
                    <a:lnR>
                      <a:noFill/>
                    </a:lnR>
                    <a:lnT>
                      <a:noFill/>
                    </a:lnT>
                    <a:lnB w="12700" cap="flat" cmpd="sng" algn="ctr">
                      <a:solidFill>
                        <a:schemeClr val="accent6"/>
                      </a:solidFill>
                      <a:prstDash val="solid"/>
                      <a:round/>
                      <a:headEnd type="none" w="med" len="med"/>
                      <a:tailEnd type="none" w="med" len="med"/>
                    </a:lnB>
                  </a:tcPr>
                </a:tc>
                <a:tc>
                  <a:txBody>
                    <a:bodyPr/>
                    <a:lstStyle/>
                    <a:p>
                      <a:pPr algn="ctr" fontAlgn="ctr"/>
                      <a:r>
                        <a:rPr lang="cs-CZ" sz="1200" b="1" i="0" u="none" strike="noStrike" kern="1200" dirty="0">
                          <a:solidFill>
                            <a:srgbClr val="FF0000"/>
                          </a:solidFill>
                          <a:effectLst/>
                          <a:latin typeface="Calibri" panose="020F0502020204030204" pitchFamily="34" charset="0"/>
                          <a:ea typeface="+mn-ea"/>
                          <a:cs typeface="+mn-cs"/>
                        </a:rPr>
                        <a:t>22%</a:t>
                      </a:r>
                    </a:p>
                  </a:txBody>
                  <a:tcPr marL="0" marR="0" marT="0" marB="0" anchor="ctr">
                    <a:lnL>
                      <a:noFill/>
                    </a:lnL>
                    <a:lnR w="12700" cap="flat" cmpd="sng" algn="ctr">
                      <a:solidFill>
                        <a:schemeClr val="accent6"/>
                      </a:solidFill>
                      <a:prstDash val="solid"/>
                      <a:round/>
                      <a:headEnd type="none" w="med" len="med"/>
                      <a:tailEnd type="none" w="med" len="med"/>
                    </a:lnR>
                    <a:lnT>
                      <a:noFill/>
                    </a:lnT>
                    <a:lnB w="12700" cap="flat" cmpd="sng" algn="ctr">
                      <a:solidFill>
                        <a:schemeClr val="accent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xmlns="" val="1797488073"/>
                  </a:ext>
                </a:extLst>
              </a:tr>
            </a:tbl>
          </a:graphicData>
        </a:graphic>
      </p:graphicFrame>
      <p:sp>
        <p:nvSpPr>
          <p:cNvPr id="17" name="TextovéPole 16">
            <a:extLst>
              <a:ext uri="{FF2B5EF4-FFF2-40B4-BE49-F238E27FC236}">
                <a16:creationId xmlns:a16="http://schemas.microsoft.com/office/drawing/2014/main" xmlns="" id="{4517890D-B64E-410F-B85E-8E58D2163294}"/>
              </a:ext>
            </a:extLst>
          </p:cNvPr>
          <p:cNvSpPr txBox="1"/>
          <p:nvPr/>
        </p:nvSpPr>
        <p:spPr>
          <a:xfrm>
            <a:off x="7584816" y="6297948"/>
            <a:ext cx="1837189" cy="407736"/>
          </a:xfrm>
          <a:prstGeom prst="rect">
            <a:avLst/>
          </a:prstGeom>
          <a:noFill/>
        </p:spPr>
        <p:txBody>
          <a:bodyPr wrap="square" lIns="36000" tIns="0" rIns="36000" bIns="0" rtlCol="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cs-CZ" sz="1600" b="1" dirty="0">
                <a:solidFill>
                  <a:schemeClr val="accent2">
                    <a:lumMod val="75000"/>
                  </a:schemeClr>
                </a:solidFill>
                <a:latin typeface="+mn-lt"/>
              </a:rPr>
              <a:t>XX %</a:t>
            </a:r>
            <a:r>
              <a:rPr lang="cs-CZ" sz="1050" dirty="0">
                <a:solidFill>
                  <a:prstClr val="white">
                    <a:lumMod val="50000"/>
                  </a:prstClr>
                </a:solidFill>
              </a:rPr>
              <a:t> = významně častěji</a:t>
            </a:r>
          </a:p>
          <a:p>
            <a:pPr marL="0" marR="0" lvl="0" indent="0" algn="l" defTabSz="914400" rtl="0" eaLnBrk="1" fontAlgn="base" latinLnBrk="0" hangingPunct="1">
              <a:lnSpc>
                <a:spcPct val="100000"/>
              </a:lnSpc>
              <a:spcBef>
                <a:spcPct val="0"/>
              </a:spcBef>
              <a:spcAft>
                <a:spcPct val="0"/>
              </a:spcAft>
              <a:buClrTx/>
              <a:buSzTx/>
              <a:buFontTx/>
              <a:buNone/>
              <a:tabLst/>
              <a:defRPr/>
            </a:pPr>
            <a:r>
              <a:rPr lang="cs-CZ" sz="1600" b="1" dirty="0">
                <a:solidFill>
                  <a:srgbClr val="FF0000"/>
                </a:solidFill>
                <a:latin typeface="+mn-lt"/>
              </a:rPr>
              <a:t>YY %</a:t>
            </a:r>
            <a:r>
              <a:rPr lang="cs-CZ" sz="1600" b="1" dirty="0">
                <a:solidFill>
                  <a:schemeClr val="tx2">
                    <a:lumMod val="60000"/>
                    <a:lumOff val="40000"/>
                  </a:schemeClr>
                </a:solidFill>
                <a:latin typeface="+mn-lt"/>
              </a:rPr>
              <a:t> </a:t>
            </a:r>
            <a:r>
              <a:rPr lang="cs-CZ" sz="1050" dirty="0">
                <a:solidFill>
                  <a:prstClr val="white">
                    <a:lumMod val="50000"/>
                  </a:prstClr>
                </a:solidFill>
              </a:rPr>
              <a:t>= významně méně často</a:t>
            </a:r>
            <a:endParaRPr kumimoji="0" lang="cs-CZ" sz="1050" b="0" i="0" u="none" strike="noStrike" kern="1200" cap="none" spc="0" normalizeH="0" baseline="0" noProof="0" dirty="0">
              <a:ln>
                <a:noFill/>
              </a:ln>
              <a:solidFill>
                <a:prstClr val="white">
                  <a:lumMod val="50000"/>
                </a:prstClr>
              </a:solidFill>
              <a:effectLst/>
              <a:uLnTx/>
              <a:uFillTx/>
              <a:latin typeface="Arial" charset="0"/>
              <a:ea typeface="+mn-ea"/>
              <a:cs typeface="+mn-cs"/>
            </a:endParaRPr>
          </a:p>
        </p:txBody>
      </p:sp>
      <p:pic>
        <p:nvPicPr>
          <p:cNvPr id="18" name="Obrázek 17">
            <a:extLst>
              <a:ext uri="{FF2B5EF4-FFF2-40B4-BE49-F238E27FC236}">
                <a16:creationId xmlns:a16="http://schemas.microsoft.com/office/drawing/2014/main" xmlns="" id="{47E9C534-D0B0-47BC-98BC-75A5584CAD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6755" y="2235085"/>
            <a:ext cx="457426" cy="456533"/>
          </a:xfrm>
          <a:prstGeom prst="rect">
            <a:avLst/>
          </a:prstGeom>
        </p:spPr>
      </p:pic>
      <p:pic>
        <p:nvPicPr>
          <p:cNvPr id="20" name="Obrázek 19">
            <a:extLst>
              <a:ext uri="{FF2B5EF4-FFF2-40B4-BE49-F238E27FC236}">
                <a16:creationId xmlns:a16="http://schemas.microsoft.com/office/drawing/2014/main" xmlns="" id="{B609C2EB-C5AB-410E-826E-276F00245A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1361" y="3884361"/>
            <a:ext cx="51813" cy="51813"/>
          </a:xfrm>
          <a:prstGeom prst="rect">
            <a:avLst/>
          </a:prstGeom>
        </p:spPr>
      </p:pic>
      <p:pic>
        <p:nvPicPr>
          <p:cNvPr id="22" name="Obrázek 21">
            <a:extLst>
              <a:ext uri="{FF2B5EF4-FFF2-40B4-BE49-F238E27FC236}">
                <a16:creationId xmlns:a16="http://schemas.microsoft.com/office/drawing/2014/main" xmlns="" id="{3B37E752-3638-4F8D-B243-07476C977C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52609" y="3263928"/>
            <a:ext cx="65096" cy="65096"/>
          </a:xfrm>
          <a:prstGeom prst="rect">
            <a:avLst/>
          </a:prstGeom>
        </p:spPr>
      </p:pic>
      <p:pic>
        <p:nvPicPr>
          <p:cNvPr id="25" name="Obrázek 24">
            <a:extLst>
              <a:ext uri="{FF2B5EF4-FFF2-40B4-BE49-F238E27FC236}">
                <a16:creationId xmlns:a16="http://schemas.microsoft.com/office/drawing/2014/main" xmlns="" id="{9F0B3881-6AF4-44E2-839B-2DC260A7C59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729" y="3047526"/>
            <a:ext cx="497900" cy="497900"/>
          </a:xfrm>
          <a:prstGeom prst="rect">
            <a:avLst/>
          </a:prstGeom>
        </p:spPr>
      </p:pic>
      <p:pic>
        <p:nvPicPr>
          <p:cNvPr id="30" name="Obrázek 29">
            <a:extLst>
              <a:ext uri="{FF2B5EF4-FFF2-40B4-BE49-F238E27FC236}">
                <a16:creationId xmlns:a16="http://schemas.microsoft.com/office/drawing/2014/main" xmlns="" id="{16708856-3EEB-4D62-84D4-5A9988880EB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34181" y="2509691"/>
            <a:ext cx="538657" cy="538657"/>
          </a:xfrm>
          <a:prstGeom prst="rect">
            <a:avLst/>
          </a:prstGeom>
        </p:spPr>
      </p:pic>
      <p:pic>
        <p:nvPicPr>
          <p:cNvPr id="32" name="Obrázek 31">
            <a:extLst>
              <a:ext uri="{FF2B5EF4-FFF2-40B4-BE49-F238E27FC236}">
                <a16:creationId xmlns:a16="http://schemas.microsoft.com/office/drawing/2014/main" xmlns="" id="{0A75E582-7B6C-4768-8AE9-A3652DA5DCB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82281" y="3303689"/>
            <a:ext cx="421228" cy="421228"/>
          </a:xfrm>
          <a:prstGeom prst="rect">
            <a:avLst/>
          </a:prstGeom>
        </p:spPr>
      </p:pic>
      <p:sp>
        <p:nvSpPr>
          <p:cNvPr id="33" name="Obdélník 32">
            <a:extLst>
              <a:ext uri="{FF2B5EF4-FFF2-40B4-BE49-F238E27FC236}">
                <a16:creationId xmlns:a16="http://schemas.microsoft.com/office/drawing/2014/main" xmlns="" id="{8789BADD-4875-4C64-9514-FFB615505E86}"/>
              </a:ext>
            </a:extLst>
          </p:cNvPr>
          <p:cNvSpPr/>
          <p:nvPr/>
        </p:nvSpPr>
        <p:spPr>
          <a:xfrm>
            <a:off x="0" y="2211478"/>
            <a:ext cx="8167627" cy="15721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4" name="Obdélník 33">
            <a:extLst>
              <a:ext uri="{FF2B5EF4-FFF2-40B4-BE49-F238E27FC236}">
                <a16:creationId xmlns:a16="http://schemas.microsoft.com/office/drawing/2014/main" xmlns="" id="{F233CA69-46DF-43AA-9500-3E52DFA14F24}"/>
              </a:ext>
            </a:extLst>
          </p:cNvPr>
          <p:cNvSpPr/>
          <p:nvPr/>
        </p:nvSpPr>
        <p:spPr>
          <a:xfrm>
            <a:off x="-1" y="5411149"/>
            <a:ext cx="9580881" cy="4109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pic>
        <p:nvPicPr>
          <p:cNvPr id="40" name="Obrázek 39">
            <a:extLst>
              <a:ext uri="{FF2B5EF4-FFF2-40B4-BE49-F238E27FC236}">
                <a16:creationId xmlns:a16="http://schemas.microsoft.com/office/drawing/2014/main" xmlns="" id="{D6B72EFA-3ED6-459F-845D-FD5C7731C2E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1364" y="5396428"/>
            <a:ext cx="440357" cy="440357"/>
          </a:xfrm>
          <a:prstGeom prst="rect">
            <a:avLst/>
          </a:prstGeom>
        </p:spPr>
      </p:pic>
      <p:sp>
        <p:nvSpPr>
          <p:cNvPr id="23" name="Obdélník 22">
            <a:extLst>
              <a:ext uri="{FF2B5EF4-FFF2-40B4-BE49-F238E27FC236}">
                <a16:creationId xmlns:a16="http://schemas.microsoft.com/office/drawing/2014/main" xmlns="" id="{4E6DD44E-8FA8-4481-986A-7410B732266F}"/>
              </a:ext>
            </a:extLst>
          </p:cNvPr>
          <p:cNvSpPr/>
          <p:nvPr/>
        </p:nvSpPr>
        <p:spPr>
          <a:xfrm>
            <a:off x="7488180" y="1540614"/>
            <a:ext cx="699176" cy="466550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272433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ástupný symbol pro číslo snímku 3"/>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6262B2E-B0CB-4DBB-8C61-F612C05A0A37}" type="slidenum">
              <a:rPr kumimoji="0" lang="cs-CZ" sz="1400" b="0" i="0" u="none" strike="noStrike" kern="1200" cap="none" spc="0" normalizeH="0" baseline="0" noProof="0" smtClean="0">
                <a:ln>
                  <a:noFill/>
                </a:ln>
                <a:solidFill>
                  <a:prstClr val="white">
                    <a:lumMod val="65000"/>
                  </a:prstClr>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cs-CZ" sz="14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7" name="Nadpis 1"/>
          <p:cNvSpPr>
            <a:spLocks noGrp="1"/>
          </p:cNvSpPr>
          <p:nvPr>
            <p:ph type="ctrTitle" idx="4294967295"/>
          </p:nvPr>
        </p:nvSpPr>
        <p:spPr>
          <a:xfrm>
            <a:off x="790575" y="309563"/>
            <a:ext cx="11401425" cy="650875"/>
          </a:xfrm>
          <a:prstGeom prst="rect">
            <a:avLst/>
          </a:prstGeom>
        </p:spPr>
        <p:txBody>
          <a:bodyPr wrap="square" lIns="90000" tIns="46800" rIns="90000" bIns="46800">
            <a:noAutofit/>
          </a:bodyPr>
          <a:lstStyle/>
          <a:p>
            <a:pPr algn="l"/>
            <a:r>
              <a:rPr lang="cs-CZ" sz="3000" dirty="0">
                <a:solidFill>
                  <a:srgbClr val="009FE3"/>
                </a:solidFill>
              </a:rPr>
              <a:t>Exekuce jako důležité téma v jednotlivých regionech</a:t>
            </a:r>
            <a:endParaRPr lang="en-GB" sz="3000" dirty="0">
              <a:solidFill>
                <a:srgbClr val="009FE3"/>
              </a:solidFill>
            </a:endParaRPr>
          </a:p>
        </p:txBody>
      </p:sp>
      <p:pic>
        <p:nvPicPr>
          <p:cNvPr id="8" name="Obrázek 7">
            <a:extLst>
              <a:ext uri="{FF2B5EF4-FFF2-40B4-BE49-F238E27FC236}">
                <a16:creationId xmlns:a16="http://schemas.microsoft.com/office/drawing/2014/main" xmlns="" id="{78646AD2-8BA3-41A2-B448-8D0CD66BB171}"/>
              </a:ext>
            </a:extLst>
          </p:cNvPr>
          <p:cNvPicPr>
            <a:picLocks noChangeAspect="1"/>
          </p:cNvPicPr>
          <p:nvPr/>
        </p:nvPicPr>
        <p:blipFill>
          <a:blip r:embed="rId3"/>
          <a:stretch>
            <a:fillRect/>
          </a:stretch>
        </p:blipFill>
        <p:spPr>
          <a:xfrm>
            <a:off x="2440531" y="1706599"/>
            <a:ext cx="8501220" cy="4838815"/>
          </a:xfrm>
          <a:prstGeom prst="rect">
            <a:avLst/>
          </a:prstGeom>
        </p:spPr>
      </p:pic>
      <p:sp>
        <p:nvSpPr>
          <p:cNvPr id="9" name="TextovéPole 8">
            <a:extLst>
              <a:ext uri="{FF2B5EF4-FFF2-40B4-BE49-F238E27FC236}">
                <a16:creationId xmlns:a16="http://schemas.microsoft.com/office/drawing/2014/main" xmlns="" id="{1B7C2D45-FF5C-4E67-ADE0-C6B3DF024D19}"/>
              </a:ext>
            </a:extLst>
          </p:cNvPr>
          <p:cNvSpPr txBox="1"/>
          <p:nvPr/>
        </p:nvSpPr>
        <p:spPr>
          <a:xfrm>
            <a:off x="4902446" y="3329225"/>
            <a:ext cx="745644" cy="430887"/>
          </a:xfrm>
          <a:prstGeom prst="rect">
            <a:avLst/>
          </a:prstGeom>
          <a:noFill/>
        </p:spPr>
        <p:txBody>
          <a:bodyPr wrap="square" rtlCol="0">
            <a:spAutoFit/>
          </a:bodyPr>
          <a:lstStyle/>
          <a:p>
            <a:r>
              <a:rPr lang="cs-CZ" sz="2200" b="1" dirty="0">
                <a:solidFill>
                  <a:schemeClr val="bg1"/>
                </a:solidFill>
              </a:rPr>
              <a:t>33</a:t>
            </a:r>
            <a:r>
              <a:rPr lang="en-GB" sz="2200" b="1" dirty="0">
                <a:solidFill>
                  <a:schemeClr val="bg1"/>
                </a:solidFill>
              </a:rPr>
              <a:t>%</a:t>
            </a:r>
            <a:endParaRPr lang="cs-CZ" sz="2200" b="1" dirty="0">
              <a:solidFill>
                <a:schemeClr val="bg1"/>
              </a:solidFill>
            </a:endParaRPr>
          </a:p>
        </p:txBody>
      </p:sp>
      <p:sp>
        <p:nvSpPr>
          <p:cNvPr id="16" name="TextovéPole 15">
            <a:extLst>
              <a:ext uri="{FF2B5EF4-FFF2-40B4-BE49-F238E27FC236}">
                <a16:creationId xmlns:a16="http://schemas.microsoft.com/office/drawing/2014/main" xmlns="" id="{BC86A940-0FAB-4E83-9587-E9701A68606C}"/>
              </a:ext>
            </a:extLst>
          </p:cNvPr>
          <p:cNvSpPr txBox="1"/>
          <p:nvPr/>
        </p:nvSpPr>
        <p:spPr>
          <a:xfrm>
            <a:off x="5087004" y="3808183"/>
            <a:ext cx="620786" cy="369332"/>
          </a:xfrm>
          <a:prstGeom prst="rect">
            <a:avLst/>
          </a:prstGeom>
          <a:noFill/>
        </p:spPr>
        <p:txBody>
          <a:bodyPr wrap="square" rtlCol="0">
            <a:spAutoFit/>
          </a:bodyPr>
          <a:lstStyle/>
          <a:p>
            <a:r>
              <a:rPr lang="cs-CZ" dirty="0">
                <a:solidFill>
                  <a:schemeClr val="bg1"/>
                </a:solidFill>
              </a:rPr>
              <a:t>27</a:t>
            </a:r>
            <a:r>
              <a:rPr lang="en-GB" dirty="0">
                <a:solidFill>
                  <a:schemeClr val="bg1"/>
                </a:solidFill>
              </a:rPr>
              <a:t>%</a:t>
            </a:r>
            <a:endParaRPr lang="cs-CZ" dirty="0">
              <a:solidFill>
                <a:schemeClr val="bg1"/>
              </a:solidFill>
            </a:endParaRPr>
          </a:p>
        </p:txBody>
      </p:sp>
      <p:sp>
        <p:nvSpPr>
          <p:cNvPr id="17" name="TextovéPole 16">
            <a:extLst>
              <a:ext uri="{FF2B5EF4-FFF2-40B4-BE49-F238E27FC236}">
                <a16:creationId xmlns:a16="http://schemas.microsoft.com/office/drawing/2014/main" xmlns="" id="{37A17F8C-0951-42E0-85BC-590731C5EEBD}"/>
              </a:ext>
            </a:extLst>
          </p:cNvPr>
          <p:cNvSpPr txBox="1"/>
          <p:nvPr/>
        </p:nvSpPr>
        <p:spPr>
          <a:xfrm>
            <a:off x="4776611" y="5077129"/>
            <a:ext cx="746620" cy="430887"/>
          </a:xfrm>
          <a:prstGeom prst="rect">
            <a:avLst/>
          </a:prstGeom>
          <a:noFill/>
        </p:spPr>
        <p:txBody>
          <a:bodyPr wrap="square" rtlCol="0">
            <a:spAutoFit/>
          </a:bodyPr>
          <a:lstStyle/>
          <a:p>
            <a:r>
              <a:rPr lang="cs-CZ" sz="2200" b="1" dirty="0">
                <a:solidFill>
                  <a:schemeClr val="bg1"/>
                </a:solidFill>
              </a:rPr>
              <a:t>34</a:t>
            </a:r>
            <a:r>
              <a:rPr lang="en-GB" sz="2200" b="1" dirty="0">
                <a:solidFill>
                  <a:schemeClr val="bg1"/>
                </a:solidFill>
              </a:rPr>
              <a:t>%</a:t>
            </a:r>
            <a:endParaRPr lang="cs-CZ" sz="2200" b="1" dirty="0">
              <a:solidFill>
                <a:schemeClr val="bg1"/>
              </a:solidFill>
            </a:endParaRPr>
          </a:p>
        </p:txBody>
      </p:sp>
      <p:sp>
        <p:nvSpPr>
          <p:cNvPr id="18" name="TextovéPole 17">
            <a:extLst>
              <a:ext uri="{FF2B5EF4-FFF2-40B4-BE49-F238E27FC236}">
                <a16:creationId xmlns:a16="http://schemas.microsoft.com/office/drawing/2014/main" xmlns="" id="{C899E3AB-AF12-4F30-A321-0E22A95426E8}"/>
              </a:ext>
            </a:extLst>
          </p:cNvPr>
          <p:cNvSpPr txBox="1"/>
          <p:nvPr/>
        </p:nvSpPr>
        <p:spPr>
          <a:xfrm>
            <a:off x="3450065" y="4126007"/>
            <a:ext cx="705759" cy="430887"/>
          </a:xfrm>
          <a:prstGeom prst="rect">
            <a:avLst/>
          </a:prstGeom>
          <a:noFill/>
        </p:spPr>
        <p:txBody>
          <a:bodyPr wrap="square" rtlCol="0">
            <a:spAutoFit/>
          </a:bodyPr>
          <a:lstStyle/>
          <a:p>
            <a:r>
              <a:rPr lang="cs-CZ" sz="2200" b="1" dirty="0">
                <a:solidFill>
                  <a:schemeClr val="bg1"/>
                </a:solidFill>
              </a:rPr>
              <a:t>39</a:t>
            </a:r>
            <a:r>
              <a:rPr lang="en-GB" sz="2200" b="1" dirty="0">
                <a:solidFill>
                  <a:schemeClr val="bg1"/>
                </a:solidFill>
              </a:rPr>
              <a:t>%</a:t>
            </a:r>
            <a:endParaRPr lang="cs-CZ" sz="2200" b="1" dirty="0">
              <a:solidFill>
                <a:schemeClr val="bg1"/>
              </a:solidFill>
            </a:endParaRPr>
          </a:p>
        </p:txBody>
      </p:sp>
      <p:sp>
        <p:nvSpPr>
          <p:cNvPr id="19" name="TextovéPole 18">
            <a:extLst>
              <a:ext uri="{FF2B5EF4-FFF2-40B4-BE49-F238E27FC236}">
                <a16:creationId xmlns:a16="http://schemas.microsoft.com/office/drawing/2014/main" xmlns="" id="{35B31428-183A-4903-9B27-168FFE83F8F8}"/>
              </a:ext>
            </a:extLst>
          </p:cNvPr>
          <p:cNvSpPr txBox="1"/>
          <p:nvPr/>
        </p:nvSpPr>
        <p:spPr>
          <a:xfrm>
            <a:off x="2971691" y="3074040"/>
            <a:ext cx="745645" cy="430887"/>
          </a:xfrm>
          <a:prstGeom prst="rect">
            <a:avLst/>
          </a:prstGeom>
          <a:noFill/>
        </p:spPr>
        <p:txBody>
          <a:bodyPr wrap="square" rtlCol="0">
            <a:spAutoFit/>
          </a:bodyPr>
          <a:lstStyle/>
          <a:p>
            <a:r>
              <a:rPr lang="cs-CZ" sz="2200" b="1" dirty="0">
                <a:solidFill>
                  <a:schemeClr val="bg1"/>
                </a:solidFill>
              </a:rPr>
              <a:t>44</a:t>
            </a:r>
            <a:r>
              <a:rPr lang="en-GB" sz="2200" b="1" dirty="0">
                <a:solidFill>
                  <a:schemeClr val="bg1"/>
                </a:solidFill>
              </a:rPr>
              <a:t>%</a:t>
            </a:r>
            <a:endParaRPr lang="cs-CZ" sz="2200" b="1" dirty="0">
              <a:solidFill>
                <a:schemeClr val="bg1"/>
              </a:solidFill>
            </a:endParaRPr>
          </a:p>
        </p:txBody>
      </p:sp>
      <p:sp>
        <p:nvSpPr>
          <p:cNvPr id="20" name="TextovéPole 19">
            <a:extLst>
              <a:ext uri="{FF2B5EF4-FFF2-40B4-BE49-F238E27FC236}">
                <a16:creationId xmlns:a16="http://schemas.microsoft.com/office/drawing/2014/main" xmlns="" id="{6F4E486C-BEE4-4E39-8BC4-C3EE74F69835}"/>
              </a:ext>
            </a:extLst>
          </p:cNvPr>
          <p:cNvSpPr txBox="1"/>
          <p:nvPr/>
        </p:nvSpPr>
        <p:spPr>
          <a:xfrm>
            <a:off x="4155825" y="2532731"/>
            <a:ext cx="620786" cy="369332"/>
          </a:xfrm>
          <a:prstGeom prst="rect">
            <a:avLst/>
          </a:prstGeom>
          <a:noFill/>
        </p:spPr>
        <p:txBody>
          <a:bodyPr wrap="square" rtlCol="0">
            <a:spAutoFit/>
          </a:bodyPr>
          <a:lstStyle/>
          <a:p>
            <a:r>
              <a:rPr lang="cs-CZ" dirty="0">
                <a:solidFill>
                  <a:schemeClr val="bg1"/>
                </a:solidFill>
              </a:rPr>
              <a:t>27</a:t>
            </a:r>
            <a:r>
              <a:rPr lang="en-GB" dirty="0">
                <a:solidFill>
                  <a:schemeClr val="bg1"/>
                </a:solidFill>
              </a:rPr>
              <a:t>%</a:t>
            </a:r>
            <a:endParaRPr lang="cs-CZ" dirty="0">
              <a:solidFill>
                <a:schemeClr val="bg1"/>
              </a:solidFill>
            </a:endParaRPr>
          </a:p>
        </p:txBody>
      </p:sp>
      <p:sp>
        <p:nvSpPr>
          <p:cNvPr id="21" name="TextovéPole 20">
            <a:extLst>
              <a:ext uri="{FF2B5EF4-FFF2-40B4-BE49-F238E27FC236}">
                <a16:creationId xmlns:a16="http://schemas.microsoft.com/office/drawing/2014/main" xmlns="" id="{7D465D9A-BC9B-4316-9772-0B255009F04E}"/>
              </a:ext>
            </a:extLst>
          </p:cNvPr>
          <p:cNvSpPr txBox="1"/>
          <p:nvPr/>
        </p:nvSpPr>
        <p:spPr>
          <a:xfrm>
            <a:off x="5523231" y="2145276"/>
            <a:ext cx="802825" cy="430887"/>
          </a:xfrm>
          <a:prstGeom prst="rect">
            <a:avLst/>
          </a:prstGeom>
          <a:noFill/>
        </p:spPr>
        <p:txBody>
          <a:bodyPr wrap="square" rtlCol="0">
            <a:spAutoFit/>
          </a:bodyPr>
          <a:lstStyle/>
          <a:p>
            <a:r>
              <a:rPr lang="cs-CZ" sz="2200" b="1" dirty="0">
                <a:solidFill>
                  <a:schemeClr val="bg1"/>
                </a:solidFill>
              </a:rPr>
              <a:t>34</a:t>
            </a:r>
            <a:r>
              <a:rPr lang="en-GB" sz="2200" b="1" dirty="0">
                <a:solidFill>
                  <a:schemeClr val="bg1"/>
                </a:solidFill>
              </a:rPr>
              <a:t>%</a:t>
            </a:r>
            <a:endParaRPr lang="cs-CZ" sz="2200" b="1" dirty="0">
              <a:solidFill>
                <a:schemeClr val="bg1"/>
              </a:solidFill>
            </a:endParaRPr>
          </a:p>
        </p:txBody>
      </p:sp>
      <p:sp>
        <p:nvSpPr>
          <p:cNvPr id="22" name="TextovéPole 21">
            <a:extLst>
              <a:ext uri="{FF2B5EF4-FFF2-40B4-BE49-F238E27FC236}">
                <a16:creationId xmlns:a16="http://schemas.microsoft.com/office/drawing/2014/main" xmlns="" id="{DB5A1820-FC62-4C04-A895-CB4DD8185209}"/>
              </a:ext>
            </a:extLst>
          </p:cNvPr>
          <p:cNvSpPr txBox="1"/>
          <p:nvPr/>
        </p:nvSpPr>
        <p:spPr>
          <a:xfrm>
            <a:off x="6557876" y="2743391"/>
            <a:ext cx="620786" cy="369332"/>
          </a:xfrm>
          <a:prstGeom prst="rect">
            <a:avLst/>
          </a:prstGeom>
          <a:noFill/>
        </p:spPr>
        <p:txBody>
          <a:bodyPr wrap="square" rtlCol="0">
            <a:spAutoFit/>
          </a:bodyPr>
          <a:lstStyle/>
          <a:p>
            <a:r>
              <a:rPr lang="cs-CZ" dirty="0">
                <a:solidFill>
                  <a:schemeClr val="bg1"/>
                </a:solidFill>
              </a:rPr>
              <a:t>30</a:t>
            </a:r>
            <a:r>
              <a:rPr lang="en-GB" dirty="0">
                <a:solidFill>
                  <a:schemeClr val="bg1"/>
                </a:solidFill>
              </a:rPr>
              <a:t>%</a:t>
            </a:r>
            <a:endParaRPr lang="cs-CZ" dirty="0">
              <a:solidFill>
                <a:schemeClr val="bg1"/>
              </a:solidFill>
            </a:endParaRPr>
          </a:p>
        </p:txBody>
      </p:sp>
      <p:sp>
        <p:nvSpPr>
          <p:cNvPr id="23" name="TextovéPole 22">
            <a:extLst>
              <a:ext uri="{FF2B5EF4-FFF2-40B4-BE49-F238E27FC236}">
                <a16:creationId xmlns:a16="http://schemas.microsoft.com/office/drawing/2014/main" xmlns="" id="{201782CC-347D-4978-9DDB-1F1E97010AC6}"/>
              </a:ext>
            </a:extLst>
          </p:cNvPr>
          <p:cNvSpPr txBox="1"/>
          <p:nvPr/>
        </p:nvSpPr>
        <p:spPr>
          <a:xfrm>
            <a:off x="6892899" y="3623517"/>
            <a:ext cx="620786" cy="369332"/>
          </a:xfrm>
          <a:prstGeom prst="rect">
            <a:avLst/>
          </a:prstGeom>
          <a:noFill/>
        </p:spPr>
        <p:txBody>
          <a:bodyPr wrap="square" rtlCol="0">
            <a:spAutoFit/>
          </a:bodyPr>
          <a:lstStyle/>
          <a:p>
            <a:r>
              <a:rPr lang="cs-CZ" dirty="0">
                <a:solidFill>
                  <a:schemeClr val="bg1"/>
                </a:solidFill>
              </a:rPr>
              <a:t>29</a:t>
            </a:r>
            <a:r>
              <a:rPr lang="en-GB" dirty="0">
                <a:solidFill>
                  <a:schemeClr val="bg1"/>
                </a:solidFill>
              </a:rPr>
              <a:t>%</a:t>
            </a:r>
            <a:endParaRPr lang="cs-CZ" dirty="0">
              <a:solidFill>
                <a:schemeClr val="bg1"/>
              </a:solidFill>
            </a:endParaRPr>
          </a:p>
        </p:txBody>
      </p:sp>
      <p:sp>
        <p:nvSpPr>
          <p:cNvPr id="24" name="TextovéPole 23">
            <a:extLst>
              <a:ext uri="{FF2B5EF4-FFF2-40B4-BE49-F238E27FC236}">
                <a16:creationId xmlns:a16="http://schemas.microsoft.com/office/drawing/2014/main" xmlns="" id="{06F06124-4AE2-4329-A09C-2915F5016860}"/>
              </a:ext>
            </a:extLst>
          </p:cNvPr>
          <p:cNvSpPr txBox="1"/>
          <p:nvPr/>
        </p:nvSpPr>
        <p:spPr>
          <a:xfrm>
            <a:off x="6326057" y="4495339"/>
            <a:ext cx="620786" cy="369332"/>
          </a:xfrm>
          <a:prstGeom prst="rect">
            <a:avLst/>
          </a:prstGeom>
          <a:noFill/>
        </p:spPr>
        <p:txBody>
          <a:bodyPr wrap="square" rtlCol="0">
            <a:spAutoFit/>
          </a:bodyPr>
          <a:lstStyle/>
          <a:p>
            <a:r>
              <a:rPr lang="cs-CZ" dirty="0">
                <a:solidFill>
                  <a:schemeClr val="bg1"/>
                </a:solidFill>
              </a:rPr>
              <a:t>24</a:t>
            </a:r>
            <a:r>
              <a:rPr lang="en-GB" dirty="0">
                <a:solidFill>
                  <a:schemeClr val="bg1"/>
                </a:solidFill>
              </a:rPr>
              <a:t>%</a:t>
            </a:r>
            <a:endParaRPr lang="cs-CZ" dirty="0">
              <a:solidFill>
                <a:schemeClr val="bg1"/>
              </a:solidFill>
            </a:endParaRPr>
          </a:p>
        </p:txBody>
      </p:sp>
      <p:sp>
        <p:nvSpPr>
          <p:cNvPr id="26" name="TextovéPole 25">
            <a:extLst>
              <a:ext uri="{FF2B5EF4-FFF2-40B4-BE49-F238E27FC236}">
                <a16:creationId xmlns:a16="http://schemas.microsoft.com/office/drawing/2014/main" xmlns="" id="{CB25AB09-697C-4745-B975-E0DF31283F9F}"/>
              </a:ext>
            </a:extLst>
          </p:cNvPr>
          <p:cNvSpPr txBox="1"/>
          <p:nvPr/>
        </p:nvSpPr>
        <p:spPr>
          <a:xfrm>
            <a:off x="7412924" y="4995478"/>
            <a:ext cx="620786" cy="369332"/>
          </a:xfrm>
          <a:prstGeom prst="rect">
            <a:avLst/>
          </a:prstGeom>
          <a:noFill/>
        </p:spPr>
        <p:txBody>
          <a:bodyPr wrap="square" rtlCol="0">
            <a:spAutoFit/>
          </a:bodyPr>
          <a:lstStyle/>
          <a:p>
            <a:r>
              <a:rPr lang="cs-CZ" dirty="0">
                <a:solidFill>
                  <a:schemeClr val="bg1"/>
                </a:solidFill>
              </a:rPr>
              <a:t>29</a:t>
            </a:r>
            <a:r>
              <a:rPr lang="en-GB" dirty="0">
                <a:solidFill>
                  <a:schemeClr val="bg1"/>
                </a:solidFill>
              </a:rPr>
              <a:t>%</a:t>
            </a:r>
            <a:endParaRPr lang="cs-CZ" dirty="0">
              <a:solidFill>
                <a:schemeClr val="bg1"/>
              </a:solidFill>
            </a:endParaRPr>
          </a:p>
        </p:txBody>
      </p:sp>
      <p:sp>
        <p:nvSpPr>
          <p:cNvPr id="27" name="TextovéPole 26">
            <a:extLst>
              <a:ext uri="{FF2B5EF4-FFF2-40B4-BE49-F238E27FC236}">
                <a16:creationId xmlns:a16="http://schemas.microsoft.com/office/drawing/2014/main" xmlns="" id="{8B7ED372-7932-4AE2-BE00-6F2D9317796A}"/>
              </a:ext>
            </a:extLst>
          </p:cNvPr>
          <p:cNvSpPr txBox="1"/>
          <p:nvPr/>
        </p:nvSpPr>
        <p:spPr>
          <a:xfrm>
            <a:off x="8824454" y="4810812"/>
            <a:ext cx="620786" cy="369332"/>
          </a:xfrm>
          <a:prstGeom prst="rect">
            <a:avLst/>
          </a:prstGeom>
          <a:noFill/>
        </p:spPr>
        <p:txBody>
          <a:bodyPr wrap="square" rtlCol="0">
            <a:spAutoFit/>
          </a:bodyPr>
          <a:lstStyle/>
          <a:p>
            <a:r>
              <a:rPr lang="cs-CZ" dirty="0">
                <a:solidFill>
                  <a:schemeClr val="bg1"/>
                </a:solidFill>
              </a:rPr>
              <a:t>24</a:t>
            </a:r>
            <a:r>
              <a:rPr lang="en-GB" dirty="0">
                <a:solidFill>
                  <a:schemeClr val="bg1"/>
                </a:solidFill>
              </a:rPr>
              <a:t>%</a:t>
            </a:r>
            <a:endParaRPr lang="cs-CZ" dirty="0">
              <a:solidFill>
                <a:schemeClr val="bg1"/>
              </a:solidFill>
            </a:endParaRPr>
          </a:p>
        </p:txBody>
      </p:sp>
      <p:sp>
        <p:nvSpPr>
          <p:cNvPr id="28" name="TextovéPole 27">
            <a:extLst>
              <a:ext uri="{FF2B5EF4-FFF2-40B4-BE49-F238E27FC236}">
                <a16:creationId xmlns:a16="http://schemas.microsoft.com/office/drawing/2014/main" xmlns="" id="{60D035C2-504B-4425-9715-9BD2F90F3EC8}"/>
              </a:ext>
            </a:extLst>
          </p:cNvPr>
          <p:cNvSpPr txBox="1"/>
          <p:nvPr/>
        </p:nvSpPr>
        <p:spPr>
          <a:xfrm>
            <a:off x="7975241" y="3963349"/>
            <a:ext cx="620786" cy="369332"/>
          </a:xfrm>
          <a:prstGeom prst="rect">
            <a:avLst/>
          </a:prstGeom>
          <a:noFill/>
        </p:spPr>
        <p:txBody>
          <a:bodyPr wrap="square" rtlCol="0">
            <a:spAutoFit/>
          </a:bodyPr>
          <a:lstStyle/>
          <a:p>
            <a:r>
              <a:rPr lang="cs-CZ" dirty="0">
                <a:solidFill>
                  <a:schemeClr val="bg1"/>
                </a:solidFill>
              </a:rPr>
              <a:t>28</a:t>
            </a:r>
            <a:r>
              <a:rPr lang="en-GB" dirty="0">
                <a:solidFill>
                  <a:schemeClr val="bg1"/>
                </a:solidFill>
              </a:rPr>
              <a:t>%</a:t>
            </a:r>
            <a:endParaRPr lang="cs-CZ" dirty="0">
              <a:solidFill>
                <a:schemeClr val="bg1"/>
              </a:solidFill>
            </a:endParaRPr>
          </a:p>
        </p:txBody>
      </p:sp>
      <p:sp>
        <p:nvSpPr>
          <p:cNvPr id="29" name="TextovéPole 28">
            <a:extLst>
              <a:ext uri="{FF2B5EF4-FFF2-40B4-BE49-F238E27FC236}">
                <a16:creationId xmlns:a16="http://schemas.microsoft.com/office/drawing/2014/main" xmlns="" id="{1A9DA0EF-1965-4407-867D-DBC0EBEFC187}"/>
              </a:ext>
            </a:extLst>
          </p:cNvPr>
          <p:cNvSpPr txBox="1"/>
          <p:nvPr/>
        </p:nvSpPr>
        <p:spPr>
          <a:xfrm>
            <a:off x="9057583" y="3756675"/>
            <a:ext cx="620786" cy="369332"/>
          </a:xfrm>
          <a:prstGeom prst="rect">
            <a:avLst/>
          </a:prstGeom>
          <a:noFill/>
        </p:spPr>
        <p:txBody>
          <a:bodyPr wrap="square" rtlCol="0">
            <a:spAutoFit/>
          </a:bodyPr>
          <a:lstStyle/>
          <a:p>
            <a:r>
              <a:rPr lang="cs-CZ" dirty="0">
                <a:solidFill>
                  <a:schemeClr val="bg1"/>
                </a:solidFill>
              </a:rPr>
              <a:t>30</a:t>
            </a:r>
            <a:r>
              <a:rPr lang="en-GB" dirty="0">
                <a:solidFill>
                  <a:schemeClr val="bg1"/>
                </a:solidFill>
              </a:rPr>
              <a:t>%</a:t>
            </a:r>
            <a:endParaRPr lang="cs-CZ" dirty="0">
              <a:solidFill>
                <a:schemeClr val="bg1"/>
              </a:solidFill>
            </a:endParaRPr>
          </a:p>
        </p:txBody>
      </p:sp>
      <p:sp>
        <p:nvSpPr>
          <p:cNvPr id="25" name="Vývojový diagram: spojnice 24">
            <a:extLst>
              <a:ext uri="{FF2B5EF4-FFF2-40B4-BE49-F238E27FC236}">
                <a16:creationId xmlns:a16="http://schemas.microsoft.com/office/drawing/2014/main" xmlns="" id="{D1794898-A19A-4615-839C-68A3669BA2CA}"/>
              </a:ext>
            </a:extLst>
          </p:cNvPr>
          <p:cNvSpPr/>
          <p:nvPr/>
        </p:nvSpPr>
        <p:spPr>
          <a:xfrm>
            <a:off x="1108737" y="876190"/>
            <a:ext cx="1605280" cy="1451688"/>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31" name="TextovéPole 30">
            <a:extLst>
              <a:ext uri="{FF2B5EF4-FFF2-40B4-BE49-F238E27FC236}">
                <a16:creationId xmlns:a16="http://schemas.microsoft.com/office/drawing/2014/main" xmlns="" id="{1A04EDF0-1648-433B-8D6C-1F79F6ED691A}"/>
              </a:ext>
            </a:extLst>
          </p:cNvPr>
          <p:cNvSpPr txBox="1"/>
          <p:nvPr/>
        </p:nvSpPr>
        <p:spPr>
          <a:xfrm>
            <a:off x="604024" y="1866213"/>
            <a:ext cx="2628401" cy="584775"/>
          </a:xfrm>
          <a:prstGeom prst="rect">
            <a:avLst/>
          </a:prstGeom>
          <a:solidFill>
            <a:schemeClr val="bg1"/>
          </a:solidFill>
          <a:ln w="28575">
            <a:solidFill>
              <a:schemeClr val="tx2"/>
            </a:solidFill>
          </a:ln>
        </p:spPr>
        <p:txBody>
          <a:bodyPr wrap="square" rtlCol="0">
            <a:spAutoFit/>
          </a:bodyPr>
          <a:lstStyle/>
          <a:p>
            <a:pPr algn="ctr"/>
            <a:r>
              <a:rPr lang="cs-CZ" sz="1600" b="1" dirty="0"/>
              <a:t>Exekuce jako nejdůležitější nebo velmi důležitý problém</a:t>
            </a:r>
          </a:p>
        </p:txBody>
      </p:sp>
      <p:sp>
        <p:nvSpPr>
          <p:cNvPr id="32" name="TextovéPole 31">
            <a:extLst>
              <a:ext uri="{FF2B5EF4-FFF2-40B4-BE49-F238E27FC236}">
                <a16:creationId xmlns:a16="http://schemas.microsoft.com/office/drawing/2014/main" xmlns="" id="{D2B4434D-83D9-429E-A5A8-E8FA2805F025}"/>
              </a:ext>
            </a:extLst>
          </p:cNvPr>
          <p:cNvSpPr txBox="1"/>
          <p:nvPr/>
        </p:nvSpPr>
        <p:spPr>
          <a:xfrm>
            <a:off x="1395918" y="1141044"/>
            <a:ext cx="1388095" cy="784830"/>
          </a:xfrm>
          <a:prstGeom prst="rect">
            <a:avLst/>
          </a:prstGeom>
          <a:noFill/>
        </p:spPr>
        <p:txBody>
          <a:bodyPr wrap="square" rtlCol="0">
            <a:spAutoFit/>
          </a:bodyPr>
          <a:lstStyle/>
          <a:p>
            <a:r>
              <a:rPr lang="cs-CZ" sz="4500" b="1" dirty="0">
                <a:solidFill>
                  <a:schemeClr val="bg1"/>
                </a:solidFill>
              </a:rPr>
              <a:t>30%</a:t>
            </a:r>
          </a:p>
        </p:txBody>
      </p:sp>
    </p:spTree>
    <p:extLst>
      <p:ext uri="{BB962C8B-B14F-4D97-AF65-F5344CB8AC3E}">
        <p14:creationId xmlns:p14="http://schemas.microsoft.com/office/powerpoint/2010/main" val="632599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ovéPole 22">
            <a:extLst>
              <a:ext uri="{FF2B5EF4-FFF2-40B4-BE49-F238E27FC236}">
                <a16:creationId xmlns:a16="http://schemas.microsoft.com/office/drawing/2014/main" xmlns="" id="{F31172B6-0F11-4566-AF4D-225E8432DA33}"/>
              </a:ext>
            </a:extLst>
          </p:cNvPr>
          <p:cNvSpPr txBox="1"/>
          <p:nvPr/>
        </p:nvSpPr>
        <p:spPr>
          <a:xfrm>
            <a:off x="7693645" y="2514397"/>
            <a:ext cx="1312266" cy="830997"/>
          </a:xfrm>
          <a:prstGeom prst="rect">
            <a:avLst/>
          </a:prstGeom>
          <a:noFill/>
        </p:spPr>
        <p:txBody>
          <a:bodyPr wrap="square" rtlCol="0">
            <a:spAutoFit/>
          </a:bodyPr>
          <a:lstStyle/>
          <a:p>
            <a:pPr algn="ctr"/>
            <a:r>
              <a:rPr lang="cs-CZ" sz="1600" b="1" dirty="0"/>
              <a:t>T2B </a:t>
            </a:r>
          </a:p>
          <a:p>
            <a:pPr algn="ctr"/>
            <a:r>
              <a:rPr lang="cs-CZ" sz="1600" b="1" dirty="0"/>
              <a:t>= rozhodně + spíše ano</a:t>
            </a:r>
          </a:p>
        </p:txBody>
      </p:sp>
      <p:sp>
        <p:nvSpPr>
          <p:cNvPr id="4" name="Zástupný symbol pro číslo snímku 3"/>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6262B2E-B0CB-4DBB-8C61-F612C05A0A37}" type="slidenum">
              <a:rPr kumimoji="0" lang="cs-CZ" sz="1400" b="0" i="0" u="none" strike="noStrike" kern="1200" cap="none" spc="0" normalizeH="0" baseline="0" noProof="0" smtClean="0">
                <a:ln>
                  <a:noFill/>
                </a:ln>
                <a:solidFill>
                  <a:prstClr val="white">
                    <a:lumMod val="65000"/>
                  </a:prstClr>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cs-CZ" sz="1400" b="0" i="0" u="none" strike="noStrike" kern="1200" cap="none" spc="0" normalizeH="0" baseline="0" noProof="0" dirty="0">
              <a:ln>
                <a:noFill/>
              </a:ln>
              <a:solidFill>
                <a:prstClr val="white">
                  <a:lumMod val="65000"/>
                </a:prstClr>
              </a:solidFill>
              <a:effectLst/>
              <a:uLnTx/>
              <a:uFillTx/>
              <a:latin typeface="Calibri"/>
              <a:ea typeface="+mn-ea"/>
              <a:cs typeface="+mn-cs"/>
            </a:endParaRPr>
          </a:p>
        </p:txBody>
      </p:sp>
      <p:sp>
        <p:nvSpPr>
          <p:cNvPr id="7" name="Nadpis 1"/>
          <p:cNvSpPr>
            <a:spLocks noGrp="1"/>
          </p:cNvSpPr>
          <p:nvPr>
            <p:ph type="ctrTitle"/>
          </p:nvPr>
        </p:nvSpPr>
        <p:spPr>
          <a:xfrm>
            <a:off x="0" y="298800"/>
            <a:ext cx="10478770" cy="650566"/>
          </a:xfrm>
          <a:noFill/>
        </p:spPr>
        <p:txBody>
          <a:bodyPr wrap="square" lIns="900000" tIns="0" rIns="0" bIns="0" anchor="t">
            <a:noAutofit/>
          </a:bodyPr>
          <a:lstStyle/>
          <a:p>
            <a:r>
              <a:rPr lang="cs-CZ" sz="3000" dirty="0"/>
              <a:t>Exekuce jako součást volebních programů je relevantnější než v roce 2015</a:t>
            </a:r>
            <a:endParaRPr lang="en-GB" sz="3000" dirty="0"/>
          </a:p>
        </p:txBody>
      </p:sp>
      <p:graphicFrame>
        <p:nvGraphicFramePr>
          <p:cNvPr id="9" name="Graf 8"/>
          <p:cNvGraphicFramePr/>
          <p:nvPr>
            <p:extLst>
              <p:ext uri="{D42A27DB-BD31-4B8C-83A1-F6EECF244321}">
                <p14:modId xmlns:p14="http://schemas.microsoft.com/office/powerpoint/2010/main" val="745911072"/>
              </p:ext>
            </p:extLst>
          </p:nvPr>
        </p:nvGraphicFramePr>
        <p:xfrm>
          <a:off x="485192" y="2929896"/>
          <a:ext cx="7505701" cy="1765713"/>
        </p:xfrm>
        <a:graphic>
          <a:graphicData uri="http://schemas.openxmlformats.org/drawingml/2006/chart">
            <c:chart xmlns:c="http://schemas.openxmlformats.org/drawingml/2006/chart" xmlns:r="http://schemas.openxmlformats.org/officeDocument/2006/relationships" r:id="rId3"/>
          </a:graphicData>
        </a:graphic>
      </p:graphicFrame>
      <p:sp>
        <p:nvSpPr>
          <p:cNvPr id="11" name="Zástupný symbol pro obsah 7"/>
          <p:cNvSpPr>
            <a:spLocks noGrp="1"/>
          </p:cNvSpPr>
          <p:nvPr>
            <p:ph idx="1"/>
          </p:nvPr>
        </p:nvSpPr>
        <p:spPr>
          <a:xfrm>
            <a:off x="1713230" y="1743003"/>
            <a:ext cx="8765540" cy="646331"/>
          </a:xfrm>
        </p:spPr>
        <p:txBody>
          <a:bodyPr wrap="square">
            <a:spAutoFit/>
          </a:bodyPr>
          <a:lstStyle/>
          <a:p>
            <a:pPr marL="0" indent="0" algn="ctr">
              <a:buNone/>
            </a:pPr>
            <a:r>
              <a:rPr lang="cs-CZ" sz="1800" b="1" dirty="0">
                <a:cs typeface="Arial" charset="0"/>
              </a:rPr>
              <a:t>Měla by podle Vás být problematika soudních exekutorů důležitou součástí volebních programů politických stran?</a:t>
            </a:r>
          </a:p>
        </p:txBody>
      </p:sp>
      <p:graphicFrame>
        <p:nvGraphicFramePr>
          <p:cNvPr id="22" name="Tabulka 21">
            <a:extLst>
              <a:ext uri="{FF2B5EF4-FFF2-40B4-BE49-F238E27FC236}">
                <a16:creationId xmlns:a16="http://schemas.microsoft.com/office/drawing/2014/main" xmlns="" id="{2ECAF9DB-6907-4913-8BF5-1E0DE719C73B}"/>
              </a:ext>
            </a:extLst>
          </p:cNvPr>
          <p:cNvGraphicFramePr>
            <a:graphicFrameLocks noGrp="1"/>
          </p:cNvGraphicFramePr>
          <p:nvPr>
            <p:extLst>
              <p:ext uri="{D42A27DB-BD31-4B8C-83A1-F6EECF244321}">
                <p14:modId xmlns:p14="http://schemas.microsoft.com/office/powerpoint/2010/main" val="737517975"/>
              </p:ext>
            </p:extLst>
          </p:nvPr>
        </p:nvGraphicFramePr>
        <p:xfrm>
          <a:off x="8088722" y="3322544"/>
          <a:ext cx="619941" cy="1185543"/>
        </p:xfrm>
        <a:graphic>
          <a:graphicData uri="http://schemas.openxmlformats.org/drawingml/2006/table">
            <a:tbl>
              <a:tblPr firstRow="1" bandRow="1">
                <a:tableStyleId>{5C22544A-7EE6-4342-B048-85BDC9FD1C3A}</a:tableStyleId>
              </a:tblPr>
              <a:tblGrid>
                <a:gridCol w="619941">
                  <a:extLst>
                    <a:ext uri="{9D8B030D-6E8A-4147-A177-3AD203B41FA5}">
                      <a16:colId xmlns:a16="http://schemas.microsoft.com/office/drawing/2014/main" xmlns="" val="2597980409"/>
                    </a:ext>
                  </a:extLst>
                </a:gridCol>
              </a:tblGrid>
              <a:tr h="396344">
                <a:tc>
                  <a:txBody>
                    <a:bodyPr/>
                    <a:lstStyle/>
                    <a:p>
                      <a:r>
                        <a:rPr lang="cs-CZ" b="1" dirty="0">
                          <a:solidFill>
                            <a:schemeClr val="accent1"/>
                          </a:solidFill>
                        </a:rPr>
                        <a:t>79%</a:t>
                      </a:r>
                    </a:p>
                  </a:txBody>
                  <a:tcPr anchor="ctr">
                    <a:noFill/>
                  </a:tcPr>
                </a:tc>
                <a:extLst>
                  <a:ext uri="{0D108BD9-81ED-4DB2-BD59-A6C34878D82A}">
                    <a16:rowId xmlns:a16="http://schemas.microsoft.com/office/drawing/2014/main" xmlns="" val="3303598218"/>
                  </a:ext>
                </a:extLst>
              </a:tr>
              <a:tr h="198538">
                <a:tc>
                  <a:txBody>
                    <a:bodyPr/>
                    <a:lstStyle/>
                    <a:p>
                      <a:endParaRPr lang="cs-CZ" b="1" dirty="0">
                        <a:solidFill>
                          <a:schemeClr val="accent1"/>
                        </a:solidFill>
                      </a:endParaRPr>
                    </a:p>
                  </a:txBody>
                  <a:tcPr anchor="ctr">
                    <a:noFill/>
                  </a:tcPr>
                </a:tc>
                <a:extLst>
                  <a:ext uri="{0D108BD9-81ED-4DB2-BD59-A6C34878D82A}">
                    <a16:rowId xmlns:a16="http://schemas.microsoft.com/office/drawing/2014/main" xmlns="" val="3266513252"/>
                  </a:ext>
                </a:extLst>
              </a:tr>
              <a:tr h="423439">
                <a:tc>
                  <a:txBody>
                    <a:bodyPr/>
                    <a:lstStyle/>
                    <a:p>
                      <a:r>
                        <a:rPr lang="cs-CZ" b="1" dirty="0">
                          <a:solidFill>
                            <a:schemeClr val="accent1"/>
                          </a:solidFill>
                        </a:rPr>
                        <a:t>64%</a:t>
                      </a:r>
                    </a:p>
                  </a:txBody>
                  <a:tcPr anchor="ctr">
                    <a:noFill/>
                  </a:tcPr>
                </a:tc>
                <a:extLst>
                  <a:ext uri="{0D108BD9-81ED-4DB2-BD59-A6C34878D82A}">
                    <a16:rowId xmlns:a16="http://schemas.microsoft.com/office/drawing/2014/main" xmlns="" val="928413336"/>
                  </a:ext>
                </a:extLst>
              </a:tr>
            </a:tbl>
          </a:graphicData>
        </a:graphic>
      </p:graphicFrame>
      <p:pic>
        <p:nvPicPr>
          <p:cNvPr id="15" name="Obrázek 14">
            <a:extLst>
              <a:ext uri="{FF2B5EF4-FFF2-40B4-BE49-F238E27FC236}">
                <a16:creationId xmlns:a16="http://schemas.microsoft.com/office/drawing/2014/main" xmlns="" id="{65A8ED17-28A5-48FA-9FA8-BC5DAEC796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1958" y="4410059"/>
            <a:ext cx="450807" cy="450807"/>
          </a:xfrm>
          <a:prstGeom prst="rect">
            <a:avLst/>
          </a:prstGeom>
        </p:spPr>
      </p:pic>
      <p:sp>
        <p:nvSpPr>
          <p:cNvPr id="10" name="Obdélník 9">
            <a:extLst>
              <a:ext uri="{FF2B5EF4-FFF2-40B4-BE49-F238E27FC236}">
                <a16:creationId xmlns:a16="http://schemas.microsoft.com/office/drawing/2014/main" xmlns="" id="{A6DE547C-BC53-4F3B-AAEA-A14964D0CB9F}"/>
              </a:ext>
            </a:extLst>
          </p:cNvPr>
          <p:cNvSpPr/>
          <p:nvPr/>
        </p:nvSpPr>
        <p:spPr>
          <a:xfrm>
            <a:off x="7990893" y="3323955"/>
            <a:ext cx="717770" cy="11841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 name="Řečová bublina: obdélníkový bublinový popisek 1">
            <a:extLst>
              <a:ext uri="{FF2B5EF4-FFF2-40B4-BE49-F238E27FC236}">
                <a16:creationId xmlns:a16="http://schemas.microsoft.com/office/drawing/2014/main" xmlns="" id="{4F6682E3-C7CB-4524-B919-CC477AA743D2}"/>
              </a:ext>
            </a:extLst>
          </p:cNvPr>
          <p:cNvSpPr/>
          <p:nvPr/>
        </p:nvSpPr>
        <p:spPr>
          <a:xfrm>
            <a:off x="8909057" y="3345394"/>
            <a:ext cx="2726026" cy="792480"/>
          </a:xfrm>
          <a:prstGeom prst="wedgeRectCallout">
            <a:avLst>
              <a:gd name="adj1" fmla="val -61950"/>
              <a:gd name="adj2" fmla="val -3171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Blip>
                <a:blip r:embed="rId5"/>
              </a:buBlip>
            </a:pPr>
            <a:r>
              <a:rPr lang="cs-CZ" b="1" dirty="0">
                <a:solidFill>
                  <a:schemeClr val="accent1"/>
                </a:solidFill>
              </a:rPr>
              <a:t>91% </a:t>
            </a:r>
            <a:r>
              <a:rPr lang="cs-CZ" b="1" dirty="0">
                <a:solidFill>
                  <a:schemeClr val="tx1"/>
                </a:solidFill>
              </a:rPr>
              <a:t>Osobní exekuce</a:t>
            </a:r>
          </a:p>
          <a:p>
            <a:pPr marL="285750" indent="-285750">
              <a:buBlip>
                <a:blip r:embed="rId5"/>
              </a:buBlip>
            </a:pPr>
            <a:r>
              <a:rPr lang="cs-CZ" b="1" dirty="0">
                <a:solidFill>
                  <a:schemeClr val="accent1"/>
                </a:solidFill>
              </a:rPr>
              <a:t>89% </a:t>
            </a:r>
            <a:r>
              <a:rPr lang="cs-CZ" b="1" dirty="0">
                <a:solidFill>
                  <a:schemeClr val="tx1"/>
                </a:solidFill>
              </a:rPr>
              <a:t>Exekuce v rodině</a:t>
            </a:r>
          </a:p>
        </p:txBody>
      </p:sp>
    </p:spTree>
    <p:extLst>
      <p:ext uri="{BB962C8B-B14F-4D97-AF65-F5344CB8AC3E}">
        <p14:creationId xmlns:p14="http://schemas.microsoft.com/office/powerpoint/2010/main" val="139747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a:extLst>
              <a:ext uri="{FF2B5EF4-FFF2-40B4-BE49-F238E27FC236}">
                <a16:creationId xmlns:a16="http://schemas.microsoft.com/office/drawing/2014/main" xmlns="" id="{2F50B626-8036-4893-A2D4-A4E04F9A9E5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58723"/>
            <a:ext cx="12192000" cy="6799277"/>
          </a:xfrm>
          <a:prstGeom prst="rect">
            <a:avLst/>
          </a:prstGeom>
        </p:spPr>
      </p:pic>
      <p:sp>
        <p:nvSpPr>
          <p:cNvPr id="5" name="Obdélník 4">
            <a:extLst>
              <a:ext uri="{FF2B5EF4-FFF2-40B4-BE49-F238E27FC236}">
                <a16:creationId xmlns:a16="http://schemas.microsoft.com/office/drawing/2014/main" xmlns="" id="{14DA272B-8273-47C7-907F-E4C486128E22}"/>
              </a:ext>
            </a:extLst>
          </p:cNvPr>
          <p:cNvSpPr/>
          <p:nvPr/>
        </p:nvSpPr>
        <p:spPr>
          <a:xfrm>
            <a:off x="0" y="4826706"/>
            <a:ext cx="12192000" cy="966651"/>
          </a:xfrm>
          <a:prstGeom prst="rect">
            <a:avLst/>
          </a:prstGeom>
          <a:solidFill>
            <a:schemeClr val="bg1">
              <a:lumMod val="9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5500" b="1" dirty="0">
                <a:solidFill>
                  <a:srgbClr val="009FE3"/>
                </a:solidFill>
              </a:rPr>
              <a:t>Zkušenost s exekucí a exekutorem</a:t>
            </a:r>
            <a:endParaRPr lang="en-AU" sz="5500" dirty="0">
              <a:solidFill>
                <a:srgbClr val="009FE3"/>
              </a:solidFill>
            </a:endParaRPr>
          </a:p>
        </p:txBody>
      </p:sp>
    </p:spTree>
    <p:extLst>
      <p:ext uri="{BB962C8B-B14F-4D97-AF65-F5344CB8AC3E}">
        <p14:creationId xmlns:p14="http://schemas.microsoft.com/office/powerpoint/2010/main" val="3927083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Obrázek 20">
            <a:extLst>
              <a:ext uri="{FF2B5EF4-FFF2-40B4-BE49-F238E27FC236}">
                <a16:creationId xmlns:a16="http://schemas.microsoft.com/office/drawing/2014/main" xmlns="" id="{84C68C73-28EC-4A99-A8DB-E9C89F3C2E5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63682" y="5466762"/>
            <a:ext cx="517654" cy="517654"/>
          </a:xfrm>
          <a:prstGeom prst="rect">
            <a:avLst/>
          </a:prstGeom>
        </p:spPr>
      </p:pic>
      <p:sp>
        <p:nvSpPr>
          <p:cNvPr id="7" name="Nadpis 6"/>
          <p:cNvSpPr>
            <a:spLocks noGrp="1"/>
          </p:cNvSpPr>
          <p:nvPr>
            <p:ph type="ctrTitle"/>
          </p:nvPr>
        </p:nvSpPr>
        <p:spPr>
          <a:xfrm>
            <a:off x="0" y="535387"/>
            <a:ext cx="12192000" cy="615461"/>
          </a:xfrm>
          <a:noFill/>
        </p:spPr>
        <p:txBody>
          <a:bodyPr lIns="900000" tIns="0" rIns="0" bIns="0" anchor="ctr">
            <a:noAutofit/>
          </a:bodyPr>
          <a:lstStyle/>
          <a:p>
            <a:r>
              <a:rPr lang="cs-CZ" sz="3000" dirty="0"/>
              <a:t>13 % Čechů přiznává osobní zkušenost s exekucí, kterou měli v posledních 10 letech</a:t>
            </a:r>
          </a:p>
        </p:txBody>
      </p:sp>
      <p:sp>
        <p:nvSpPr>
          <p:cNvPr id="3" name="Zástupný symbol pro číslo snímku 2"/>
          <p:cNvSpPr>
            <a:spLocks noGrp="1"/>
          </p:cNvSpPr>
          <p:nvPr>
            <p:ph type="sldNum" sz="quarter" idx="4"/>
          </p:nvPr>
        </p:nvSpPr>
        <p:spPr/>
        <p:txBody>
          <a:bodyPr/>
          <a:lstStyle/>
          <a:p>
            <a:fld id="{D6262B2E-B0CB-4DBB-8C61-F612C05A0A37}" type="slidenum">
              <a:rPr lang="cs-CZ" smtClean="0">
                <a:solidFill>
                  <a:prstClr val="white">
                    <a:lumMod val="65000"/>
                  </a:prstClr>
                </a:solidFill>
              </a:rPr>
              <a:pPr/>
              <a:t>9</a:t>
            </a:fld>
            <a:endParaRPr lang="cs-CZ" dirty="0">
              <a:solidFill>
                <a:prstClr val="white">
                  <a:lumMod val="65000"/>
                </a:prstClr>
              </a:solidFill>
            </a:endParaRPr>
          </a:p>
        </p:txBody>
      </p:sp>
      <p:pic>
        <p:nvPicPr>
          <p:cNvPr id="12" name="Obrázek 11">
            <a:extLst>
              <a:ext uri="{FF2B5EF4-FFF2-40B4-BE49-F238E27FC236}">
                <a16:creationId xmlns:a16="http://schemas.microsoft.com/office/drawing/2014/main" xmlns="" id="{F9ADC366-5C86-40EF-8C72-EF1D6816FE87}"/>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089305" y="2290175"/>
            <a:ext cx="507533" cy="507533"/>
          </a:xfrm>
          <a:prstGeom prst="ellipse">
            <a:avLst/>
          </a:prstGeom>
          <a:ln>
            <a:solidFill>
              <a:schemeClr val="bg1"/>
            </a:solidFill>
          </a:ln>
        </p:spPr>
      </p:pic>
      <p:pic>
        <p:nvPicPr>
          <p:cNvPr id="13" name="Obrázek 12">
            <a:extLst>
              <a:ext uri="{FF2B5EF4-FFF2-40B4-BE49-F238E27FC236}">
                <a16:creationId xmlns:a16="http://schemas.microsoft.com/office/drawing/2014/main" xmlns="" id="{D1F657E6-1975-4607-B8C4-2D7565F1F696}"/>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785514" y="2328959"/>
            <a:ext cx="507533" cy="507533"/>
          </a:xfrm>
          <a:prstGeom prst="ellipse">
            <a:avLst/>
          </a:prstGeom>
          <a:ln>
            <a:solidFill>
              <a:schemeClr val="bg1"/>
            </a:solidFill>
          </a:ln>
        </p:spPr>
      </p:pic>
      <p:sp>
        <p:nvSpPr>
          <p:cNvPr id="2" name="TextovéPole 1">
            <a:extLst>
              <a:ext uri="{FF2B5EF4-FFF2-40B4-BE49-F238E27FC236}">
                <a16:creationId xmlns:a16="http://schemas.microsoft.com/office/drawing/2014/main" xmlns="" id="{B314D9A8-35B3-4F39-8571-6D9514892F49}"/>
              </a:ext>
            </a:extLst>
          </p:cNvPr>
          <p:cNvSpPr txBox="1"/>
          <p:nvPr/>
        </p:nvSpPr>
        <p:spPr>
          <a:xfrm>
            <a:off x="7964036" y="2797708"/>
            <a:ext cx="3281680" cy="1754326"/>
          </a:xfrm>
          <a:prstGeom prst="rect">
            <a:avLst/>
          </a:prstGeom>
          <a:noFill/>
        </p:spPr>
        <p:txBody>
          <a:bodyPr wrap="square" rtlCol="0">
            <a:spAutoFit/>
          </a:bodyPr>
          <a:lstStyle>
            <a:defPPr>
              <a:defRPr lang="cs-CZ"/>
            </a:defPPr>
            <a:lvl1pPr marL="285750" indent="-285750">
              <a:buBlip>
                <a:blip r:embed="rId6"/>
              </a:buBlip>
            </a:lvl1pPr>
          </a:lstStyle>
          <a:p>
            <a:r>
              <a:rPr lang="cs-CZ" dirty="0"/>
              <a:t>18-24 let</a:t>
            </a:r>
          </a:p>
          <a:p>
            <a:r>
              <a:rPr lang="cs-CZ" dirty="0"/>
              <a:t>Střední s maturitou</a:t>
            </a:r>
          </a:p>
          <a:p>
            <a:r>
              <a:rPr lang="cs-CZ" dirty="0"/>
              <a:t>Vysokoškolské vzdělání</a:t>
            </a:r>
          </a:p>
          <a:p>
            <a:r>
              <a:rPr lang="cs-CZ" dirty="0"/>
              <a:t>Domácnost sdílená s rodiči</a:t>
            </a:r>
          </a:p>
          <a:p>
            <a:r>
              <a:rPr lang="cs-CZ" dirty="0"/>
              <a:t>Vlastní bydlení</a:t>
            </a:r>
          </a:p>
          <a:p>
            <a:r>
              <a:rPr lang="cs-CZ" dirty="0"/>
              <a:t>Voliči ANO a KDU-ČSL</a:t>
            </a:r>
          </a:p>
        </p:txBody>
      </p:sp>
      <p:sp>
        <p:nvSpPr>
          <p:cNvPr id="14" name="TextovéPole 13">
            <a:extLst>
              <a:ext uri="{FF2B5EF4-FFF2-40B4-BE49-F238E27FC236}">
                <a16:creationId xmlns:a16="http://schemas.microsoft.com/office/drawing/2014/main" xmlns="" id="{2CF60884-E74B-474D-A28A-887FF5F59F6B}"/>
              </a:ext>
            </a:extLst>
          </p:cNvPr>
          <p:cNvSpPr txBox="1"/>
          <p:nvPr/>
        </p:nvSpPr>
        <p:spPr>
          <a:xfrm>
            <a:off x="3688079" y="2875002"/>
            <a:ext cx="3281679" cy="1754326"/>
          </a:xfrm>
          <a:prstGeom prst="rect">
            <a:avLst/>
          </a:prstGeom>
          <a:noFill/>
        </p:spPr>
        <p:txBody>
          <a:bodyPr wrap="square" rtlCol="0">
            <a:spAutoFit/>
          </a:bodyPr>
          <a:lstStyle/>
          <a:p>
            <a:pPr marL="285750" indent="-285750">
              <a:buBlip>
                <a:blip r:embed="rId6"/>
              </a:buBlip>
            </a:pPr>
            <a:r>
              <a:rPr lang="cs-CZ" dirty="0"/>
              <a:t>35-44 let</a:t>
            </a:r>
          </a:p>
          <a:p>
            <a:pPr marL="285750" indent="-285750">
              <a:buBlip>
                <a:blip r:embed="rId6"/>
              </a:buBlip>
            </a:pPr>
            <a:r>
              <a:rPr lang="cs-CZ" dirty="0"/>
              <a:t>Základní vzdělání </a:t>
            </a:r>
          </a:p>
          <a:p>
            <a:pPr marL="285750" indent="-285750">
              <a:buBlip>
                <a:blip r:embed="rId6"/>
              </a:buBlip>
            </a:pPr>
            <a:r>
              <a:rPr lang="cs-CZ" dirty="0"/>
              <a:t>Střední vzdělání bez maturity </a:t>
            </a:r>
          </a:p>
          <a:p>
            <a:pPr marL="285750" indent="-285750">
              <a:buBlip>
                <a:blip r:embed="rId6"/>
              </a:buBlip>
            </a:pPr>
            <a:r>
              <a:rPr lang="cs-CZ" dirty="0"/>
              <a:t>Lidé žijící sami nebo sami s dětmi</a:t>
            </a:r>
          </a:p>
          <a:p>
            <a:pPr marL="285750" indent="-285750">
              <a:buBlip>
                <a:blip r:embed="rId6"/>
              </a:buBlip>
            </a:pPr>
            <a:r>
              <a:rPr lang="cs-CZ" dirty="0"/>
              <a:t>Bydlení v nájmu</a:t>
            </a:r>
          </a:p>
        </p:txBody>
      </p:sp>
      <p:sp>
        <p:nvSpPr>
          <p:cNvPr id="4" name="TextovéPole 3">
            <a:extLst>
              <a:ext uri="{FF2B5EF4-FFF2-40B4-BE49-F238E27FC236}">
                <a16:creationId xmlns:a16="http://schemas.microsoft.com/office/drawing/2014/main" xmlns="" id="{D58DA9B7-9982-44D5-A94A-F00DAC85B2C7}"/>
              </a:ext>
            </a:extLst>
          </p:cNvPr>
          <p:cNvSpPr txBox="1"/>
          <p:nvPr/>
        </p:nvSpPr>
        <p:spPr>
          <a:xfrm>
            <a:off x="3785514" y="1741846"/>
            <a:ext cx="7432380" cy="492443"/>
          </a:xfrm>
          <a:prstGeom prst="rect">
            <a:avLst/>
          </a:prstGeom>
          <a:solidFill>
            <a:schemeClr val="tx1"/>
          </a:solidFill>
        </p:spPr>
        <p:txBody>
          <a:bodyPr wrap="square" rtlCol="0">
            <a:spAutoFit/>
          </a:bodyPr>
          <a:lstStyle/>
          <a:p>
            <a:pPr algn="ctr"/>
            <a:r>
              <a:rPr lang="cs-CZ" sz="2600" b="1" dirty="0">
                <a:solidFill>
                  <a:schemeClr val="bg1"/>
                </a:solidFill>
              </a:rPr>
              <a:t>Osobní exekuce</a:t>
            </a:r>
          </a:p>
        </p:txBody>
      </p:sp>
      <p:sp>
        <p:nvSpPr>
          <p:cNvPr id="15" name="Obdélník 14">
            <a:extLst>
              <a:ext uri="{FF2B5EF4-FFF2-40B4-BE49-F238E27FC236}">
                <a16:creationId xmlns:a16="http://schemas.microsoft.com/office/drawing/2014/main" xmlns="" id="{4379F604-A0D2-4AC0-87B9-27D2DDE43DB4}"/>
              </a:ext>
            </a:extLst>
          </p:cNvPr>
          <p:cNvSpPr/>
          <p:nvPr/>
        </p:nvSpPr>
        <p:spPr>
          <a:xfrm>
            <a:off x="761350" y="5263924"/>
            <a:ext cx="2322318" cy="923330"/>
          </a:xfrm>
          <a:prstGeom prst="rect">
            <a:avLst/>
          </a:prstGeom>
          <a:solidFill>
            <a:schemeClr val="bg1">
              <a:alpha val="70000"/>
            </a:schemeClr>
          </a:solidFill>
          <a:ln w="28575">
            <a:solidFill>
              <a:srgbClr val="0070C0"/>
            </a:solidFill>
          </a:ln>
        </p:spPr>
        <p:txBody>
          <a:bodyPr wrap="square" rtlCol="0">
            <a:spAutoFit/>
          </a:bodyPr>
          <a:lstStyle/>
          <a:p>
            <a:pPr algn="ctr"/>
            <a:r>
              <a:rPr lang="cs-CZ" dirty="0">
                <a:solidFill>
                  <a:schemeClr val="tx1"/>
                </a:solidFill>
              </a:rPr>
              <a:t>Žádné signifikantní rozdíly při pohledu na příjmové kategorie</a:t>
            </a:r>
          </a:p>
        </p:txBody>
      </p:sp>
      <p:graphicFrame>
        <p:nvGraphicFramePr>
          <p:cNvPr id="16" name="Graf 15">
            <a:extLst>
              <a:ext uri="{FF2B5EF4-FFF2-40B4-BE49-F238E27FC236}">
                <a16:creationId xmlns:a16="http://schemas.microsoft.com/office/drawing/2014/main" xmlns="" id="{4EB6F6D2-F370-47BD-9506-6862042C94D1}"/>
              </a:ext>
            </a:extLst>
          </p:cNvPr>
          <p:cNvGraphicFramePr/>
          <p:nvPr>
            <p:extLst>
              <p:ext uri="{D42A27DB-BD31-4B8C-83A1-F6EECF244321}">
                <p14:modId xmlns:p14="http://schemas.microsoft.com/office/powerpoint/2010/main" val="2800102825"/>
              </p:ext>
            </p:extLst>
          </p:nvPr>
        </p:nvGraphicFramePr>
        <p:xfrm>
          <a:off x="3476744" y="4936884"/>
          <a:ext cx="7741150" cy="1577411"/>
        </p:xfrm>
        <a:graphic>
          <a:graphicData uri="http://schemas.openxmlformats.org/drawingml/2006/chart">
            <c:chart xmlns:c="http://schemas.openxmlformats.org/drawingml/2006/chart" xmlns:r="http://schemas.openxmlformats.org/officeDocument/2006/relationships" r:id="rId7"/>
          </a:graphicData>
        </a:graphic>
      </p:graphicFrame>
      <p:sp>
        <p:nvSpPr>
          <p:cNvPr id="5" name="Vývojový diagram: spojnice 4">
            <a:extLst>
              <a:ext uri="{FF2B5EF4-FFF2-40B4-BE49-F238E27FC236}">
                <a16:creationId xmlns:a16="http://schemas.microsoft.com/office/drawing/2014/main" xmlns="" id="{CB8F6A92-4B99-4588-9043-AACFDCC65E80}"/>
              </a:ext>
            </a:extLst>
          </p:cNvPr>
          <p:cNvSpPr/>
          <p:nvPr/>
        </p:nvSpPr>
        <p:spPr>
          <a:xfrm>
            <a:off x="1191313" y="1715605"/>
            <a:ext cx="1605280" cy="1451688"/>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7" name="TextovéPole 16">
            <a:extLst>
              <a:ext uri="{FF2B5EF4-FFF2-40B4-BE49-F238E27FC236}">
                <a16:creationId xmlns:a16="http://schemas.microsoft.com/office/drawing/2014/main" xmlns="" id="{275FD722-F58C-4515-B195-B8E84F36E7DE}"/>
              </a:ext>
            </a:extLst>
          </p:cNvPr>
          <p:cNvSpPr txBox="1"/>
          <p:nvPr/>
        </p:nvSpPr>
        <p:spPr>
          <a:xfrm>
            <a:off x="1408498" y="2012878"/>
            <a:ext cx="1388095" cy="784830"/>
          </a:xfrm>
          <a:prstGeom prst="rect">
            <a:avLst/>
          </a:prstGeom>
          <a:noFill/>
        </p:spPr>
        <p:txBody>
          <a:bodyPr wrap="square" rtlCol="0">
            <a:spAutoFit/>
          </a:bodyPr>
          <a:lstStyle/>
          <a:p>
            <a:r>
              <a:rPr lang="cs-CZ" sz="4500" b="1" dirty="0">
                <a:solidFill>
                  <a:schemeClr val="bg1"/>
                </a:solidFill>
              </a:rPr>
              <a:t>13%</a:t>
            </a:r>
          </a:p>
        </p:txBody>
      </p:sp>
      <p:sp>
        <p:nvSpPr>
          <p:cNvPr id="18" name="TextovéPole 17">
            <a:extLst>
              <a:ext uri="{FF2B5EF4-FFF2-40B4-BE49-F238E27FC236}">
                <a16:creationId xmlns:a16="http://schemas.microsoft.com/office/drawing/2014/main" xmlns="" id="{1F2B4275-DBF5-4574-9F21-FF314A6D9A96}"/>
              </a:ext>
            </a:extLst>
          </p:cNvPr>
          <p:cNvSpPr txBox="1"/>
          <p:nvPr/>
        </p:nvSpPr>
        <p:spPr>
          <a:xfrm>
            <a:off x="904240" y="2967335"/>
            <a:ext cx="2179427" cy="923330"/>
          </a:xfrm>
          <a:prstGeom prst="rect">
            <a:avLst/>
          </a:prstGeom>
          <a:solidFill>
            <a:schemeClr val="bg1"/>
          </a:solidFill>
          <a:ln w="28575">
            <a:solidFill>
              <a:schemeClr val="tx2"/>
            </a:solidFill>
          </a:ln>
        </p:spPr>
        <p:txBody>
          <a:bodyPr wrap="square" rtlCol="0">
            <a:spAutoFit/>
          </a:bodyPr>
          <a:lstStyle/>
          <a:p>
            <a:pPr algn="ctr"/>
            <a:r>
              <a:rPr lang="cs-CZ" dirty="0"/>
              <a:t>Osobní zkušenost s exekucí v posledních 10 letech</a:t>
            </a:r>
          </a:p>
        </p:txBody>
      </p:sp>
      <p:cxnSp>
        <p:nvCxnSpPr>
          <p:cNvPr id="19" name="Přímá spojnice 18">
            <a:extLst>
              <a:ext uri="{FF2B5EF4-FFF2-40B4-BE49-F238E27FC236}">
                <a16:creationId xmlns:a16="http://schemas.microsoft.com/office/drawing/2014/main" xmlns="" id="{38ADF46E-EF04-4167-8384-9F4E5525C370}"/>
              </a:ext>
            </a:extLst>
          </p:cNvPr>
          <p:cNvCxnSpPr>
            <a:cxnSpLocks/>
          </p:cNvCxnSpPr>
          <p:nvPr/>
        </p:nvCxnSpPr>
        <p:spPr>
          <a:xfrm>
            <a:off x="5904597" y="5008880"/>
            <a:ext cx="0" cy="1663765"/>
          </a:xfrm>
          <a:prstGeom prst="line">
            <a:avLst/>
          </a:prstGeom>
          <a:ln w="15875">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40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Graphic spid="16" grpId="0">
        <p:bldAsOne/>
      </p:bldGraphic>
    </p:bldLst>
  </p:timing>
</p:sld>
</file>

<file path=ppt/theme/theme1.xml><?xml version="1.0" encoding="utf-8"?>
<a:theme xmlns:a="http://schemas.openxmlformats.org/drawingml/2006/main" name="S logem">
  <a:themeElements>
    <a:clrScheme name="NMS paleta barev">
      <a:dk1>
        <a:sysClr val="windowText" lastClr="000000"/>
      </a:dk1>
      <a:lt1>
        <a:sysClr val="window" lastClr="FFFFFF"/>
      </a:lt1>
      <a:dk2>
        <a:srgbClr val="595959"/>
      </a:dk2>
      <a:lt2>
        <a:srgbClr val="D8D8D8"/>
      </a:lt2>
      <a:accent1>
        <a:srgbClr val="16A085"/>
      </a:accent1>
      <a:accent2>
        <a:srgbClr val="2ECC71"/>
      </a:accent2>
      <a:accent3>
        <a:srgbClr val="D6C40F"/>
      </a:accent3>
      <a:accent4>
        <a:srgbClr val="E67E22"/>
      </a:accent4>
      <a:accent5>
        <a:srgbClr val="E74C3C"/>
      </a:accent5>
      <a:accent6>
        <a:srgbClr val="1964AA"/>
      </a:accent6>
      <a:hlink>
        <a:srgbClr val="00B0F0"/>
      </a:hlink>
      <a:folHlink>
        <a:srgbClr val="7F7F7F"/>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MS_Sablona_16_9_2016-11-06" id="{9EAB262D-A5C2-434F-92FA-508A0D6E867F}" vid="{23D6DCA3-11AD-4C11-A1E2-3855C5B4FBB3}"/>
    </a:ext>
  </a:extLst>
</a:theme>
</file>

<file path=ppt/theme/theme10.xml><?xml version="1.0" encoding="utf-8"?>
<a:theme xmlns:a="http://schemas.openxmlformats.org/drawingml/2006/main" name="NMS_Sablona_16_9_2016-11-06">
  <a:themeElements>
    <a:clrScheme name="NMS paleta barev">
      <a:dk1>
        <a:sysClr val="windowText" lastClr="000000"/>
      </a:dk1>
      <a:lt1>
        <a:sysClr val="window" lastClr="FFFFFF"/>
      </a:lt1>
      <a:dk2>
        <a:srgbClr val="595959"/>
      </a:dk2>
      <a:lt2>
        <a:srgbClr val="D8D8D8"/>
      </a:lt2>
      <a:accent1>
        <a:srgbClr val="16A085"/>
      </a:accent1>
      <a:accent2>
        <a:srgbClr val="2ECC71"/>
      </a:accent2>
      <a:accent3>
        <a:srgbClr val="D6C40F"/>
      </a:accent3>
      <a:accent4>
        <a:srgbClr val="E67E22"/>
      </a:accent4>
      <a:accent5>
        <a:srgbClr val="E74C3C"/>
      </a:accent5>
      <a:accent6>
        <a:srgbClr val="1964AA"/>
      </a:accent6>
      <a:hlink>
        <a:srgbClr val="00B0F0"/>
      </a:hlink>
      <a:folHlink>
        <a:srgbClr val="7F7F7F"/>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MS_Sablona_16_9_2016-11-06" id="{9EAB262D-A5C2-434F-92FA-508A0D6E867F}" vid="{23D6DCA3-11AD-4C11-A1E2-3855C5B4FBB3}"/>
    </a:ext>
  </a:extLst>
</a:theme>
</file>

<file path=ppt/theme/theme11.xml><?xml version="1.0" encoding="utf-8"?>
<a:theme xmlns:a="http://schemas.openxmlformats.org/drawingml/2006/main" name="2_Bez loga">
  <a:themeElements>
    <a:clrScheme name="NMS paleta barev">
      <a:dk1>
        <a:sysClr val="windowText" lastClr="000000"/>
      </a:dk1>
      <a:lt1>
        <a:sysClr val="window" lastClr="FFFFFF"/>
      </a:lt1>
      <a:dk2>
        <a:srgbClr val="595959"/>
      </a:dk2>
      <a:lt2>
        <a:srgbClr val="D8D8D8"/>
      </a:lt2>
      <a:accent1>
        <a:srgbClr val="16A085"/>
      </a:accent1>
      <a:accent2>
        <a:srgbClr val="2ECC71"/>
      </a:accent2>
      <a:accent3>
        <a:srgbClr val="D6C40F"/>
      </a:accent3>
      <a:accent4>
        <a:srgbClr val="E67E22"/>
      </a:accent4>
      <a:accent5>
        <a:srgbClr val="E74C3C"/>
      </a:accent5>
      <a:accent6>
        <a:srgbClr val="1964AA"/>
      </a:accent6>
      <a:hlink>
        <a:srgbClr val="00B0F0"/>
      </a:hlink>
      <a:folHlink>
        <a:srgbClr val="7F7F7F"/>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MS_Sablona_16_9_2016-11-06" id="{9EAB262D-A5C2-434F-92FA-508A0D6E867F}" vid="{5DCDB42E-34E2-4F1B-B2D8-5C8FA618A86A}"/>
    </a:ext>
  </a:extLst>
</a:theme>
</file>

<file path=ppt/theme/theme12.xml><?xml version="1.0" encoding="utf-8"?>
<a:theme xmlns:a="http://schemas.openxmlformats.org/drawingml/2006/main" name="Motiv systému Office">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Motiv systému Office">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ez loga">
  <a:themeElements>
    <a:clrScheme name="NMS paleta barev">
      <a:dk1>
        <a:sysClr val="windowText" lastClr="000000"/>
      </a:dk1>
      <a:lt1>
        <a:sysClr val="window" lastClr="FFFFFF"/>
      </a:lt1>
      <a:dk2>
        <a:srgbClr val="595959"/>
      </a:dk2>
      <a:lt2>
        <a:srgbClr val="D8D8D8"/>
      </a:lt2>
      <a:accent1>
        <a:srgbClr val="16A085"/>
      </a:accent1>
      <a:accent2>
        <a:srgbClr val="2ECC71"/>
      </a:accent2>
      <a:accent3>
        <a:srgbClr val="D6C40F"/>
      </a:accent3>
      <a:accent4>
        <a:srgbClr val="E67E22"/>
      </a:accent4>
      <a:accent5>
        <a:srgbClr val="E74C3C"/>
      </a:accent5>
      <a:accent6>
        <a:srgbClr val="1964AA"/>
      </a:accent6>
      <a:hlink>
        <a:srgbClr val="00B0F0"/>
      </a:hlink>
      <a:folHlink>
        <a:srgbClr val="7F7F7F"/>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MS_Sablona_16_9_2016-11-06" id="{9EAB262D-A5C2-434F-92FA-508A0D6E867F}" vid="{5DCDB42E-34E2-4F1B-B2D8-5C8FA618A86A}"/>
    </a:ext>
  </a:extLst>
</a:theme>
</file>

<file path=ppt/theme/theme3.xml><?xml version="1.0" encoding="utf-8"?>
<a:theme xmlns:a="http://schemas.openxmlformats.org/drawingml/2006/main" name="Titulní strana">
  <a:themeElements>
    <a:clrScheme name="NMS paleta barev">
      <a:dk1>
        <a:sysClr val="windowText" lastClr="000000"/>
      </a:dk1>
      <a:lt1>
        <a:sysClr val="window" lastClr="FFFFFF"/>
      </a:lt1>
      <a:dk2>
        <a:srgbClr val="595959"/>
      </a:dk2>
      <a:lt2>
        <a:srgbClr val="D8D8D8"/>
      </a:lt2>
      <a:accent1>
        <a:srgbClr val="16A085"/>
      </a:accent1>
      <a:accent2>
        <a:srgbClr val="2ECC71"/>
      </a:accent2>
      <a:accent3>
        <a:srgbClr val="D6C40F"/>
      </a:accent3>
      <a:accent4>
        <a:srgbClr val="E67E22"/>
      </a:accent4>
      <a:accent5>
        <a:srgbClr val="E74C3C"/>
      </a:accent5>
      <a:accent6>
        <a:srgbClr val="1964AA"/>
      </a:accent6>
      <a:hlink>
        <a:srgbClr val="00B0F0"/>
      </a:hlink>
      <a:folHlink>
        <a:srgbClr val="7F7F7F"/>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MS_Sablona_16_9_2016-11-06" id="{9EAB262D-A5C2-434F-92FA-508A0D6E867F}" vid="{46FDA785-B6E0-43BE-9841-7A8F03DEAFD0}"/>
    </a:ext>
  </a:extLst>
</a:theme>
</file>

<file path=ppt/theme/theme4.xml><?xml version="1.0" encoding="utf-8"?>
<a:theme xmlns:a="http://schemas.openxmlformats.org/drawingml/2006/main" name="Sekce">
  <a:themeElements>
    <a:clrScheme name="NMS paleta barev">
      <a:dk1>
        <a:sysClr val="windowText" lastClr="000000"/>
      </a:dk1>
      <a:lt1>
        <a:sysClr val="window" lastClr="FFFFFF"/>
      </a:lt1>
      <a:dk2>
        <a:srgbClr val="595959"/>
      </a:dk2>
      <a:lt2>
        <a:srgbClr val="D8D8D8"/>
      </a:lt2>
      <a:accent1>
        <a:srgbClr val="16A085"/>
      </a:accent1>
      <a:accent2>
        <a:srgbClr val="2ECC71"/>
      </a:accent2>
      <a:accent3>
        <a:srgbClr val="D6C40F"/>
      </a:accent3>
      <a:accent4>
        <a:srgbClr val="E67E22"/>
      </a:accent4>
      <a:accent5>
        <a:srgbClr val="E74C3C"/>
      </a:accent5>
      <a:accent6>
        <a:srgbClr val="1964AA"/>
      </a:accent6>
      <a:hlink>
        <a:srgbClr val="00B0F0"/>
      </a:hlink>
      <a:folHlink>
        <a:srgbClr val="7F7F7F"/>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MS_Sablona_16_9_2016-11-06" id="{9EAB262D-A5C2-434F-92FA-508A0D6E867F}" vid="{2EAE7E1D-21A0-4AE2-97AC-DB3DC70CE6CB}"/>
    </a:ext>
  </a:extLst>
</a:theme>
</file>

<file path=ppt/theme/theme5.xml><?xml version="1.0" encoding="utf-8"?>
<a:theme xmlns:a="http://schemas.openxmlformats.org/drawingml/2006/main" name="Podsekce">
  <a:themeElements>
    <a:clrScheme name="NMS paleta barev">
      <a:dk1>
        <a:sysClr val="windowText" lastClr="000000"/>
      </a:dk1>
      <a:lt1>
        <a:sysClr val="window" lastClr="FFFFFF"/>
      </a:lt1>
      <a:dk2>
        <a:srgbClr val="595959"/>
      </a:dk2>
      <a:lt2>
        <a:srgbClr val="D8D8D8"/>
      </a:lt2>
      <a:accent1>
        <a:srgbClr val="16A085"/>
      </a:accent1>
      <a:accent2>
        <a:srgbClr val="2ECC71"/>
      </a:accent2>
      <a:accent3>
        <a:srgbClr val="D6C40F"/>
      </a:accent3>
      <a:accent4>
        <a:srgbClr val="E67E22"/>
      </a:accent4>
      <a:accent5>
        <a:srgbClr val="E74C3C"/>
      </a:accent5>
      <a:accent6>
        <a:srgbClr val="1964AA"/>
      </a:accent6>
      <a:hlink>
        <a:srgbClr val="00B0F0"/>
      </a:hlink>
      <a:folHlink>
        <a:srgbClr val="7F7F7F"/>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MS_Sablona_16_9_2016-11-06" id="{9EAB262D-A5C2-434F-92FA-508A0D6E867F}" vid="{69CE0644-EF7A-4170-A84C-6065E2BC1499}"/>
    </a:ext>
  </a:extLst>
</a:theme>
</file>

<file path=ppt/theme/theme6.xml><?xml version="1.0" encoding="utf-8"?>
<a:theme xmlns:a="http://schemas.openxmlformats.org/drawingml/2006/main" name="1_Titulní strana">
  <a:themeElements>
    <a:clrScheme name="NMS paleta barev">
      <a:dk1>
        <a:sysClr val="windowText" lastClr="000000"/>
      </a:dk1>
      <a:lt1>
        <a:sysClr val="window" lastClr="FFFFFF"/>
      </a:lt1>
      <a:dk2>
        <a:srgbClr val="595959"/>
      </a:dk2>
      <a:lt2>
        <a:srgbClr val="D8D8D8"/>
      </a:lt2>
      <a:accent1>
        <a:srgbClr val="16A085"/>
      </a:accent1>
      <a:accent2>
        <a:srgbClr val="2ECC71"/>
      </a:accent2>
      <a:accent3>
        <a:srgbClr val="D6C40F"/>
      </a:accent3>
      <a:accent4>
        <a:srgbClr val="E67E22"/>
      </a:accent4>
      <a:accent5>
        <a:srgbClr val="E74C3C"/>
      </a:accent5>
      <a:accent6>
        <a:srgbClr val="1964AA"/>
      </a:accent6>
      <a:hlink>
        <a:srgbClr val="00B0F0"/>
      </a:hlink>
      <a:folHlink>
        <a:srgbClr val="7F7F7F"/>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MS_Sablona_16_9_2016-11-06" id="{9EAB262D-A5C2-434F-92FA-508A0D6E867F}" vid="{46FDA785-B6E0-43BE-9841-7A8F03DEAFD0}"/>
    </a:ext>
  </a:extLst>
</a:theme>
</file>

<file path=ppt/theme/theme7.xml><?xml version="1.0" encoding="utf-8"?>
<a:theme xmlns:a="http://schemas.openxmlformats.org/drawingml/2006/main" name="1_S logem">
  <a:themeElements>
    <a:clrScheme name="NMS paleta barev">
      <a:dk1>
        <a:sysClr val="windowText" lastClr="000000"/>
      </a:dk1>
      <a:lt1>
        <a:sysClr val="window" lastClr="FFFFFF"/>
      </a:lt1>
      <a:dk2>
        <a:srgbClr val="595959"/>
      </a:dk2>
      <a:lt2>
        <a:srgbClr val="D8D8D8"/>
      </a:lt2>
      <a:accent1>
        <a:srgbClr val="16A085"/>
      </a:accent1>
      <a:accent2>
        <a:srgbClr val="2ECC71"/>
      </a:accent2>
      <a:accent3>
        <a:srgbClr val="D6C40F"/>
      </a:accent3>
      <a:accent4>
        <a:srgbClr val="E67E22"/>
      </a:accent4>
      <a:accent5>
        <a:srgbClr val="E74C3C"/>
      </a:accent5>
      <a:accent6>
        <a:srgbClr val="1964AA"/>
      </a:accent6>
      <a:hlink>
        <a:srgbClr val="00B0F0"/>
      </a:hlink>
      <a:folHlink>
        <a:srgbClr val="7F7F7F"/>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MS_Sablona_16_9_2016-11-06" id="{9EAB262D-A5C2-434F-92FA-508A0D6E867F}" vid="{23D6DCA3-11AD-4C11-A1E2-3855C5B4FBB3}"/>
    </a:ext>
  </a:extLst>
</a:theme>
</file>

<file path=ppt/theme/theme8.xml><?xml version="1.0" encoding="utf-8"?>
<a:theme xmlns:a="http://schemas.openxmlformats.org/drawingml/2006/main" name="2_S logem">
  <a:themeElements>
    <a:clrScheme name="NMS paleta barev">
      <a:dk1>
        <a:sysClr val="windowText" lastClr="000000"/>
      </a:dk1>
      <a:lt1>
        <a:sysClr val="window" lastClr="FFFFFF"/>
      </a:lt1>
      <a:dk2>
        <a:srgbClr val="595959"/>
      </a:dk2>
      <a:lt2>
        <a:srgbClr val="D8D8D8"/>
      </a:lt2>
      <a:accent1>
        <a:srgbClr val="16A085"/>
      </a:accent1>
      <a:accent2>
        <a:srgbClr val="2ECC71"/>
      </a:accent2>
      <a:accent3>
        <a:srgbClr val="D6C40F"/>
      </a:accent3>
      <a:accent4>
        <a:srgbClr val="E67E22"/>
      </a:accent4>
      <a:accent5>
        <a:srgbClr val="E74C3C"/>
      </a:accent5>
      <a:accent6>
        <a:srgbClr val="1964AA"/>
      </a:accent6>
      <a:hlink>
        <a:srgbClr val="00B0F0"/>
      </a:hlink>
      <a:folHlink>
        <a:srgbClr val="7F7F7F"/>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MS_Sablona_16_9_2016-11-06" id="{9EAB262D-A5C2-434F-92FA-508A0D6E867F}" vid="{23D6DCA3-11AD-4C11-A1E2-3855C5B4FBB3}"/>
    </a:ext>
  </a:extLst>
</a:theme>
</file>

<file path=ppt/theme/theme9.xml><?xml version="1.0" encoding="utf-8"?>
<a:theme xmlns:a="http://schemas.openxmlformats.org/drawingml/2006/main" name="6_Bez loga">
  <a:themeElements>
    <a:clrScheme name="Vlastní 1">
      <a:dk1>
        <a:sysClr val="windowText" lastClr="000000"/>
      </a:dk1>
      <a:lt1>
        <a:sysClr val="window" lastClr="FFFFFF"/>
      </a:lt1>
      <a:dk2>
        <a:srgbClr val="595959"/>
      </a:dk2>
      <a:lt2>
        <a:srgbClr val="D8D8D8"/>
      </a:lt2>
      <a:accent1>
        <a:srgbClr val="16A085"/>
      </a:accent1>
      <a:accent2>
        <a:srgbClr val="2ECC71"/>
      </a:accent2>
      <a:accent3>
        <a:srgbClr val="D6C40F"/>
      </a:accent3>
      <a:accent4>
        <a:srgbClr val="E67E22"/>
      </a:accent4>
      <a:accent5>
        <a:srgbClr val="E74C3C"/>
      </a:accent5>
      <a:accent6>
        <a:srgbClr val="1964AA"/>
      </a:accent6>
      <a:hlink>
        <a:srgbClr val="FFFFFF"/>
      </a:hlink>
      <a:folHlink>
        <a:srgbClr val="FFFFFF"/>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MS_Sablona_16_9_2016-11-06" id="{9EAB262D-A5C2-434F-92FA-508A0D6E867F}" vid="{5DCDB42E-34E2-4F1B-B2D8-5C8FA618A86A}"/>
    </a:ext>
  </a:extLst>
</a:theme>
</file>

<file path=docProps/app.xml><?xml version="1.0" encoding="utf-8"?>
<Properties xmlns="http://schemas.openxmlformats.org/officeDocument/2006/extended-properties" xmlns:vt="http://schemas.openxmlformats.org/officeDocument/2006/docPropsVTypes">
  <Template>NMS_Sablona_16x9_2016-11-06</Template>
  <TotalTime>0</TotalTime>
  <Words>2581</Words>
  <Application>Microsoft Office PowerPoint</Application>
  <PresentationFormat>Širokoúhlá obrazovka</PresentationFormat>
  <Paragraphs>462</Paragraphs>
  <Slides>25</Slides>
  <Notes>19</Notes>
  <HiddenSlides>0</HiddenSlides>
  <MMClips>0</MMClips>
  <ScaleCrop>false</ScaleCrop>
  <HeadingPairs>
    <vt:vector size="6" baseType="variant">
      <vt:variant>
        <vt:lpstr>Použitá písma</vt:lpstr>
      </vt:variant>
      <vt:variant>
        <vt:i4>3</vt:i4>
      </vt:variant>
      <vt:variant>
        <vt:lpstr>Motiv</vt:lpstr>
      </vt:variant>
      <vt:variant>
        <vt:i4>11</vt:i4>
      </vt:variant>
      <vt:variant>
        <vt:lpstr>Nadpisy snímků</vt:lpstr>
      </vt:variant>
      <vt:variant>
        <vt:i4>25</vt:i4>
      </vt:variant>
    </vt:vector>
  </HeadingPairs>
  <TitlesOfParts>
    <vt:vector size="39" baseType="lpstr">
      <vt:lpstr>Arial</vt:lpstr>
      <vt:lpstr>Calibri</vt:lpstr>
      <vt:lpstr>Wingdings</vt:lpstr>
      <vt:lpstr>S logem</vt:lpstr>
      <vt:lpstr>Bez loga</vt:lpstr>
      <vt:lpstr>Titulní strana</vt:lpstr>
      <vt:lpstr>Sekce</vt:lpstr>
      <vt:lpstr>Podsekce</vt:lpstr>
      <vt:lpstr>1_Titulní strana</vt:lpstr>
      <vt:lpstr>1_S logem</vt:lpstr>
      <vt:lpstr>2_S logem</vt:lpstr>
      <vt:lpstr>6_Bez loga</vt:lpstr>
      <vt:lpstr>NMS_Sablona_16_9_2016-11-06</vt:lpstr>
      <vt:lpstr>2_Bez loga</vt:lpstr>
      <vt:lpstr>Exekuce</vt:lpstr>
      <vt:lpstr>Prezentace aplikace PowerPoint</vt:lpstr>
      <vt:lpstr>Prezentace aplikace PowerPoint</vt:lpstr>
      <vt:lpstr>Exekuce jako společenské téma</vt:lpstr>
      <vt:lpstr>Jak důležitá jsou pro Vás následující témata a problémy? </vt:lpstr>
      <vt:lpstr>Exekuce jako důležité téma v jednotlivých regionech</vt:lpstr>
      <vt:lpstr>Exekuce jako součást volebních programů je relevantnější než v roce 2015</vt:lpstr>
      <vt:lpstr>Prezentace aplikace PowerPoint</vt:lpstr>
      <vt:lpstr>13 % Čechů přiznává osobní zkušenost s exekucí, kterou měli v posledních 10 letech</vt:lpstr>
      <vt:lpstr>Osobní zkušenost s exekutorem je hodnocena podobně jako v roce 2015</vt:lpstr>
      <vt:lpstr>Zkuste prosím popsat, co jste na jednání exekutora ocenil/a? </vt:lpstr>
      <vt:lpstr>Jakou konkrétní zkušenost s exekutorem máte? </vt:lpstr>
      <vt:lpstr>Prezentace aplikace PowerPoint</vt:lpstr>
      <vt:lpstr>Exekutor v exekučním řízení podle Vás zastupuje … </vt:lpstr>
      <vt:lpstr>Při nařízené exekuci exekutor může …</vt:lpstr>
      <vt:lpstr>Systém výběru exekutora považuje za špatný 60 % Čechů</vt:lpstr>
      <vt:lpstr>Podle Čechů by exekutor by měl být státní institucí a přidělen státem  podle bydliště dlužníka</vt:lpstr>
      <vt:lpstr>Do jaké míry si vážíte následujících profesí? </vt:lpstr>
      <vt:lpstr>Prezentace aplikace PowerPoint</vt:lpstr>
      <vt:lpstr>Prezentace aplikace PowerPoint</vt:lpstr>
      <vt:lpstr>Lidé s exekucí hodnotí jednotlivé oblasti svého života méně pozitivně než celková populace ČR</vt:lpstr>
      <vt:lpstr>S exekucí přišel u 2/3 lidí menší zájem o politiku a veřejné dění. V 58 % případů se paradoxně zlepšil vztah s rodinou. </vt:lpstr>
      <vt:lpstr>Exekuce se dětí dotkla v 70 % případech.</vt:lpstr>
      <vt:lpstr>Jen 6 % Čechů by vyšlo s částkou 1 607 Kč/měsíc na 1 dítě</vt:lpstr>
      <vt:lpstr>Prezentace aplikace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2017-03-30T06:39:31Z</dcterms:created>
  <dcterms:modified xsi:type="dcterms:W3CDTF">2019-05-22T08:40:31Z</dcterms:modified>
</cp:coreProperties>
</file>